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9" r:id="rId4"/>
    <p:sldId id="268" r:id="rId5"/>
    <p:sldId id="274" r:id="rId6"/>
    <p:sldId id="261" r:id="rId7"/>
    <p:sldId id="262" r:id="rId8"/>
    <p:sldId id="270" r:id="rId9"/>
    <p:sldId id="258" r:id="rId10"/>
    <p:sldId id="259" r:id="rId11"/>
    <p:sldId id="266" r:id="rId12"/>
    <p:sldId id="260" r:id="rId13"/>
    <p:sldId id="265" r:id="rId14"/>
    <p:sldId id="263" r:id="rId15"/>
    <p:sldId id="271" r:id="rId16"/>
    <p:sldId id="272" r:id="rId17"/>
    <p:sldId id="27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E3051-A21B-47A6-886B-37E6836B7DCB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EB34B-C061-44CD-B47C-92D2440E7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87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E3051-A21B-47A6-886B-37E6836B7DCB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EB34B-C061-44CD-B47C-92D2440E7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3283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E3051-A21B-47A6-886B-37E6836B7DCB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EB34B-C061-44CD-B47C-92D2440E7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633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E3051-A21B-47A6-886B-37E6836B7DCB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EB34B-C061-44CD-B47C-92D2440E7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272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E3051-A21B-47A6-886B-37E6836B7DCB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EB34B-C061-44CD-B47C-92D2440E7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1846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E3051-A21B-47A6-886B-37E6836B7DCB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EB34B-C061-44CD-B47C-92D2440E7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854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E3051-A21B-47A6-886B-37E6836B7DCB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EB34B-C061-44CD-B47C-92D2440E7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245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E3051-A21B-47A6-886B-37E6836B7DCB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EB34B-C061-44CD-B47C-92D2440E7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801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E3051-A21B-47A6-886B-37E6836B7DCB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EB34B-C061-44CD-B47C-92D2440E7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1393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E3051-A21B-47A6-886B-37E6836B7DCB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EB34B-C061-44CD-B47C-92D2440E7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3803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E3051-A21B-47A6-886B-37E6836B7DCB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EB34B-C061-44CD-B47C-92D2440E7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1191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28.01.2026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7017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28.01.2026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5626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28.01.2026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1381868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28.01.2026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7607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28.01.2026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6303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28.01.2026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4794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28.01.2026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0348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28.01.2026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4497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28.01.2026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2851725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28.01.2026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589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28.01.2026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415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E3051-A21B-47A6-886B-37E6836B7DCB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EB34B-C061-44CD-B47C-92D2440E7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048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28.01.2026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576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chool-3\Desktop\IMG_20240226_1617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509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rgbClr val="000000"/>
                </a:solidFill>
                <a:latin typeface="Constantia" panose="02030602050306030303" pitchFamily="18" charset="0"/>
              </a:rPr>
              <a:t>Здоровое питание является основой для обеспечения нормальной жизнедеятельности организма, сохранения здоровья, профилактики заболеваний и активного долголетия.</a:t>
            </a:r>
            <a:endParaRPr lang="ru-RU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26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b="1" dirty="0">
                <a:solidFill>
                  <a:srgbClr val="FF0000"/>
                </a:solidFill>
                <a:latin typeface="Constantia" panose="02030602050306030303" pitchFamily="18" charset="0"/>
                <a:ea typeface="Calibri"/>
                <a:cs typeface="Times New Roman"/>
              </a:rPr>
              <a:t>«Конструктор калорий»</a:t>
            </a:r>
            <a:endParaRPr lang="ru-RU" sz="7200" dirty="0">
              <a:solidFill>
                <a:srgbClr val="FF0000"/>
              </a:solidFill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4075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539552" y="2420888"/>
            <a:ext cx="828092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solidFill>
                  <a:srgbClr val="FF0000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Задачи: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Познакомиться </a:t>
            </a:r>
            <a:r>
              <a:rPr lang="ru-RU" sz="2000" dirty="0" smtClean="0">
                <a:solidFill>
                  <a:prstClr val="black">
                    <a:lumMod val="95000"/>
                  </a:prstClr>
                </a:solidFill>
                <a:latin typeface="Constantia" panose="02030602050306030303" pitchFamily="18" charset="0"/>
                <a:cs typeface="Times New Roman" pitchFamily="18" charset="0"/>
              </a:rPr>
              <a:t>с таблицей суточного  потребление калорий</a:t>
            </a:r>
            <a:endParaRPr lang="ru-RU" sz="2000" dirty="0">
              <a:solidFill>
                <a:prstClr val="black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prstClr val="black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Рассчитать</a:t>
            </a:r>
            <a:r>
              <a:rPr lang="ru-RU" sz="2000" b="1" dirty="0" smtClean="0">
                <a:solidFill>
                  <a:prstClr val="black"/>
                </a:solidFill>
                <a:latin typeface="Constantia" panose="02030602050306030303" pitchFamily="18" charset="0"/>
              </a:rPr>
              <a:t> </a:t>
            </a:r>
            <a:r>
              <a:rPr lang="ru-RU" sz="2000" dirty="0" smtClean="0">
                <a:solidFill>
                  <a:prstClr val="black"/>
                </a:solidFill>
                <a:latin typeface="Constantia" panose="02030602050306030303" pitchFamily="18" charset="0"/>
                <a:cs typeface="Times New Roman" pitchFamily="18" charset="0"/>
              </a:rPr>
              <a:t>сколько калорий необходимо потреблять в зависимости                          от возраста, массы тела и физической активности;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Constantia" panose="02030602050306030303" pitchFamily="18" charset="0"/>
                <a:cs typeface="Times New Roman" pitchFamily="18" charset="0"/>
              </a:rPr>
              <a:t>Ознакомиться с калорийностью продуктов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67544" y="260648"/>
            <a:ext cx="32403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Цель:</a:t>
            </a:r>
            <a:endParaRPr lang="ru-RU" sz="3600" dirty="0">
              <a:solidFill>
                <a:srgbClr val="FF0000"/>
              </a:solidFill>
              <a:latin typeface="Constantia" panose="02030602050306030303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7544" y="1052737"/>
            <a:ext cx="80648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Определить индекс массы тела;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Рассчитать количество необходимых калорий с учетом возраста, роста, массы тела;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Составить индивидуальный суточный рацион питания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39552" y="4930085"/>
            <a:ext cx="770485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solidFill>
                  <a:srgbClr val="FF0000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Результат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Каждый обучающийся должен составить свой дневной рацион питания</a:t>
            </a:r>
            <a:endParaRPr lang="ru-RU" sz="2000" dirty="0">
              <a:solidFill>
                <a:prstClr val="black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078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7" y="42870"/>
            <a:ext cx="8985729" cy="669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5778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3311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solidFill>
                  <a:srgbClr val="333333"/>
                </a:solidFill>
                <a:latin typeface="Constantia" panose="02030602050306030303" pitchFamily="18" charset="0"/>
                <a:ea typeface="Calibri"/>
                <a:cs typeface="Times New Roman"/>
              </a:rPr>
              <a:t>Сбалансированный рацион, составленный с учетом пола, возраста, состояния здоровья, трудовой деятельности способствует  повышению сопротивляемости организма к негативным факторам окружающей среды, а также способствует сохранению здоровья.</a:t>
            </a:r>
            <a:endParaRPr lang="ru-RU" sz="4000" dirty="0">
              <a:latin typeface="Constantia" panose="02030602050306030303" pitchFamily="18" charset="0"/>
              <a:ea typeface="Calibri"/>
              <a:cs typeface="Times New Roman"/>
            </a:endParaRPr>
          </a:p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b="1" dirty="0">
                <a:solidFill>
                  <a:srgbClr val="FF0000"/>
                </a:solidFill>
                <a:latin typeface="Constantia" panose="02030602050306030303" pitchFamily="18" charset="0"/>
                <a:ea typeface="Calibri"/>
                <a:cs typeface="Times New Roman"/>
              </a:rPr>
              <a:t>Сейчас мы с Вами попробуем составить свой  суточный рацион с учетом вкусовых потребностей.</a:t>
            </a:r>
            <a:endParaRPr lang="ru-RU" sz="4000" b="1" dirty="0">
              <a:solidFill>
                <a:srgbClr val="FF0000"/>
              </a:solidFill>
              <a:latin typeface="Constantia" panose="02030602050306030303" pitchFamily="18" charset="0"/>
              <a:ea typeface="Calibri"/>
              <a:cs typeface="Times New Roman"/>
            </a:endParaRPr>
          </a:p>
          <a:p>
            <a:pPr algn="ctr"/>
            <a:endParaRPr lang="ru-RU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571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C:\Users\school-3\Downloads\IMG_20240221_13402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3999" cy="7200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295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 descr="C:\Users\school-3\Downloads\IMG_20240221_133958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741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450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лок-схема: процесс 5"/>
          <p:cNvSpPr/>
          <p:nvPr/>
        </p:nvSpPr>
        <p:spPr>
          <a:xfrm>
            <a:off x="467544" y="476672"/>
            <a:ext cx="2232248" cy="1440160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</a:t>
            </a:r>
            <a:endParaRPr lang="ru-RU" dirty="0"/>
          </a:p>
        </p:txBody>
      </p:sp>
      <p:sp>
        <p:nvSpPr>
          <p:cNvPr id="7" name="Овальная выноска 6"/>
          <p:cNvSpPr/>
          <p:nvPr/>
        </p:nvSpPr>
        <p:spPr>
          <a:xfrm>
            <a:off x="5364088" y="184096"/>
            <a:ext cx="3456384" cy="1944216"/>
          </a:xfrm>
          <a:prstGeom prst="wedgeEllipseCallou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процесс 14"/>
          <p:cNvSpPr/>
          <p:nvPr/>
        </p:nvSpPr>
        <p:spPr>
          <a:xfrm>
            <a:off x="467543" y="2742312"/>
            <a:ext cx="2232248" cy="1440160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</a:t>
            </a:r>
            <a:endParaRPr lang="ru-RU" dirty="0"/>
          </a:p>
        </p:txBody>
      </p:sp>
      <p:sp>
        <p:nvSpPr>
          <p:cNvPr id="17" name="Блок-схема: процесс 16"/>
          <p:cNvSpPr/>
          <p:nvPr/>
        </p:nvSpPr>
        <p:spPr>
          <a:xfrm>
            <a:off x="517928" y="4941168"/>
            <a:ext cx="2232248" cy="1160700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27584" y="836712"/>
            <a:ext cx="1601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B050"/>
                </a:solidFill>
              </a:rPr>
              <a:t>Завтрак 25%</a:t>
            </a:r>
            <a:endParaRPr lang="ru-RU" sz="2400" b="1" i="1" dirty="0">
              <a:solidFill>
                <a:srgbClr val="00B05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1560" y="2492896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i="1" dirty="0" smtClean="0">
              <a:solidFill>
                <a:srgbClr val="FFFF00"/>
              </a:solidFill>
            </a:endParaRPr>
          </a:p>
          <a:p>
            <a:pPr algn="ctr"/>
            <a:r>
              <a:rPr lang="ru-RU" sz="2400" b="1" i="1" dirty="0" smtClean="0">
                <a:solidFill>
                  <a:srgbClr val="FFFF00"/>
                </a:solidFill>
              </a:rPr>
              <a:t>Обед   40%</a:t>
            </a:r>
          </a:p>
          <a:p>
            <a:pPr algn="ctr"/>
            <a:r>
              <a:rPr lang="ru-RU" sz="2400" b="1" i="1" dirty="0" smtClean="0">
                <a:solidFill>
                  <a:srgbClr val="FFFF00"/>
                </a:solidFill>
              </a:rPr>
              <a:t>Полдник</a:t>
            </a:r>
          </a:p>
          <a:p>
            <a:pPr algn="ctr"/>
            <a:r>
              <a:rPr lang="ru-RU" sz="2400" b="1" i="1" dirty="0" smtClean="0">
                <a:solidFill>
                  <a:srgbClr val="FFFF00"/>
                </a:solidFill>
              </a:rPr>
              <a:t> 15%</a:t>
            </a:r>
            <a:endParaRPr lang="ru-RU" sz="2400" b="1" i="1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94880" y="4741693"/>
            <a:ext cx="9775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Ужин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20%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6" name="Овальная выноска 25"/>
          <p:cNvSpPr/>
          <p:nvPr/>
        </p:nvSpPr>
        <p:spPr>
          <a:xfrm>
            <a:off x="2987824" y="2306258"/>
            <a:ext cx="3456384" cy="1944216"/>
          </a:xfrm>
          <a:prstGeom prst="wedgeEllipseCallout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ьная выноска 27"/>
          <p:cNvSpPr/>
          <p:nvPr/>
        </p:nvSpPr>
        <p:spPr>
          <a:xfrm>
            <a:off x="5220072" y="4254534"/>
            <a:ext cx="3456384" cy="1944216"/>
          </a:xfrm>
          <a:prstGeom prst="wedgeEllipse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08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school-3\Downloads\IMG_20240221_13481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6632"/>
            <a:ext cx="4829449" cy="65527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78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28" y="188640"/>
            <a:ext cx="8647052" cy="64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2490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59" y="77024"/>
            <a:ext cx="8754429" cy="66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640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latin typeface="Constantia" panose="02030602050306030303" pitchFamily="18" charset="0"/>
                <a:ea typeface="Calibri"/>
                <a:cs typeface="Times New Roman"/>
              </a:rPr>
              <a:t>Данный метод работы помогает сформировать у детей понятие о правильном питании, как одном из важнейших факторов в сохранении здоровья.  А так же способствует формированию культуры питания.</a:t>
            </a:r>
            <a:endParaRPr lang="ru-RU" sz="4000" dirty="0">
              <a:latin typeface="Constantia" panose="02030602050306030303" pitchFamily="18" charset="0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88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latin typeface="Constantia" panose="02030602050306030303" pitchFamily="18" charset="0"/>
                <a:ea typeface="Calibri"/>
              </a:rPr>
              <a:t>Использование </a:t>
            </a:r>
            <a:r>
              <a:rPr lang="ru-RU" dirty="0" smtClean="0">
                <a:latin typeface="Constantia" panose="02030602050306030303" pitchFamily="18" charset="0"/>
                <a:ea typeface="Calibri"/>
              </a:rPr>
              <a:t>этого приёма для обучающихся 9-11 классов существенно </a:t>
            </a:r>
            <a:r>
              <a:rPr lang="ru-RU" dirty="0">
                <a:latin typeface="Constantia" panose="02030602050306030303" pitchFamily="18" charset="0"/>
                <a:ea typeface="Calibri"/>
              </a:rPr>
              <a:t>повышает уровень естественно-научной грамотности учащихся, уровень их общего развития, позволяет сделать процесс обучения творческим и увлекательным. </a:t>
            </a:r>
            <a:endParaRPr lang="ru-RU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18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Constantia" panose="02030602050306030303" pitchFamily="18" charset="0"/>
              </a:rPr>
              <a:t>Учитель химии Хаджиева Роза </a:t>
            </a:r>
            <a:r>
              <a:rPr lang="ru-RU" dirty="0" err="1" smtClean="0">
                <a:latin typeface="Constantia" panose="02030602050306030303" pitchFamily="18" charset="0"/>
              </a:rPr>
              <a:t>Казимовна</a:t>
            </a:r>
            <a:r>
              <a:rPr lang="ru-RU" dirty="0" smtClean="0">
                <a:latin typeface="Constantia" panose="02030602050306030303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dirty="0" smtClean="0">
                <a:latin typeface="Constantia" panose="02030602050306030303" pitchFamily="18" charset="0"/>
              </a:rPr>
              <a:t>МБОУ КГО «СШ№3 </a:t>
            </a:r>
            <a:r>
              <a:rPr lang="ru-RU" dirty="0" err="1" smtClean="0">
                <a:latin typeface="Constantia" panose="02030602050306030303" pitchFamily="18" charset="0"/>
              </a:rPr>
              <a:t>им.Х.У.Богатырева</a:t>
            </a:r>
            <a:r>
              <a:rPr lang="ru-RU" dirty="0" smtClean="0">
                <a:latin typeface="Constantia" panose="02030602050306030303" pitchFamily="18" charset="0"/>
              </a:rPr>
              <a:t>»</a:t>
            </a:r>
            <a:endParaRPr lang="ru-RU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568944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172</Words>
  <Application>Microsoft Office PowerPoint</Application>
  <PresentationFormat>Экран (4:3)</PresentationFormat>
  <Paragraphs>31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Тема Office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school-3</dc:creator>
  <cp:lastModifiedBy>school-3</cp:lastModifiedBy>
  <cp:revision>21</cp:revision>
  <dcterms:created xsi:type="dcterms:W3CDTF">2024-02-26T13:17:06Z</dcterms:created>
  <dcterms:modified xsi:type="dcterms:W3CDTF">2026-01-28T07:58:59Z</dcterms:modified>
</cp:coreProperties>
</file>