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61" r:id="rId3"/>
    <p:sldId id="268" r:id="rId4"/>
    <p:sldId id="265" r:id="rId5"/>
    <p:sldId id="266" r:id="rId6"/>
    <p:sldId id="264" r:id="rId7"/>
    <p:sldId id="263" r:id="rId8"/>
    <p:sldId id="273" r:id="rId9"/>
    <p:sldId id="287" r:id="rId10"/>
    <p:sldId id="278" r:id="rId11"/>
    <p:sldId id="282" r:id="rId12"/>
    <p:sldId id="271" r:id="rId13"/>
    <p:sldId id="279" r:id="rId14"/>
    <p:sldId id="276" r:id="rId15"/>
    <p:sldId id="284" r:id="rId16"/>
    <p:sldId id="274" r:id="rId17"/>
    <p:sldId id="275" r:id="rId18"/>
    <p:sldId id="277" r:id="rId19"/>
    <p:sldId id="28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9FA6"/>
    <a:srgbClr val="084648"/>
    <a:srgbClr val="0B7D8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 использования театрализованных игр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smtClean="0"/>
                      <a:t>40</a:t>
                    </a:r>
                    <a:r>
                      <a:rPr lang="ru-RU" sz="1400" smtClean="0"/>
                      <a:t>%</a:t>
                    </a:r>
                    <a:endParaRPr lang="en-US" sz="1400"/>
                  </a:p>
                </c:rich>
              </c:tx>
              <c:showVal val="1"/>
            </c:dLbl>
            <c:dLbl>
              <c:idx val="1"/>
              <c:layout>
                <c:manualLayout>
                  <c:x val="-1.6614629298839128E-3"/>
                  <c:y val="7.5649588722373753E-3"/>
                </c:manualLayout>
              </c:layout>
              <c:tx>
                <c:rich>
                  <a:bodyPr/>
                  <a:lstStyle/>
                  <a:p>
                    <a:r>
                      <a:rPr lang="en-US" sz="1400" dirty="0" smtClean="0"/>
                      <a:t>60</a:t>
                    </a:r>
                    <a:r>
                      <a:rPr lang="ru-RU" sz="1400" dirty="0" smtClean="0"/>
                      <a:t>%</a:t>
                    </a:r>
                    <a:endParaRPr lang="en-US" sz="1400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 smtClean="0"/>
                      <a:t>45</a:t>
                    </a:r>
                    <a:r>
                      <a:rPr lang="ru-RU" sz="1400" smtClean="0"/>
                      <a:t>%</a:t>
                    </a:r>
                    <a:endParaRPr lang="en-US" sz="140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3"/>
                <c:pt idx="0">
                  <c:v>Познавтельная активность</c:v>
                </c:pt>
                <c:pt idx="1">
                  <c:v>двигательная активность</c:v>
                </c:pt>
                <c:pt idx="2">
                  <c:v>речевая активность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40</c:v>
                </c:pt>
                <c:pt idx="1">
                  <c:v>60</c:v>
                </c:pt>
                <c:pt idx="2">
                  <c:v>45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 использованием театрализованных игр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smtClean="0"/>
                      <a:t>75</a:t>
                    </a:r>
                    <a:r>
                      <a:rPr lang="ru-RU" sz="1400" smtClean="0"/>
                      <a:t>%</a:t>
                    </a:r>
                    <a:endParaRPr lang="en-US" sz="140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smtClean="0"/>
                      <a:t>90</a:t>
                    </a:r>
                    <a:r>
                      <a:rPr lang="ru-RU" sz="1400" smtClean="0"/>
                      <a:t>%</a:t>
                    </a:r>
                    <a:endParaRPr lang="en-US" sz="140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 smtClean="0"/>
                      <a:t>75</a:t>
                    </a:r>
                    <a:r>
                      <a:rPr lang="ru-RU" sz="1400" smtClean="0"/>
                      <a:t>%</a:t>
                    </a:r>
                    <a:endParaRPr lang="en-US" sz="140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3"/>
                <c:pt idx="0">
                  <c:v>Познавтельная активность</c:v>
                </c:pt>
                <c:pt idx="1">
                  <c:v>двигательная активность</c:v>
                </c:pt>
                <c:pt idx="2">
                  <c:v>речевая активность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75</c:v>
                </c:pt>
                <c:pt idx="1">
                  <c:v>90</c:v>
                </c:pt>
                <c:pt idx="2">
                  <c:v>75</c:v>
                </c:pt>
              </c:numCache>
            </c:numRef>
          </c:val>
        </c:ser>
        <c:axId val="86560128"/>
        <c:axId val="79574144"/>
      </c:barChart>
      <c:catAx>
        <c:axId val="86560128"/>
        <c:scaling>
          <c:orientation val="minMax"/>
        </c:scaling>
        <c:axPos val="b"/>
        <c:tickLblPos val="nextTo"/>
        <c:crossAx val="79574144"/>
        <c:crosses val="autoZero"/>
        <c:auto val="1"/>
        <c:lblAlgn val="ctr"/>
        <c:lblOffset val="100"/>
      </c:catAx>
      <c:valAx>
        <c:axId val="79574144"/>
        <c:scaling>
          <c:orientation val="minMax"/>
        </c:scaling>
        <c:axPos val="l"/>
        <c:majorGridlines/>
        <c:numFmt formatCode="General" sourceLinked="1"/>
        <c:tickLblPos val="nextTo"/>
        <c:crossAx val="86560128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3DB4C6-5ECE-4B0B-BF5F-4B03138C43C8}" type="datetimeFigureOut">
              <a:rPr lang="ru-RU" smtClean="0"/>
              <a:pPr/>
              <a:t>24.01.2020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38CF0C-8295-4A6D-8ABC-1FF0C5109F8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38CF0C-8295-4A6D-8ABC-1FF0C5109F84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1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png"/><Relationship Id="rId9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hyperlink" Target="&#1090;&#1077;&#1072;&#1090;&#1088;&#1072;&#1083;&#1080;&#1079;&#1086;&#1074;&#1072;&#1085;&#1085;&#1099;&#1077;%20&#1080;&#1075;&#1088;&#1099;.pptx" TargetMode="External"/><Relationship Id="rId7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ol Simple PowerPoint Backgrounds Simple Powerpoint Backgro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42844" y="285728"/>
            <a:ext cx="89297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 smtClean="0">
                <a:solidFill>
                  <a:srgbClr val="0846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практических достижений профессиональной деятельности воспитателя </a:t>
            </a:r>
          </a:p>
          <a:p>
            <a:pPr algn="ctr">
              <a:defRPr/>
            </a:pPr>
            <a:r>
              <a:rPr lang="ru-RU" dirty="0" smtClean="0">
                <a:solidFill>
                  <a:srgbClr val="0846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детский сад  «Лучик» городского округа город Бор </a:t>
            </a:r>
            <a:endParaRPr lang="ru-RU" dirty="0">
              <a:solidFill>
                <a:srgbClr val="08464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00496" y="1571612"/>
            <a:ext cx="578647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i="1" dirty="0" err="1" smtClean="0">
                <a:solidFill>
                  <a:srgbClr val="084648"/>
                </a:solidFill>
                <a:latin typeface="Cambria" pitchFamily="18" charset="0"/>
                <a:cs typeface="Times New Roman" panose="02020603050405020304" pitchFamily="18" charset="0"/>
              </a:rPr>
              <a:t>Халас</a:t>
            </a:r>
            <a:r>
              <a:rPr lang="ru-RU" sz="2400" b="1" i="1" dirty="0" smtClean="0">
                <a:solidFill>
                  <a:srgbClr val="084648"/>
                </a:solidFill>
                <a:latin typeface="Cambria" pitchFamily="18" charset="0"/>
                <a:cs typeface="Times New Roman" panose="02020603050405020304" pitchFamily="18" charset="0"/>
              </a:rPr>
              <a:t> Анна Николаевна</a:t>
            </a:r>
          </a:p>
          <a:p>
            <a:pPr>
              <a:defRPr/>
            </a:pPr>
            <a:endParaRPr lang="ru-RU" sz="2400" b="1" i="1" dirty="0" smtClean="0">
              <a:solidFill>
                <a:srgbClr val="084648"/>
              </a:solidFill>
              <a:latin typeface="Cambria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b="1" i="1" dirty="0" smtClean="0">
                <a:solidFill>
                  <a:srgbClr val="0B7D83"/>
                </a:solidFill>
                <a:latin typeface="Cambria" pitchFamily="18" charset="0"/>
                <a:cs typeface="Times New Roman" panose="02020603050405020304" pitchFamily="18" charset="0"/>
              </a:rPr>
              <a:t>Образование: </a:t>
            </a:r>
            <a:r>
              <a:rPr lang="ru-RU" sz="2400" i="1" dirty="0" smtClean="0">
                <a:solidFill>
                  <a:srgbClr val="0B7D83"/>
                </a:solidFill>
                <a:latin typeface="Cambria" pitchFamily="18" charset="0"/>
                <a:cs typeface="Times New Roman" panose="02020603050405020304" pitchFamily="18" charset="0"/>
              </a:rPr>
              <a:t>среднее специальное.</a:t>
            </a:r>
          </a:p>
          <a:p>
            <a:pPr>
              <a:defRPr/>
            </a:pPr>
            <a:endParaRPr lang="ru-RU" sz="2400" i="1" dirty="0" smtClean="0">
              <a:solidFill>
                <a:srgbClr val="0B7D83"/>
              </a:solidFill>
              <a:latin typeface="Cambria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b="1" i="1" dirty="0" smtClean="0">
                <a:solidFill>
                  <a:srgbClr val="0B7D83"/>
                </a:solidFill>
                <a:latin typeface="Cambria" pitchFamily="18" charset="0"/>
                <a:cs typeface="Times New Roman" panose="02020603050405020304" pitchFamily="18" charset="0"/>
              </a:rPr>
              <a:t>Должность: </a:t>
            </a:r>
            <a:r>
              <a:rPr lang="ru-RU" sz="2400" i="1" dirty="0" smtClean="0">
                <a:solidFill>
                  <a:srgbClr val="0B7D83"/>
                </a:solidFill>
                <a:latin typeface="Cambria" pitchFamily="18" charset="0"/>
                <a:cs typeface="Times New Roman" panose="02020603050405020304" pitchFamily="18" charset="0"/>
              </a:rPr>
              <a:t>воспитатель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 smtClean="0">
                <a:solidFill>
                  <a:srgbClr val="0B7D83"/>
                </a:solidFill>
                <a:latin typeface="Cambria" pitchFamily="18" charset="0"/>
                <a:cs typeface="Times New Roman" panose="02020603050405020304" pitchFamily="18" charset="0"/>
              </a:rPr>
              <a:t>Квалификационная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 smtClean="0">
                <a:solidFill>
                  <a:srgbClr val="0B7D83"/>
                </a:solidFill>
                <a:latin typeface="Cambria" pitchFamily="18" charset="0"/>
                <a:cs typeface="Times New Roman" panose="02020603050405020304" pitchFamily="18" charset="0"/>
              </a:rPr>
              <a:t>категория: </a:t>
            </a:r>
            <a:r>
              <a:rPr lang="ru-RU" sz="2400" i="1" dirty="0" smtClean="0">
                <a:solidFill>
                  <a:srgbClr val="0B7D83"/>
                </a:solidFill>
                <a:latin typeface="Cambria" pitchFamily="18" charset="0"/>
                <a:cs typeface="Times New Roman" panose="02020603050405020304" pitchFamily="18" charset="0"/>
              </a:rPr>
              <a:t>первая</a:t>
            </a:r>
          </a:p>
          <a:p>
            <a:pPr>
              <a:defRPr/>
            </a:pPr>
            <a:r>
              <a:rPr lang="ru-RU" sz="2400" b="1" i="1" dirty="0" smtClean="0">
                <a:solidFill>
                  <a:srgbClr val="0B7D83"/>
                </a:solidFill>
                <a:latin typeface="Cambria" pitchFamily="18" charset="0"/>
                <a:cs typeface="Times New Roman" panose="02020603050405020304" pitchFamily="18" charset="0"/>
              </a:rPr>
              <a:t>Стаж работы: </a:t>
            </a:r>
            <a:r>
              <a:rPr lang="ru-RU" sz="2400" i="1" dirty="0" smtClean="0">
                <a:solidFill>
                  <a:srgbClr val="0B7D83"/>
                </a:solidFill>
                <a:latin typeface="Cambria" pitchFamily="18" charset="0"/>
                <a:cs typeface="Times New Roman" panose="02020603050405020304" pitchFamily="18" charset="0"/>
              </a:rPr>
              <a:t> 7лет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5214950"/>
            <a:ext cx="83582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Педагогическое кредо:</a:t>
            </a:r>
          </a:p>
          <a:p>
            <a:r>
              <a:rPr lang="ru-RU" sz="2400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Если воспитатель верит в сказку, в неё поверят и дети». </a:t>
            </a:r>
            <a:endParaRPr lang="ru-RU" sz="2400" dirty="0">
              <a:solidFill>
                <a:srgbClr val="08464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4" name="AutoShape 2" descr="https://mail.yandex.ru/message_part/IMG-ea6f7baf6dc260ecf79d13453c9c5c9a-V.jpg?_uid=132288463&amp;name=IMG-ea6f7baf6dc260ecf79d13453c9c5c9a-V.jpg&amp;hid=1.2&amp;ids=171418260816834419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196" name="AutoShape 4" descr="https://mail.yandex.ru/message_part/IMG-ea6f7baf6dc260ecf79d13453c9c5c9a-V.jpg?_uid=132288463&amp;name=IMG-ea6f7baf6dc260ecf79d13453c9c5c9a-V.jpg&amp;hid=1.2&amp;ids=171418260816834419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198" name="AutoShape 6" descr="https://mail.yandex.ru/message_part/IMG-ea6f7baf6dc260ecf79d13453c9c5c9a-V.jpg?_uid=132288463&amp;name=IMG-ea6f7baf6dc260ecf79d13453c9c5c9a-V.jpg&amp;hid=1.2&amp;ids=171418260816834419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200" name="AutoShape 8" descr="https://mail.yandex.ru/message_part/IMG-ea6f7baf6dc260ecf79d13453c9c5c9a-V.jpg?_uid=132288463&amp;name=IMG-ea6f7baf6dc260ecf79d13453c9c5c9a-V.jpg&amp;hid=1.2&amp;ids=171418260816834419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202" name="AutoShape 10" descr="https://mail.yandex.ru/message_part/IMG-ea6f7baf6dc260ecf79d13453c9c5c9a-V.jpg?_uid=132288463&amp;name=IMG-ea6f7baf6dc260ecf79d13453c9c5c9a-V.jpg&amp;hid=1.2&amp;ids=171418260816834419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206" name="AutoShape 14" descr="https://mail.yandex.ru/message_part/IMG-9cb51b70d2986d5f8750fc1404502259-V.jpg?_uid=132288463&amp;name=IMG-9cb51b70d2986d5f8750fc1404502259-V.jpg&amp;hid=1.2&amp;ids=171418260816834421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207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643050"/>
            <a:ext cx="2362813" cy="3500462"/>
          </a:xfrm>
          <a:prstGeom prst="rect">
            <a:avLst/>
          </a:prstGeom>
          <a:noFill/>
          <a:ln w="38100">
            <a:solidFill>
              <a:schemeClr val="accent6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ol Simple PowerPoint Backgrounds Simple Powerpoint Backgro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42976" y="1928802"/>
            <a:ext cx="72152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«Использование театрализованных игр для активизации деятельности детей второй младшей группы в ООД.»</a:t>
            </a:r>
            <a:endParaRPr lang="ru-RU" sz="3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57422" y="642918"/>
            <a:ext cx="48577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000" b="1" dirty="0" smtClean="0">
                <a:solidFill>
                  <a:srgbClr val="0846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презентации</a:t>
            </a:r>
            <a:r>
              <a:rPr lang="ru-RU" altLang="ru-RU" sz="2000" dirty="0" smtClean="0">
                <a:solidFill>
                  <a:srgbClr val="0846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000" dirty="0" smtClean="0">
                <a:solidFill>
                  <a:srgbClr val="0846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rgbClr val="08464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ol Simple PowerPoint Backgrounds Simple Powerpoint Backgro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071670" y="1028343"/>
            <a:ext cx="678661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Л. С.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Выготский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определял театрализованную деятельность как самый распространённый вид детского творчества, так как драматическая форма отражения жизненных впечатлений органично присуща детской природе и находит своё выражение стихийно, независимо от желания взрослых.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142852"/>
            <a:ext cx="84296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dirty="0" smtClean="0">
                <a:solidFill>
                  <a:srgbClr val="0846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«Условия формирования личного вклада педагога в развитие образования» </a:t>
            </a:r>
            <a:endParaRPr lang="ru-RU" dirty="0">
              <a:solidFill>
                <a:srgbClr val="084648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71736" y="642918"/>
            <a:ext cx="39748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Научно-исследовательские условия: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286000" y="2690336"/>
            <a:ext cx="6572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Театрализованные игры представляют собой «рубежный» вид деятельности, связанный с литературным и художественным творчеством . </a:t>
            </a:r>
          </a:p>
          <a:p>
            <a:pPr algn="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А.Н.Леонтьев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8" name="Picture 4" descr="http://irkutsk.blendedlearning.pro/wp-content/uploads/2019/09/%D0%BB%D0%B5%D0%BE%D0%BD%D1%82%D1%8C%D0%B5%D0%B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2571743"/>
            <a:ext cx="928694" cy="1425307"/>
          </a:xfrm>
          <a:prstGeom prst="rect">
            <a:avLst/>
          </a:prstGeom>
          <a:noFill/>
          <a:ln>
            <a:solidFill>
              <a:srgbClr val="084648"/>
            </a:solidFill>
          </a:ln>
        </p:spPr>
      </p:pic>
      <p:sp>
        <p:nvSpPr>
          <p:cNvPr id="11" name="Прямоугольник 10"/>
          <p:cNvSpPr/>
          <p:nvPr/>
        </p:nvSpPr>
        <p:spPr>
          <a:xfrm>
            <a:off x="2571736" y="4214818"/>
            <a:ext cx="62865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285984" y="3929066"/>
            <a:ext cx="2646558" cy="369332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marL="285750" indent="-285750">
              <a:defRPr/>
            </a:pPr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условия:</a:t>
            </a:r>
            <a:endParaRPr lang="ru-RU" b="1" u="sng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https://prazdnikson.ru/wp-content/uploads/2015/10/002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4629002"/>
            <a:ext cx="1257527" cy="1800394"/>
          </a:xfrm>
          <a:prstGeom prst="rect">
            <a:avLst/>
          </a:prstGeom>
          <a:noFill/>
          <a:ln w="28575">
            <a:solidFill>
              <a:srgbClr val="0E9FA6"/>
            </a:solidFill>
          </a:ln>
        </p:spPr>
      </p:pic>
      <p:pic>
        <p:nvPicPr>
          <p:cNvPr id="14" name="Picture 14" descr="http://www.100book.ru/b23124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0430" y="4643446"/>
            <a:ext cx="1190633" cy="1785950"/>
          </a:xfrm>
          <a:prstGeom prst="rect">
            <a:avLst/>
          </a:prstGeom>
          <a:noFill/>
          <a:ln w="28575">
            <a:solidFill>
              <a:srgbClr val="0E9FA6"/>
            </a:solidFill>
          </a:ln>
        </p:spPr>
      </p:pic>
      <p:pic>
        <p:nvPicPr>
          <p:cNvPr id="21510" name="Picture 6" descr="http://www.bookin.org.ru/book/9360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13655" y="4643446"/>
            <a:ext cx="1158741" cy="1785950"/>
          </a:xfrm>
          <a:prstGeom prst="rect">
            <a:avLst/>
          </a:prstGeom>
          <a:noFill/>
          <a:ln w="28575">
            <a:solidFill>
              <a:srgbClr val="0E9FA6"/>
            </a:solidFill>
          </a:ln>
        </p:spPr>
      </p:pic>
      <p:pic>
        <p:nvPicPr>
          <p:cNvPr id="21512" name="Picture 8" descr="http://www.100book.ru/b42372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86710" y="4643446"/>
            <a:ext cx="1071570" cy="1772751"/>
          </a:xfrm>
          <a:prstGeom prst="rect">
            <a:avLst/>
          </a:prstGeom>
          <a:noFill/>
          <a:ln w="28575">
            <a:solidFill>
              <a:srgbClr val="0E9FA6"/>
            </a:solidFill>
          </a:ln>
        </p:spPr>
      </p:pic>
      <p:pic>
        <p:nvPicPr>
          <p:cNvPr id="21514" name="Picture 10" descr="https://img12.postila.ru/resize?w=503&amp;src=%2Fdata%2F1f%2Fcd%2F07%2F47%2F1fcd074763fc549e1730d1d8b5d5654094f8cc7623b14b3ed5bc5bd2ebae58e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1473" y="4643446"/>
            <a:ext cx="1285884" cy="1789501"/>
          </a:xfrm>
          <a:prstGeom prst="rect">
            <a:avLst/>
          </a:prstGeom>
          <a:noFill/>
          <a:ln>
            <a:solidFill>
              <a:srgbClr val="0E9FA6"/>
            </a:solidFill>
          </a:ln>
        </p:spPr>
      </p:pic>
      <p:pic>
        <p:nvPicPr>
          <p:cNvPr id="18" name="Picture 16" descr="http://perviydoc.ru/docs/24/23766/conv_1/file1_html_m3032c68b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43108" y="4643446"/>
            <a:ext cx="1143008" cy="1774384"/>
          </a:xfrm>
          <a:prstGeom prst="rect">
            <a:avLst/>
          </a:prstGeom>
          <a:noFill/>
          <a:ln>
            <a:solidFill>
              <a:srgbClr val="0E9FA6"/>
            </a:solidFill>
          </a:ln>
        </p:spPr>
      </p:pic>
      <p:pic>
        <p:nvPicPr>
          <p:cNvPr id="15362" name="Picture 2" descr="https://pbs.twimg.com/media/DsMvArmXoAA7QDj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4348" y="1071546"/>
            <a:ext cx="1386375" cy="1285884"/>
          </a:xfrm>
          <a:prstGeom prst="rect">
            <a:avLst/>
          </a:prstGeom>
          <a:noFill/>
          <a:ln>
            <a:solidFill>
              <a:srgbClr val="084648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ol Simple PowerPoint Backgrounds Simple Powerpoint Backgro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928926" y="285728"/>
            <a:ext cx="44339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Актуальность личного вклада</a:t>
            </a:r>
            <a:endParaRPr lang="ru-RU" sz="2400" dirty="0">
              <a:solidFill>
                <a:srgbClr val="084648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71538" y="2428868"/>
            <a:ext cx="728667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Такая деятельность решает целый комплекс поставленных программой и ФГОС задач: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формируется социальная адаптация (дети учатся общаться со сверстниками, слушать других, аргументировать собственное мнение и т. д.);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познание окружающего мира (дошкольники знакомятся в процессе игры с самыми разными областями знаний);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речи (малыши учатся формировать предложения,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контролировать силу голоса и интонацию и т. п.);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творческих возможностей и эстетического вкуса.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https://www.kirovipk.ru/sites/default/files/novost/222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643174" cy="2220626"/>
          </a:xfrm>
          <a:prstGeom prst="rect">
            <a:avLst/>
          </a:prstGeom>
          <a:noFill/>
          <a:ln>
            <a:solidFill>
              <a:srgbClr val="0E9FA6"/>
            </a:solidFill>
          </a:ln>
        </p:spPr>
      </p:pic>
      <p:sp>
        <p:nvSpPr>
          <p:cNvPr id="11" name="Выноска-облако 10"/>
          <p:cNvSpPr/>
          <p:nvPr/>
        </p:nvSpPr>
        <p:spPr>
          <a:xfrm>
            <a:off x="3000364" y="857232"/>
            <a:ext cx="5643602" cy="1327028"/>
          </a:xfrm>
          <a:prstGeom prst="cloudCallou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Зачем нужны театрализованные игры малышам?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ol Simple PowerPoint Backgrounds Simple Powerpoint Backgro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8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00100" y="642918"/>
            <a:ext cx="778674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Теоретическую основу исследования составляют труды современных отечественных педагогов (Антипина Е.А.,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Доронова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Т.Н., Карпинская Н.С., Чурилова Э.Г.,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Куцакова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Л.В., Мерзлякова С.И., Петрова Т.И. и др.) в области театральной деятельности. Использовались материалы педагогических периодических изданий, конференций и семинаров.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142852"/>
            <a:ext cx="85011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«Теоретическое обоснование личного вклада педагога в развитие образования»</a:t>
            </a:r>
            <a:endParaRPr lang="ru-RU" dirty="0">
              <a:solidFill>
                <a:srgbClr val="084648"/>
              </a:solidFill>
            </a:endParaRPr>
          </a:p>
        </p:txBody>
      </p:sp>
      <p:sp>
        <p:nvSpPr>
          <p:cNvPr id="4098" name="AutoShape 2" descr="https://atlas.herzen.spb.ru/teachers/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0" name="AutoShape 4" descr="https://atlas.herzen.spb.ru/teachers/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2" name="AutoShape 6" descr="https://atlas.herzen.spb.ru/teachers/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Picture 2" descr="https://ds04.infourok.ru/uploads/ex/0747/00023dae-184f2eda/img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9" y="2317240"/>
            <a:ext cx="8072461" cy="4540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ol Simple PowerPoint Backgrounds Simple Powerpoint Backgro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70" y="24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85918" y="285728"/>
            <a:ext cx="65722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Цели и задачи педагогической деятельности:</a:t>
            </a:r>
            <a:endParaRPr lang="ru-RU" sz="2000" dirty="0">
              <a:solidFill>
                <a:srgbClr val="084648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1538" y="928670"/>
            <a:ext cx="792961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Цель работы: 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Повысить познавательную, двигательную активность и детей на ООД посредством внедрения в образовательный процесс театрализованных игр.</a:t>
            </a:r>
          </a:p>
          <a:p>
            <a:pPr lvl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Задачи: </a:t>
            </a:r>
          </a:p>
          <a:p>
            <a:pPr>
              <a:buFont typeface="Calibri" pitchFamily="34" charset="0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Пробуждать у детей интерес к театрально-игровой деятельности,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создавая условия для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еѐ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проведения.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2.Развивать внимание, память, фантазию и коммуникативные навыки. Развивать умение согласовывать действия с другими детьми (героями сказки).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3.Способствовать созданию у детей радостного эмоционального настроя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 Организовать конструктивное партнерство семьи, педагогического коллектива и самих детей  посредством театрально-игровой деятельности.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ru-RU" dirty="0" smtClean="0"/>
          </a:p>
          <a:p>
            <a:pPr>
              <a:buFont typeface="Arial" charset="0"/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ol Simple PowerPoint Backgrounds Simple Powerpoint Backgro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sp>
        <p:nvSpPr>
          <p:cNvPr id="3" name="Прямоугольник 2"/>
          <p:cNvSpPr/>
          <p:nvPr/>
        </p:nvSpPr>
        <p:spPr>
          <a:xfrm>
            <a:off x="2928926" y="357166"/>
            <a:ext cx="39297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000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«Ведущая педагогическая идея»</a:t>
            </a:r>
            <a:endParaRPr lang="ru-RU" sz="2000" dirty="0">
              <a:solidFill>
                <a:srgbClr val="084648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43042" y="928670"/>
            <a:ext cx="70009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«Большое и разностороннее влияние театрализованных игр на личность ребенка позволяет использовать их как сильное, но ненавязчивое педагогическое средство, ведь малыш во время игры чувствует себя раскованно, свободно.»</a:t>
            </a:r>
          </a:p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Артемова Любовь Викторовна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071802" y="2786058"/>
            <a:ext cx="3357586" cy="9144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E9FA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Театрализованная игра 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способствует развитию: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500430" y="4143380"/>
            <a:ext cx="2357454" cy="914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Познавательных способностей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500826" y="4143380"/>
            <a:ext cx="2428892" cy="914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Двигательных качеств и умений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072066" y="5500702"/>
            <a:ext cx="2714644" cy="914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Творческого воображения и фантазии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14348" y="4143380"/>
            <a:ext cx="1928826" cy="914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Речи детей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000100" y="5500702"/>
            <a:ext cx="2857520" cy="914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нравственно-коммуникативных качеств личности 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 rot="5400000">
            <a:off x="2357422" y="4429132"/>
            <a:ext cx="1500198" cy="500066"/>
          </a:xfrm>
          <a:prstGeom prst="straightConnector1">
            <a:avLst/>
          </a:prstGeom>
          <a:ln w="127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10800000" flipV="1">
            <a:off x="2071670" y="3500438"/>
            <a:ext cx="857256" cy="500066"/>
          </a:xfrm>
          <a:prstGeom prst="straightConnector1">
            <a:avLst/>
          </a:prstGeom>
          <a:ln w="127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16200000" flipH="1">
            <a:off x="5464975" y="4250537"/>
            <a:ext cx="1571636" cy="785818"/>
          </a:xfrm>
          <a:prstGeom prst="straightConnector1">
            <a:avLst/>
          </a:prstGeom>
          <a:ln w="127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16200000" flipH="1">
            <a:off x="6500826" y="3500438"/>
            <a:ext cx="628648" cy="628648"/>
          </a:xfrm>
          <a:prstGeom prst="straightConnector1">
            <a:avLst/>
          </a:prstGeom>
          <a:ln w="127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5400000">
            <a:off x="4465637" y="3893347"/>
            <a:ext cx="356396" cy="794"/>
          </a:xfrm>
          <a:prstGeom prst="straightConnector1">
            <a:avLst/>
          </a:prstGeom>
          <a:ln w="127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"/>
            <a:ext cx="9144000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Деятельностный аспект личного  вклада педагога</a:t>
            </a:r>
            <a:endParaRPr lang="ru-RU" sz="2000" dirty="0" smtClean="0">
              <a:solidFill>
                <a:srgbClr val="084648"/>
              </a:solidFill>
            </a:endParaRPr>
          </a:p>
          <a:p>
            <a:pPr algn="ctr"/>
            <a:r>
              <a:rPr lang="ru-RU" altLang="ru-RU" sz="2000" dirty="0" smtClean="0">
                <a:solidFill>
                  <a:srgbClr val="0846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000" dirty="0" smtClean="0">
                <a:solidFill>
                  <a:srgbClr val="0846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rgbClr val="084648"/>
              </a:solidFill>
            </a:endParaRPr>
          </a:p>
        </p:txBody>
      </p:sp>
      <p:pic>
        <p:nvPicPr>
          <p:cNvPr id="9218" name="Picture 2" descr="http://old.pedcollege.tomsk.ru/moodle/pluginfile.php/26249/mod_book/chapter/286/2103916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44000" cy="64293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ol Simple PowerPoint Backgrounds Simple Powerpoint Backgro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857356" y="142852"/>
            <a:ext cx="65722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Деятельностный аспект личного  вклада педагога</a:t>
            </a:r>
            <a:endParaRPr lang="ru-RU" sz="2000" dirty="0" smtClean="0">
              <a:solidFill>
                <a:srgbClr val="084648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1406" y="642918"/>
          <a:ext cx="9001156" cy="62179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311746"/>
                <a:gridCol w="5689410"/>
              </a:tblGrid>
              <a:tr h="428628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ООД</a:t>
                      </a:r>
                      <a:r>
                        <a:rPr lang="ru-RU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образовательной области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Примеры театрализованных</a:t>
                      </a:r>
                      <a:r>
                        <a:rPr lang="ru-RU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игр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48295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«Речевое развитие»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(Развитие речи,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Чтение художественной литературы)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</a:t>
                      </a:r>
                    </a:p>
                    <a:p>
                      <a:r>
                        <a:rPr lang="ru-RU" sz="14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«Хомячок»,</a:t>
                      </a:r>
                      <a:r>
                        <a:rPr lang="ru-RU" sz="1400" b="0" i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4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«Собачка». </a:t>
                      </a:r>
                    </a:p>
                    <a:p>
                      <a:r>
                        <a:rPr lang="ru-RU" sz="14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«Котик пьет молоко» — имитация </a:t>
                      </a:r>
                      <a:r>
                        <a:rPr lang="ru-RU" sz="14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лакания</a:t>
                      </a:r>
                      <a:r>
                        <a:rPr lang="ru-RU" sz="14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молока языком.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• Ролевой диалог героев сказок                                                                ("Рукавичка", "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Заюшкина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избушка", "Три медведя").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295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«Познавательное развитие»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(ФЭМП, Ознакомление с окружающим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предметным миром)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•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Инсценирование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фрагментов сказок о животных                     ("Теремок", "Кот, петух и лиса").                                                                                             •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Однотемная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игра-драматизация с несколькими персонажами по народным сказкам ("Колобок", "Репка") и авторским текстам                             (В.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Сутеев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"Под грибом", К. Чуковский "Цыпленок").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295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«Социально –коммуникативное развитие»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Режиссерская театрализованная игра - настольного театра игрушек, настольного плоскостного театра, плоскостного театра на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фланелеграфе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, пальчикового театра.</a:t>
                      </a: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295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«Художественно-эстетическое развитие» (Лепка, Рисование, Аппликация, Конструирование, Музыка.)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Игра-импровизация под музыку. </a:t>
                      </a: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295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«Физическое развитие»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Игра-имитация отдельных действий человека, животных и основных эмоций человека .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• Игра-имитация цепочки последовательных действий в сочетании с передачей основных эмоций героя .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• Игра-имитация образов хорошо знакомых сказочных персонажей.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Игра-импровизация под музыку. </a:t>
                      </a: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ol Simple PowerPoint Backgrounds Simple Powerpoint Backgro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928662" y="214290"/>
            <a:ext cx="78581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Деятельностный аспект личного  вклада педагога</a:t>
            </a:r>
            <a:endParaRPr lang="ru-RU" sz="2400" dirty="0">
              <a:solidFill>
                <a:srgbClr val="084648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57554" y="1142984"/>
            <a:ext cx="2714644" cy="30777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Подготовительный этап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214678" y="2786058"/>
            <a:ext cx="271464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       Основной этап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286116" y="5000636"/>
            <a:ext cx="2643206" cy="30777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Заключительный этап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14282" y="1500174"/>
            <a:ext cx="2928958" cy="121444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Анкетирование</a:t>
            </a: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286116" y="1500174"/>
            <a:ext cx="2857520" cy="121444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u="sng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Стартовый мониторинг уровня активности детей во время ООД.</a:t>
            </a:r>
            <a:endParaRPr lang="ru-RU" sz="1400" i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Анализ программно- методического обеспечения.</a:t>
            </a:r>
            <a:endParaRPr lang="ru-RU" sz="1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endParaRPr lang="ru-RU" b="1" u="sng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286512" y="1500174"/>
            <a:ext cx="2786082" cy="114300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u="sng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Анкетирование</a:t>
            </a: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endParaRPr lang="ru-RU" b="1" u="sng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u="sng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u="sng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928662" y="714356"/>
            <a:ext cx="16430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Педагоги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4357686" y="571480"/>
            <a:ext cx="7858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Дети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7215206" y="714356"/>
            <a:ext cx="11580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Родители</a:t>
            </a:r>
          </a:p>
        </p:txBody>
      </p:sp>
      <p:cxnSp>
        <p:nvCxnSpPr>
          <p:cNvPr id="25" name="Прямая со стрелкой 24"/>
          <p:cNvCxnSpPr/>
          <p:nvPr/>
        </p:nvCxnSpPr>
        <p:spPr>
          <a:xfrm rot="5400000">
            <a:off x="1535488" y="1249744"/>
            <a:ext cx="214314" cy="79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rot="5400000">
            <a:off x="7679950" y="1249744"/>
            <a:ext cx="214314" cy="79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rot="5400000">
            <a:off x="4679554" y="1035430"/>
            <a:ext cx="214314" cy="79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Скругленный прямоугольник 32"/>
          <p:cNvSpPr/>
          <p:nvPr/>
        </p:nvSpPr>
        <p:spPr>
          <a:xfrm>
            <a:off x="214250" y="2857496"/>
            <a:ext cx="2786114" cy="185738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Открытый показ ООД с использованием театрализованных игр.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Мастер-класс по изготовлению атрибутов к театрализованным играм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3143240" y="3143248"/>
            <a:ext cx="2928958" cy="157163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предметно- пространственной  развивающей среды.</a:t>
            </a:r>
            <a:endParaRPr lang="ru-RU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ООД с использованием театрализованных игр.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214282" y="4857760"/>
            <a:ext cx="2857520" cy="18573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Font typeface="Arial" pitchFamily="34" charset="0"/>
              <a:buChar char="•"/>
            </a:pP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Представление опыта по теме на педагогическом совете.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Совместное театрализованное поздравление от педагогов. </a:t>
            </a:r>
          </a:p>
          <a:p>
            <a:pPr lvl="0">
              <a:buFont typeface="Arial" pitchFamily="34" charset="0"/>
              <a:buChar char="•"/>
            </a:pPr>
            <a:endParaRPr lang="ru-RU" sz="1600" dirty="0" smtClean="0"/>
          </a:p>
          <a:p>
            <a:pPr algn="ctr"/>
            <a:endParaRPr lang="ru-RU" b="1" u="sng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6215074" y="2786058"/>
            <a:ext cx="2786082" cy="200026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Наглядная информация, 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Тематическое родительское собрание. «Театр дома»</a:t>
            </a:r>
          </a:p>
          <a:p>
            <a:pPr lvl="0"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Помощь в изготовлении атрибутов к театрализованным играм.</a:t>
            </a:r>
            <a:endParaRPr lang="ru-RU" sz="1600" dirty="0">
              <a:solidFill>
                <a:srgbClr val="08464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6143604" y="4929174"/>
            <a:ext cx="2857552" cy="178597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Итоговое мероприятие совместно с родителями. «Театральное представление»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3143240" y="5429264"/>
            <a:ext cx="2928958" cy="121444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Постановка сказки «Репка»</a:t>
            </a:r>
          </a:p>
          <a:p>
            <a:pPr>
              <a:buFont typeface="Arial" pitchFamily="34" charset="0"/>
              <a:buChar char="•"/>
            </a:pPr>
            <a:endParaRPr lang="ru-RU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Итоговый мониторинг.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ol Simple PowerPoint Backgrounds Simple Powerpoint Backgro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2844" y="176735"/>
            <a:ext cx="90011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altLang="ru-RU" b="1" dirty="0" err="1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Деятельностный</a:t>
            </a:r>
            <a:r>
              <a:rPr lang="ru-RU" altLang="ru-RU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 аспект личного вклада педагога в развитие  образования»</a:t>
            </a:r>
            <a:r>
              <a:rPr lang="ru-RU" alt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rgbClr val="084648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14546" y="571480"/>
            <a:ext cx="52149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B7D8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Пополнила предметно-пространственной среду</a:t>
            </a:r>
            <a:endParaRPr lang="ru-RU" dirty="0">
              <a:solidFill>
                <a:srgbClr val="0B7D8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1D2B8DA6-5BE5-4F7C-80ED-A84754E3D46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7235"/>
          <a:stretch/>
        </p:blipFill>
        <p:spPr>
          <a:xfrm>
            <a:off x="6500826" y="1071546"/>
            <a:ext cx="2433815" cy="21431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4074AC07-98FE-43A0-932F-388C1038A15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3123"/>
          <a:stretch/>
        </p:blipFill>
        <p:spPr>
          <a:xfrm>
            <a:off x="285720" y="1000108"/>
            <a:ext cx="2655985" cy="19288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49FCACAB-BB21-4C47-BEF7-7C47F416459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58" y="4286256"/>
            <a:ext cx="3071834" cy="23038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51AC7901-122A-4B76-B14D-24910EFE6A2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6446" y="4286256"/>
            <a:ext cx="3143272" cy="22487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5" descr="ed47e295cc426183fdf24b3521c641f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14744" y="4214818"/>
            <a:ext cx="1857388" cy="1454016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3" name="Picture 4" descr="C:\Users\я\Desktop\конкурс\IMAG082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14744" y="1086426"/>
            <a:ext cx="1984392" cy="1628194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xtLst/>
        </p:spPr>
      </p:pic>
      <p:pic>
        <p:nvPicPr>
          <p:cNvPr id="16" name="Picture 9" descr="c196a71aea2f095ca92605fb606612e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86314" y="2714620"/>
            <a:ext cx="1733552" cy="150545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7" name="Picture 6" descr="ebabdc1841cd792b80044f2225f2463c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86050" y="2714620"/>
            <a:ext cx="1778012" cy="150019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142844" y="3429000"/>
            <a:ext cx="27195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err="1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Лепбук</a:t>
            </a:r>
            <a:r>
              <a:rPr lang="ru-RU" sz="1600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 «Любимые сказки»</a:t>
            </a:r>
            <a:endParaRPr lang="ru-RU" sz="1600" b="1" dirty="0">
              <a:solidFill>
                <a:srgbClr val="08464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 rot="5400000" flipH="1" flipV="1">
            <a:off x="1465241" y="3321049"/>
            <a:ext cx="357190" cy="1588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ol Simple PowerPoint Backgrounds Simple Powerpoint Backgro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00100" y="214290"/>
            <a:ext cx="77867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Деятельностный</a:t>
            </a:r>
            <a:r>
              <a:rPr lang="ru-RU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 аспект личного  вклада педагога.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8662" y="571480"/>
            <a:ext cx="76952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ОО «Речевое развитие».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(Развитие речи, Ознакомление с художественной литературой.)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28728" y="3714752"/>
            <a:ext cx="65008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ОО «Художественно-эстетическое развитие»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(Лепка, Рисование, Аппликация, Конструирование, Музыка.)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9F6C2706-B5AC-4E4B-B6CE-8B494FE92840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58" y="1357298"/>
            <a:ext cx="2285984" cy="20925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Объект 5">
            <a:extLst>
              <a:ext uri="{FF2B5EF4-FFF2-40B4-BE49-F238E27FC236}">
                <a16:creationId xmlns="" xmlns:a16="http://schemas.microsoft.com/office/drawing/2014/main" id="{C0112FDC-C5E7-450D-8981-B1D938E2947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462" t="14547" r="7388"/>
          <a:stretch/>
        </p:blipFill>
        <p:spPr>
          <a:xfrm>
            <a:off x="6876238" y="1643050"/>
            <a:ext cx="2196356" cy="17859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170" name="Picture 2" descr="https://psv4.userapi.com/c537107/u144099388/docs/4e5dd1b52f1f/P071113_1013_-_kopia.jpg?extra=8HxKSjJfYDtsRCmVUL-88AMhz_fE9ZcvO2ecEFtA8XMKvGtZtO3CoRBZgfF1nSVHAnjbaeV0N5PZXV2Sk3VkmgveiCrwsSRdP2tAWxF7M3TFyq6NswCB3LkILtvNvePXIZueaQSkUELuLpjH7U_eKOC69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4519127"/>
            <a:ext cx="2786082" cy="208956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13" name="Picture 4" descr="IMG_079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39460" y="4528277"/>
            <a:ext cx="2790258" cy="2062552"/>
          </a:xfrm>
          <a:prstGeom prst="rect">
            <a:avLst/>
          </a:prstGeom>
          <a:noFill/>
          <a:ln w="254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7178" name="Picture 10" descr="http://www.tico-rantis.ru/upload/medialibrary/032/0326b5f35cc86a3c4fb4139fa5ec1f6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14678" y="4500570"/>
            <a:ext cx="2786082" cy="2090259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2066" y="1333486"/>
            <a:ext cx="1643074" cy="2190766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00364" y="1500174"/>
            <a:ext cx="1889645" cy="1845948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ol Simple PowerPoint Backgrounds Simple Powerpoint Backgro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00100" y="214290"/>
            <a:ext cx="77867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Деятельностный</a:t>
            </a:r>
            <a:r>
              <a:rPr lang="ru-RU" b="1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 аспект личного  вклада педагога.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571480"/>
            <a:ext cx="457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ОО «Познавательное  развитие».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(ФЭМП, Ознакомление с окружающим.)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43372" y="571480"/>
            <a:ext cx="48577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ОО «Социально –коммуникативное развитие»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43240" y="3929066"/>
            <a:ext cx="28744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ОО «Физическое развитие»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ÐÐ°ÑÑÐ¸Ð½ÐºÐ¸ Ð¿Ð¾ Ð·Ð°Ð¿ÑÐ¾ÑÑ Ð´ÐµÑÐ¸ Ð¸Ð³ÑÐ°ÑÑ Ð² ÑÐµÐ°ÑÑ Ð² Ð´ÐµÑÑÐºÐ¾Ð¼ ÑÐ°Ð´Ñ">
            <a:extLst>
              <a:ext uri="{FF2B5EF4-FFF2-40B4-BE49-F238E27FC236}">
                <a16:creationId xmlns="" xmlns:a16="http://schemas.microsoft.com/office/drawing/2014/main" id="{45F722F5-F596-4EBA-AD54-AE82D2C725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2325"/>
          <a:stretch/>
        </p:blipFill>
        <p:spPr bwMode="auto">
          <a:xfrm>
            <a:off x="6072198" y="1428736"/>
            <a:ext cx="2792759" cy="21431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P071113_1001[01] - копи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714884"/>
            <a:ext cx="2643174" cy="1982381"/>
          </a:xfrm>
          <a:prstGeom prst="rect">
            <a:avLst/>
          </a:prstGeom>
          <a:noFill/>
          <a:ln w="254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1428736"/>
            <a:ext cx="2643206" cy="1983960"/>
          </a:xfrm>
          <a:prstGeom prst="rect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29322" y="4643446"/>
            <a:ext cx="3000396" cy="1971020"/>
          </a:xfrm>
          <a:prstGeom prst="rect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02" y="4714884"/>
            <a:ext cx="2571768" cy="1961781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86116" y="1500174"/>
            <a:ext cx="2457459" cy="1843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ol Simple PowerPoint Backgrounds Simple Powerpoint Backgro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85786" y="176735"/>
            <a:ext cx="79296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000" b="1" dirty="0" smtClean="0">
                <a:solidFill>
                  <a:srgbClr val="0846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работы</a:t>
            </a:r>
          </a:p>
          <a:p>
            <a:pPr algn="ctr"/>
            <a:endParaRPr lang="ru-RU" altLang="ru-RU" sz="2000" b="1" dirty="0" smtClean="0">
              <a:solidFill>
                <a:srgbClr val="08464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ru-RU" sz="2000" b="1" dirty="0" smtClean="0">
                <a:solidFill>
                  <a:srgbClr val="0846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педагогами                                                    родителями</a:t>
            </a:r>
            <a:r>
              <a:rPr lang="ru-RU" altLang="ru-RU" sz="2000" dirty="0" smtClean="0">
                <a:solidFill>
                  <a:srgbClr val="0846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000" dirty="0" smtClean="0">
                <a:solidFill>
                  <a:srgbClr val="0846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rgbClr val="084648"/>
              </a:solidFill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6000760" y="571480"/>
            <a:ext cx="500066" cy="285752"/>
          </a:xfrm>
          <a:prstGeom prst="straightConnector1">
            <a:avLst/>
          </a:prstGeom>
          <a:ln w="19050">
            <a:solidFill>
              <a:srgbClr val="0E9FA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rot="10800000" flipV="1">
            <a:off x="3000364" y="571480"/>
            <a:ext cx="500066" cy="285752"/>
          </a:xfrm>
          <a:prstGeom prst="straightConnector1">
            <a:avLst/>
          </a:prstGeom>
          <a:ln w="19050">
            <a:solidFill>
              <a:srgbClr val="0E9FA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4" descr="https://pp.userapi.com/c638024/v638024215/25846/LzqWK39qpN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4572008"/>
            <a:ext cx="2928958" cy="1899159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9" name="Picture 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4643446"/>
            <a:ext cx="2835916" cy="1811090"/>
          </a:xfrm>
          <a:prstGeom prst="rect">
            <a:avLst/>
          </a:prstGeom>
          <a:noFill/>
          <a:ln w="28575">
            <a:solidFill>
              <a:srgbClr val="00B0F0"/>
            </a:solidFill>
            <a:round/>
            <a:headEnd/>
            <a:tailEnd/>
          </a:ln>
        </p:spPr>
      </p:pic>
      <p:pic>
        <p:nvPicPr>
          <p:cNvPr id="9220" name="Picture 4" descr="https://sun9-61.userapi.com/c840629/v840629212/8c902/1sBovagpjA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46" y="1500174"/>
            <a:ext cx="3111522" cy="1750231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1428736"/>
            <a:ext cx="3217473" cy="1714512"/>
          </a:xfrm>
          <a:prstGeom prst="rect">
            <a:avLst/>
          </a:prstGeom>
          <a:noFill/>
          <a:ln w="28575">
            <a:solidFill>
              <a:srgbClr val="00B0F0"/>
            </a:solidFill>
            <a:miter lim="800000"/>
            <a:headEnd/>
            <a:tailEnd/>
          </a:ln>
          <a:effectLst/>
        </p:spPr>
      </p:pic>
      <p:pic>
        <p:nvPicPr>
          <p:cNvPr id="9218" name="Picture 2" descr="https://sun9-27.userapi.com/c852016/v852016816/7a557/wJItPLdzAO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00364" y="2893214"/>
            <a:ext cx="3286148" cy="246461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ol Simple PowerPoint Backgrounds Simple Powerpoint Backgro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714480" y="214290"/>
            <a:ext cx="69294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Новизна личного вклада в развитие образования:</a:t>
            </a:r>
            <a:endParaRPr lang="ru-RU" sz="2800" dirty="0">
              <a:solidFill>
                <a:srgbClr val="08464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00430" y="1285860"/>
            <a:ext cx="535785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Разработка цикла ООД с использованием театрализованных игр.</a:t>
            </a:r>
          </a:p>
          <a:p>
            <a:pPr>
              <a:buFont typeface="Arial" charset="0"/>
              <a:buChar char="•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Изготовление пособий и атрибутов к театрализованным играм играм.</a:t>
            </a:r>
          </a:p>
          <a:p>
            <a:pPr>
              <a:buFont typeface="Arial" charset="0"/>
              <a:buChar char="•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Разработка картотеки «Театрализованная игра».</a:t>
            </a:r>
          </a:p>
          <a:p>
            <a:pPr>
              <a:buFont typeface="Arial" charset="0"/>
              <a:buChar char="•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Разработка интерактивных театрализованных игр для детей младшего дошкольного  возраста.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  <a:hlinkClick r:id="rId3" action="ppaction://hlinkpres?slideindex=1&amp;slidetitle="/>
              </a:rPr>
              <a:t>театрализованные игры.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  <a:hlinkClick r:id="rId3" action="ppaction://hlinkpres?slideindex=1&amp;slidetitle="/>
              </a:rPr>
              <a:t>pptx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4500570"/>
            <a:ext cx="1643074" cy="2190765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714356"/>
            <a:ext cx="2108206" cy="1185866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6" cstate="print"/>
          <a:srcRect r="36079"/>
          <a:stretch>
            <a:fillRect/>
          </a:stretch>
        </p:blipFill>
        <p:spPr bwMode="auto">
          <a:xfrm>
            <a:off x="1714480" y="4143380"/>
            <a:ext cx="1785950" cy="1571612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ffectLst/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2357430"/>
            <a:ext cx="1357323" cy="1809764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ffectLst/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00232" y="1714488"/>
            <a:ext cx="1428760" cy="1905013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ol Simple PowerPoint Backgrounds Simple Powerpoint Backgro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14282" y="285728"/>
            <a:ext cx="857256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846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Результативность профессиональной педагогической деятельности и достигнутые эффекты.</a:t>
            </a:r>
          </a:p>
          <a:p>
            <a:pPr algn="ctr"/>
            <a:endParaRPr lang="ru-RU" sz="1400" b="1" u="sng" dirty="0" smtClean="0">
              <a:solidFill>
                <a:srgbClr val="08464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u="sng" dirty="0" smtClean="0">
                <a:solidFill>
                  <a:srgbClr val="0B7D8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 детской активности в ООД.</a:t>
            </a:r>
            <a:endParaRPr lang="ru-RU" sz="2000" u="sng" dirty="0">
              <a:solidFill>
                <a:srgbClr val="0B7D83"/>
              </a:solidFill>
            </a:endParaRP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1071538" y="1857364"/>
          <a:ext cx="7072362" cy="2571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857224" y="4286256"/>
            <a:ext cx="828677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ВЫВОД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Продолжать включать театрализованную игру как игровой прием и форму обучения детей. В занятие вводить персонажи, которые помогают детям усвоить те или иные знания, умения и навыки.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Игровая форма проведения занятия способствует раскрепощению ребенка, созданию атмосферы свободы и игре.</a:t>
            </a:r>
          </a:p>
          <a:p>
            <a:pPr>
              <a:buFont typeface="Wingdings" pitchFamily="2" charset="2"/>
              <a:buChar char="v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ol Simple PowerPoint Backgrounds Simple Powerpoint Backgro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8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285852" y="142852"/>
            <a:ext cx="69294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084648"/>
                </a:solidFill>
                <a:latin typeface="Times New Roman" pitchFamily="18" charset="0"/>
                <a:cs typeface="Times New Roman" pitchFamily="18" charset="0"/>
              </a:rPr>
              <a:t>Транслируемость практических достижений:</a:t>
            </a:r>
            <a:endParaRPr lang="ru-RU" sz="2400" dirty="0">
              <a:solidFill>
                <a:srgbClr val="084648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207167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i="1" dirty="0" smtClean="0"/>
              <a:t> 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121442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1214422"/>
            <a:ext cx="62865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u="sng" dirty="0">
                <a:solidFill>
                  <a:srgbClr val="C00000"/>
                </a:solidFill>
                <a:latin typeface="Arial Black" panose="020B0A04020102020204" pitchFamily="34" charset="0"/>
              </a:rPr>
              <a:t>На уровне </a:t>
            </a:r>
            <a:r>
              <a:rPr lang="ru-RU" u="sng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ДОУ:</a:t>
            </a:r>
          </a:p>
          <a:p>
            <a:pPr lvl="0">
              <a:spcBef>
                <a:spcPct val="20000"/>
              </a:spcBef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Выступление на педагогическом совете.</a:t>
            </a:r>
          </a:p>
          <a:p>
            <a:pPr lvl="0">
              <a:spcBef>
                <a:spcPct val="2000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(Обобщение педагогического опыта, мастер-класс)</a:t>
            </a:r>
          </a:p>
          <a:p>
            <a:pPr lvl="0">
              <a:spcBef>
                <a:spcPct val="20000"/>
              </a:spcBef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Размещение информации на сайте ДОУ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28662" y="3571876"/>
            <a:ext cx="785818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solidFill>
                  <a:srgbClr val="C00000"/>
                </a:solidFill>
                <a:latin typeface="Arial Black" panose="020B0A04020102020204" pitchFamily="34" charset="0"/>
              </a:rPr>
              <a:t>На  </a:t>
            </a:r>
            <a:r>
              <a:rPr lang="ru-RU" u="sng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сайтах: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Публикации на странице педагогического сообщества МААМ.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RU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Публикации на ресурсе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Всеросийского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информационно-образовательного портала «Академия педагогических проектов Российской Федерации»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Размещение материала на сайте детский сад «Лучик» (Кантаурово село и другая интересная информация)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ol Simple PowerPoint Backgrounds Simple Powerpoint Backgro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2844" y="857232"/>
            <a:ext cx="871543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Артемова, Л.В. Театрализованные игры дошкольников. Просвещение, 2005. - 126 с.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Бочкарева, Л.П. Театрально-игровая деятельность дошкольников. Методическое пособие для специалистов по дошкольному образованию. Ульяновск, ИПКПРО, 2010. - с.3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Ветлугина, Н.А. Художественное творчество и ребенок.  - М., 2008.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Гриценко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З.А. Ты детям сказку расскажи.  - М.: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Линка-Пресс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2009. - 176 с.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Доронова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Т.;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Доронова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Е. Развитие детей в театрализованной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деятельности:., 2011. - 27 с.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Камаева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Т. Нужен ли детям театр // Дошкольное воспитание. - 2013. - № 6. - С.5-7.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Караманенко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Т.Н.,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Караманенко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Ю.Г. Кукольный театр - дошкольникам. - М.: Просвещение, 2005. - 191 с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Кофман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Н.С. Приобщение дошкольников к театрально-игровой деятельности. Художественное творчество в детском саду: Пособие для воспитателей и музыкальных руководителей / под ред. Н.А. Ветлугиной. - М.: Просвещение, 2013. - 72 с.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Маханева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М.Д. Театральная деятельность дошкольника // Дошкольное воспитание. - 2009. - № 11. - С.6-14.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Маханева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М.Д. Театрализованные занятия в детском саду: Пособие для работников дошкольных учреждений. - М.: ТЦ Сфера, 2011. - 128 с.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Неменова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Т. Развитие творческого проявления детей в процессе театральных игр // Дошкольное воспитание. - 2009. - № 1. - С.19.</a:t>
            </a:r>
          </a:p>
          <a:p>
            <a:pPr marL="342900" indent="-342900">
              <a:buFont typeface="+mj-lt"/>
              <a:buAutoNum type="arabicPeriod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4286248" y="428604"/>
            <a:ext cx="1369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Литература.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ool Simple PowerPoint Backgrounds Simple Powerpoint Backgro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D6A70276-54D8-4102-94CB-8CE2FE1716D9}"/>
              </a:ext>
            </a:extLst>
          </p:cNvPr>
          <p:cNvSpPr txBox="1"/>
          <p:nvPr/>
        </p:nvSpPr>
        <p:spPr>
          <a:xfrm>
            <a:off x="1500166" y="1196752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</a:t>
            </a: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ВНИМАНИЕ!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1.bp.blogspot.com/-2rzCbZYExwU/XBsyTQsot9I/AAAAAAAAEHg/Jgi-HazvyQgmXcJCqOysm_T0Ts4_a37QgCLcBGAs/s1600/mw6umv9g1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2000240"/>
            <a:ext cx="4500594" cy="46759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1824</TotalTime>
  <Words>1283</Words>
  <PresentationFormat>Экран (4:3)</PresentationFormat>
  <Paragraphs>164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Сергей</dc:creator>
  <cp:lastModifiedBy>Сергей</cp:lastModifiedBy>
  <cp:revision>186</cp:revision>
  <dcterms:created xsi:type="dcterms:W3CDTF">2020-01-18T10:42:28Z</dcterms:created>
  <dcterms:modified xsi:type="dcterms:W3CDTF">2020-01-24T19:08:05Z</dcterms:modified>
</cp:coreProperties>
</file>