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sldIdLst>
    <p:sldId id="256" r:id="rId3"/>
    <p:sldId id="273" r:id="rId4"/>
    <p:sldId id="274" r:id="rId5"/>
    <p:sldId id="272" r:id="rId6"/>
    <p:sldId id="282" r:id="rId7"/>
    <p:sldId id="284" r:id="rId8"/>
    <p:sldId id="261" r:id="rId9"/>
    <p:sldId id="262" r:id="rId10"/>
    <p:sldId id="259" r:id="rId11"/>
    <p:sldId id="260" r:id="rId12"/>
    <p:sldId id="264" r:id="rId13"/>
    <p:sldId id="257" r:id="rId14"/>
    <p:sldId id="263" r:id="rId15"/>
    <p:sldId id="265" r:id="rId16"/>
    <p:sldId id="266" r:id="rId17"/>
    <p:sldId id="267" r:id="rId18"/>
    <p:sldId id="268" r:id="rId19"/>
    <p:sldId id="269" r:id="rId20"/>
    <p:sldId id="270" r:id="rId21"/>
    <p:sldId id="279" r:id="rId22"/>
    <p:sldId id="271" r:id="rId23"/>
    <p:sldId id="277" r:id="rId24"/>
    <p:sldId id="275" r:id="rId25"/>
    <p:sldId id="276" r:id="rId26"/>
    <p:sldId id="278" r:id="rId27"/>
    <p:sldId id="28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0066"/>
    <a:srgbClr val="99CCFF"/>
    <a:srgbClr val="333399"/>
    <a:srgbClr val="CCFFFF"/>
    <a:srgbClr val="FC826A"/>
    <a:srgbClr val="F86EEE"/>
    <a:srgbClr val="E1B58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2"/>
          <p:cNvSpPr>
            <a:spLocks noChangeShapeType="1"/>
          </p:cNvSpPr>
          <p:nvPr/>
        </p:nvSpPr>
        <p:spPr bwMode="auto">
          <a:xfrm>
            <a:off x="2895600" y="4303713"/>
            <a:ext cx="32766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752600"/>
          </a:xfrm>
        </p:spPr>
        <p:txBody>
          <a:bodyPr anchor="t"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95800"/>
            <a:ext cx="6400800" cy="1524000"/>
          </a:xfrm>
        </p:spPr>
        <p:txBody>
          <a:bodyPr anchor="ctr"/>
          <a:lstStyle>
            <a:lvl1pPr marL="0" indent="0" algn="ctr">
              <a:lnSpc>
                <a:spcPct val="80000"/>
              </a:lnSpc>
              <a:buFont typeface="Wingdings" pitchFamily="2" charset="2"/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1066800"/>
            <a:ext cx="86868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533400" y="0"/>
            <a:ext cx="3276600" cy="2133600"/>
            <a:chOff x="336" y="0"/>
            <a:chExt cx="2064" cy="1344"/>
          </a:xfrm>
        </p:grpSpPr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1008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auto">
            <a:xfrm>
              <a:off x="1344" y="1008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1728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2064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>
              <a:off x="672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>
              <a:off x="336" y="0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133" name="Group 13"/>
          <p:cNvGrpSpPr>
            <a:grpSpLocks/>
          </p:cNvGrpSpPr>
          <p:nvPr/>
        </p:nvGrpSpPr>
        <p:grpSpPr bwMode="auto">
          <a:xfrm>
            <a:off x="533400" y="0"/>
            <a:ext cx="3276600" cy="2133600"/>
            <a:chOff x="2736" y="96"/>
            <a:chExt cx="2064" cy="1344"/>
          </a:xfrm>
        </p:grpSpPr>
        <p:sp>
          <p:nvSpPr>
            <p:cNvPr id="5134" name="Rectangle 14"/>
            <p:cNvSpPr>
              <a:spLocks noChangeArrowheads="1"/>
            </p:cNvSpPr>
            <p:nvPr/>
          </p:nvSpPr>
          <p:spPr bwMode="auto">
            <a:xfrm>
              <a:off x="3408" y="768"/>
              <a:ext cx="336" cy="336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5" name="Rectangle 15"/>
            <p:cNvSpPr>
              <a:spLocks noChangeArrowheads="1"/>
            </p:cNvSpPr>
            <p:nvPr/>
          </p:nvSpPr>
          <p:spPr bwMode="auto">
            <a:xfrm>
              <a:off x="3744" y="1104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6" name="Rectangle 16"/>
            <p:cNvSpPr>
              <a:spLocks noChangeArrowheads="1"/>
            </p:cNvSpPr>
            <p:nvPr/>
          </p:nvSpPr>
          <p:spPr bwMode="auto">
            <a:xfrm>
              <a:off x="4128" y="432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7" name="Rectangle 17"/>
            <p:cNvSpPr>
              <a:spLocks noChangeArrowheads="1"/>
            </p:cNvSpPr>
            <p:nvPr/>
          </p:nvSpPr>
          <p:spPr bwMode="auto">
            <a:xfrm>
              <a:off x="4464" y="768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8" name="Rectangle 18"/>
            <p:cNvSpPr>
              <a:spLocks noChangeArrowheads="1"/>
            </p:cNvSpPr>
            <p:nvPr/>
          </p:nvSpPr>
          <p:spPr bwMode="auto">
            <a:xfrm>
              <a:off x="3072" y="432"/>
              <a:ext cx="336" cy="336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9" name="Rectangle 19"/>
            <p:cNvSpPr>
              <a:spLocks noChangeArrowheads="1"/>
            </p:cNvSpPr>
            <p:nvPr/>
          </p:nvSpPr>
          <p:spPr bwMode="auto">
            <a:xfrm>
              <a:off x="2736" y="96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4114800" y="4191000"/>
            <a:ext cx="211138" cy="211138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5141" name="Rectangle 21"/>
          <p:cNvSpPr>
            <a:spLocks noChangeArrowheads="1"/>
          </p:cNvSpPr>
          <p:nvPr/>
        </p:nvSpPr>
        <p:spPr bwMode="auto">
          <a:xfrm>
            <a:off x="4419600" y="4191000"/>
            <a:ext cx="211138" cy="211138"/>
          </a:xfrm>
          <a:prstGeom prst="rect">
            <a:avLst/>
          </a:prstGeom>
          <a:solidFill>
            <a:schemeClr val="bg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4724400" y="4191000"/>
            <a:ext cx="211138" cy="21113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sz="3200"/>
            </a:lvl1pPr>
          </a:lstStyle>
          <a:p>
            <a:fld id="{DEEC9241-16CE-47E1-A5D5-A3E4BBB89C4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D5CDD-2207-40A8-85EB-908CD38CB82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2BA65-CEDC-41EB-A477-457A5C94D0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A3179-887B-45D8-8BB3-9A936B05160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8C3A4-EE8B-4A81-8D83-00CCCE0A0D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DFF47-3712-46FF-8471-8FE8E825CAE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10FE78-7166-49FD-9761-A57E8C74C1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8A137-0A13-4E5C-AB72-04FCB82915E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CB01E-4844-4B0D-BDBC-3BAFCC54F90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E6665-2309-4BE1-ABD4-78ACAB7F89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1219200"/>
            <a:ext cx="177165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62550" cy="4953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CD87C3-BFA4-4356-92BA-4937DA00E7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FADD526-F626-409C-B6F4-13185EAFBC50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9224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9225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6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27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9228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9229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30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31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32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33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9234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9235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36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37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9238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9239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0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1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2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43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9244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45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5B3D2-C5C1-4DF4-B75A-C78F1F1505B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3F2F3-1A36-4E1D-8108-D57F02C4C4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4188E-1186-4366-8C88-F13C57027A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10B4D-D540-47BD-87F3-7F507C39295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6AC24-1507-4DB9-8AFE-E925420FC3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D017D-1EBA-4DF8-BDA0-683F1317EC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28F6D-D66E-4653-8F6D-6C6DB7131C5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DBED5-D619-4C64-AC0B-0E3CF5786B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262B7-4FC9-4DC6-ABAA-684DAF3FC4A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8A9EEF-A09E-466F-9FDF-613AE9ECBD9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2819400"/>
            <a:ext cx="70866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22860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533400" y="28194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981200" y="533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762000" y="1066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143000" y="685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362200" y="152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755650"/>
            <a:ext cx="5867400" cy="76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5715000" y="609600"/>
            <a:ext cx="304800" cy="3048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5562600" y="457200"/>
            <a:ext cx="304800" cy="3048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8458200" y="3962400"/>
            <a:ext cx="381000" cy="381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8686800" y="3657600"/>
            <a:ext cx="381000" cy="381000"/>
          </a:xfrm>
          <a:prstGeom prst="rect">
            <a:avLst/>
          </a:prstGeom>
          <a:solidFill>
            <a:schemeClr val="bg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grpSp>
        <p:nvGrpSpPr>
          <p:cNvPr id="4110" name="Group 14"/>
          <p:cNvGrpSpPr>
            <a:grpSpLocks/>
          </p:cNvGrpSpPr>
          <p:nvPr/>
        </p:nvGrpSpPr>
        <p:grpSpPr bwMode="auto">
          <a:xfrm>
            <a:off x="0" y="2286000"/>
            <a:ext cx="1066800" cy="1066800"/>
            <a:chOff x="0" y="2496"/>
            <a:chExt cx="672" cy="672"/>
          </a:xfrm>
        </p:grpSpPr>
        <p:sp>
          <p:nvSpPr>
            <p:cNvPr id="4111" name="Rectangle 15"/>
            <p:cNvSpPr>
              <a:spLocks noChangeArrowheads="1"/>
            </p:cNvSpPr>
            <p:nvPr/>
          </p:nvSpPr>
          <p:spPr bwMode="auto">
            <a:xfrm>
              <a:off x="0" y="2496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12" name="Rectangle 16"/>
            <p:cNvSpPr>
              <a:spLocks noChangeArrowheads="1"/>
            </p:cNvSpPr>
            <p:nvPr/>
          </p:nvSpPr>
          <p:spPr bwMode="auto">
            <a:xfrm>
              <a:off x="336" y="2832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113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1219200"/>
            <a:ext cx="7086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4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kumimoji="0" sz="1200">
                <a:solidFill>
                  <a:schemeClr val="folHlink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15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>
              <a:defRPr kumimoji="0" sz="1200">
                <a:solidFill>
                  <a:schemeClr val="folHlink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16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2800" b="1">
                <a:solidFill>
                  <a:schemeClr val="bg1"/>
                </a:solidFill>
                <a:latin typeface="+mn-lt"/>
              </a:defRPr>
            </a:lvl1pPr>
          </a:lstStyle>
          <a:p>
            <a:fld id="{421E2A08-7F6E-4DC3-96CA-DA41985D31AE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4117" name="Group 21"/>
          <p:cNvGrpSpPr>
            <a:grpSpLocks/>
          </p:cNvGrpSpPr>
          <p:nvPr/>
        </p:nvGrpSpPr>
        <p:grpSpPr bwMode="auto">
          <a:xfrm>
            <a:off x="762000" y="152400"/>
            <a:ext cx="1981200" cy="1295400"/>
            <a:chOff x="3888" y="96"/>
            <a:chExt cx="1248" cy="816"/>
          </a:xfrm>
        </p:grpSpPr>
        <p:sp>
          <p:nvSpPr>
            <p:cNvPr id="4118" name="Rectangle 22"/>
            <p:cNvSpPr>
              <a:spLocks noChangeArrowheads="1"/>
            </p:cNvSpPr>
            <p:nvPr/>
          </p:nvSpPr>
          <p:spPr bwMode="auto">
            <a:xfrm>
              <a:off x="4656" y="336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19" name="Rectangle 23"/>
            <p:cNvSpPr>
              <a:spLocks noChangeArrowheads="1"/>
            </p:cNvSpPr>
            <p:nvPr/>
          </p:nvSpPr>
          <p:spPr bwMode="auto">
            <a:xfrm>
              <a:off x="3888" y="672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20" name="Rectangle 24"/>
            <p:cNvSpPr>
              <a:spLocks noChangeArrowheads="1"/>
            </p:cNvSpPr>
            <p:nvPr/>
          </p:nvSpPr>
          <p:spPr bwMode="auto">
            <a:xfrm>
              <a:off x="4128" y="432"/>
              <a:ext cx="240" cy="240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21" name="Rectangle 25"/>
            <p:cNvSpPr>
              <a:spLocks noChangeArrowheads="1"/>
            </p:cNvSpPr>
            <p:nvPr/>
          </p:nvSpPr>
          <p:spPr bwMode="auto">
            <a:xfrm>
              <a:off x="4896" y="96"/>
              <a:ext cx="240" cy="240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+mn-lt"/>
              </a:defRPr>
            </a:lvl1pPr>
          </a:lstStyle>
          <a:p>
            <a:fld id="{7B6F4EFF-F81E-411B-B186-50344720D87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200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1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820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8203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4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5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6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7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8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09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10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11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8212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8213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821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1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1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217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18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19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220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8221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2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3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4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5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6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7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28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8229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8230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31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232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233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8234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235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8236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37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38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39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40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41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42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43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8244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8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611188" y="1125538"/>
            <a:ext cx="8064500" cy="4175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718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"Нам дан во владение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самый богатый, меткий,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могучий и поистине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волшебный русский язык."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4859338" y="6021388"/>
            <a:ext cx="37623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К.Г. Паустовский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50825" y="260350"/>
            <a:ext cx="74898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Спишите, расставляя ударения в словах: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0825" y="1066800"/>
            <a:ext cx="91059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600" i="1"/>
              <a:t>Аллегория, апостроф, аналогия, </a:t>
            </a:r>
          </a:p>
          <a:p>
            <a:r>
              <a:rPr lang="ru-RU" sz="3600" i="1"/>
              <a:t>багроветь, бижутерия, баловать, </a:t>
            </a:r>
          </a:p>
          <a:p>
            <a:r>
              <a:rPr lang="ru-RU" sz="3600" i="1"/>
              <a:t>блокировать,  бутафория, верование, </a:t>
            </a:r>
          </a:p>
          <a:p>
            <a:r>
              <a:rPr lang="ru-RU" sz="3600" i="1"/>
              <a:t>грильяж, дремота,  дублировать, </a:t>
            </a:r>
          </a:p>
          <a:p>
            <a:r>
              <a:rPr lang="ru-RU" sz="3600" i="1"/>
              <a:t>жаловать, жалюзи, иконопись, </a:t>
            </a:r>
          </a:p>
          <a:p>
            <a:r>
              <a:rPr lang="ru-RU" sz="3600" i="1"/>
              <a:t>знамение, кашлянуть, премировать,</a:t>
            </a:r>
          </a:p>
          <a:p>
            <a:r>
              <a:rPr lang="ru-RU" sz="3600" i="1"/>
              <a:t>  украинский, черпать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286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16013"/>
          </a:xfrm>
        </p:spPr>
        <p:txBody>
          <a:bodyPr/>
          <a:lstStyle/>
          <a:p>
            <a:r>
              <a:rPr lang="ru-RU"/>
              <a:t>ПРОВЕРКА: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96975"/>
            <a:ext cx="7696200" cy="4289425"/>
          </a:xfrm>
        </p:spPr>
        <p:txBody>
          <a:bodyPr/>
          <a:lstStyle/>
          <a:p>
            <a:pPr>
              <a:buFontTx/>
              <a:buNone/>
            </a:pPr>
            <a:r>
              <a:rPr kumimoji="1" lang="ru-RU" i="1"/>
              <a:t>Аллег</a:t>
            </a:r>
            <a:r>
              <a:rPr kumimoji="1" lang="ru-RU" i="1">
                <a:solidFill>
                  <a:schemeClr val="tx2"/>
                </a:solidFill>
              </a:rPr>
              <a:t>о</a:t>
            </a:r>
            <a:r>
              <a:rPr kumimoji="1" lang="ru-RU" i="1"/>
              <a:t>рия, апостр</a:t>
            </a:r>
            <a:r>
              <a:rPr kumimoji="1" lang="ru-RU" i="1">
                <a:solidFill>
                  <a:schemeClr val="tx2"/>
                </a:solidFill>
              </a:rPr>
              <a:t>о</a:t>
            </a:r>
            <a:r>
              <a:rPr kumimoji="1" lang="ru-RU" i="1"/>
              <a:t>ф, анал</a:t>
            </a:r>
            <a:r>
              <a:rPr kumimoji="1" lang="ru-RU" i="1">
                <a:solidFill>
                  <a:schemeClr val="tx2"/>
                </a:solidFill>
              </a:rPr>
              <a:t>о</a:t>
            </a:r>
            <a:r>
              <a:rPr kumimoji="1" lang="ru-RU" i="1"/>
              <a:t>гия, багров</a:t>
            </a:r>
            <a:r>
              <a:rPr kumimoji="1" lang="ru-RU" i="1">
                <a:solidFill>
                  <a:schemeClr val="tx2"/>
                </a:solidFill>
              </a:rPr>
              <a:t>е</a:t>
            </a:r>
            <a:r>
              <a:rPr kumimoji="1" lang="ru-RU" i="1"/>
              <a:t>ть, бижут</a:t>
            </a:r>
            <a:r>
              <a:rPr kumimoji="1" lang="ru-RU" i="1">
                <a:solidFill>
                  <a:schemeClr val="tx2"/>
                </a:solidFill>
              </a:rPr>
              <a:t>е</a:t>
            </a:r>
            <a:r>
              <a:rPr kumimoji="1" lang="ru-RU" i="1"/>
              <a:t>рия, балов</a:t>
            </a:r>
            <a:r>
              <a:rPr kumimoji="1" lang="ru-RU" i="1">
                <a:solidFill>
                  <a:schemeClr val="tx2"/>
                </a:solidFill>
              </a:rPr>
              <a:t>а</a:t>
            </a:r>
            <a:r>
              <a:rPr kumimoji="1" lang="ru-RU" i="1"/>
              <a:t>ть, </a:t>
            </a:r>
          </a:p>
          <a:p>
            <a:pPr>
              <a:buFontTx/>
              <a:buNone/>
            </a:pPr>
            <a:r>
              <a:rPr kumimoji="1" lang="ru-RU" i="1"/>
              <a:t>блок</a:t>
            </a:r>
            <a:r>
              <a:rPr kumimoji="1" lang="ru-RU" i="1">
                <a:solidFill>
                  <a:schemeClr val="tx2"/>
                </a:solidFill>
              </a:rPr>
              <a:t>и</a:t>
            </a:r>
            <a:r>
              <a:rPr kumimoji="1" lang="ru-RU" i="1"/>
              <a:t>ровать,  бутаф</a:t>
            </a:r>
            <a:r>
              <a:rPr kumimoji="1" lang="ru-RU" i="1">
                <a:solidFill>
                  <a:schemeClr val="tx2"/>
                </a:solidFill>
              </a:rPr>
              <a:t>о</a:t>
            </a:r>
            <a:r>
              <a:rPr kumimoji="1" lang="ru-RU" i="1"/>
              <a:t>рия, в</a:t>
            </a:r>
            <a:r>
              <a:rPr kumimoji="1" lang="ru-RU" i="1">
                <a:solidFill>
                  <a:schemeClr val="tx2"/>
                </a:solidFill>
              </a:rPr>
              <a:t>е</a:t>
            </a:r>
            <a:r>
              <a:rPr kumimoji="1" lang="ru-RU" i="1"/>
              <a:t>рование, </a:t>
            </a:r>
          </a:p>
          <a:p>
            <a:pPr>
              <a:buFontTx/>
              <a:buNone/>
            </a:pPr>
            <a:r>
              <a:rPr kumimoji="1" lang="ru-RU" i="1"/>
              <a:t>гриль</a:t>
            </a:r>
            <a:r>
              <a:rPr kumimoji="1" lang="ru-RU" i="1">
                <a:solidFill>
                  <a:schemeClr val="tx2"/>
                </a:solidFill>
              </a:rPr>
              <a:t>я</a:t>
            </a:r>
            <a:r>
              <a:rPr kumimoji="1" lang="ru-RU" i="1"/>
              <a:t>ж, дрем</a:t>
            </a:r>
            <a:r>
              <a:rPr kumimoji="1" lang="ru-RU" i="1">
                <a:solidFill>
                  <a:schemeClr val="tx2"/>
                </a:solidFill>
              </a:rPr>
              <a:t>о</a:t>
            </a:r>
            <a:r>
              <a:rPr kumimoji="1" lang="ru-RU" i="1"/>
              <a:t>та,  дубл</a:t>
            </a:r>
            <a:r>
              <a:rPr kumimoji="1" lang="ru-RU" i="1">
                <a:solidFill>
                  <a:schemeClr val="tx2"/>
                </a:solidFill>
              </a:rPr>
              <a:t>и</a:t>
            </a:r>
            <a:r>
              <a:rPr kumimoji="1" lang="ru-RU" i="1"/>
              <a:t>ровать, </a:t>
            </a:r>
          </a:p>
          <a:p>
            <a:pPr>
              <a:buFontTx/>
              <a:buNone/>
            </a:pPr>
            <a:r>
              <a:rPr kumimoji="1" lang="ru-RU" i="1"/>
              <a:t>ж</a:t>
            </a:r>
            <a:r>
              <a:rPr kumimoji="1" lang="ru-RU" i="1">
                <a:solidFill>
                  <a:schemeClr val="tx2"/>
                </a:solidFill>
              </a:rPr>
              <a:t>а</a:t>
            </a:r>
            <a:r>
              <a:rPr kumimoji="1" lang="ru-RU" i="1"/>
              <a:t>ловать, жалюз</a:t>
            </a:r>
            <a:r>
              <a:rPr kumimoji="1" lang="ru-RU" i="1">
                <a:solidFill>
                  <a:schemeClr val="tx2"/>
                </a:solidFill>
              </a:rPr>
              <a:t>и</a:t>
            </a:r>
            <a:r>
              <a:rPr kumimoji="1" lang="ru-RU" i="1"/>
              <a:t>, </a:t>
            </a:r>
            <a:r>
              <a:rPr kumimoji="1" lang="ru-RU" i="1">
                <a:solidFill>
                  <a:schemeClr val="tx2"/>
                </a:solidFill>
              </a:rPr>
              <a:t>и</a:t>
            </a:r>
            <a:r>
              <a:rPr kumimoji="1" lang="ru-RU" i="1"/>
              <a:t>конопись, </a:t>
            </a:r>
          </a:p>
          <a:p>
            <a:pPr>
              <a:buFontTx/>
              <a:buNone/>
            </a:pPr>
            <a:r>
              <a:rPr kumimoji="1" lang="ru-RU" i="1"/>
              <a:t>зн</a:t>
            </a:r>
            <a:r>
              <a:rPr kumimoji="1" lang="ru-RU" i="1">
                <a:solidFill>
                  <a:schemeClr val="tx2"/>
                </a:solidFill>
              </a:rPr>
              <a:t>а</a:t>
            </a:r>
            <a:r>
              <a:rPr kumimoji="1" lang="ru-RU" i="1"/>
              <a:t>мение, к</a:t>
            </a:r>
            <a:r>
              <a:rPr kumimoji="1" lang="ru-RU" i="1">
                <a:solidFill>
                  <a:schemeClr val="tx2"/>
                </a:solidFill>
              </a:rPr>
              <a:t>а</a:t>
            </a:r>
            <a:r>
              <a:rPr kumimoji="1" lang="ru-RU" i="1"/>
              <a:t>шлянуть, премиров</a:t>
            </a:r>
            <a:r>
              <a:rPr kumimoji="1" lang="ru-RU" i="1">
                <a:solidFill>
                  <a:schemeClr val="tx2"/>
                </a:solidFill>
              </a:rPr>
              <a:t>а</a:t>
            </a:r>
            <a:r>
              <a:rPr kumimoji="1" lang="ru-RU" i="1"/>
              <a:t>ть,</a:t>
            </a:r>
          </a:p>
          <a:p>
            <a:pPr>
              <a:buFontTx/>
              <a:buNone/>
            </a:pPr>
            <a:r>
              <a:rPr kumimoji="1" lang="ru-RU" i="1"/>
              <a:t>  укра</a:t>
            </a:r>
            <a:r>
              <a:rPr kumimoji="1" lang="ru-RU" i="1">
                <a:solidFill>
                  <a:schemeClr val="tx2"/>
                </a:solidFill>
              </a:rPr>
              <a:t>и</a:t>
            </a:r>
            <a:r>
              <a:rPr kumimoji="1" lang="ru-RU" i="1"/>
              <a:t>нский, ч</a:t>
            </a:r>
            <a:r>
              <a:rPr kumimoji="1" lang="ru-RU" i="1">
                <a:solidFill>
                  <a:schemeClr val="tx2"/>
                </a:solidFill>
              </a:rPr>
              <a:t>е</a:t>
            </a:r>
            <a:r>
              <a:rPr kumimoji="1" lang="ru-RU" i="1"/>
              <a:t>рпать</a:t>
            </a:r>
          </a:p>
          <a:p>
            <a:pPr>
              <a:buFontTx/>
              <a:buNone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179388" y="260350"/>
            <a:ext cx="748823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 каком ряду во всех словах пропущена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безударная проверяемая гласная корня?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0" y="1844675"/>
            <a:ext cx="9134475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ru-RU" sz="2800"/>
              <a:t>вы…вление, зат…мненный, ст…раться;</a:t>
            </a:r>
          </a:p>
          <a:p>
            <a:pPr marL="342900" indent="-342900"/>
            <a:endParaRPr lang="ru-RU" sz="2800"/>
          </a:p>
          <a:p>
            <a:pPr marL="342900" indent="-342900"/>
            <a:r>
              <a:rPr lang="ru-RU" sz="2800"/>
              <a:t>2)те...ретический, постр.. ение, дисципл…нировать;</a:t>
            </a:r>
          </a:p>
          <a:p>
            <a:pPr marL="342900" indent="-342900"/>
            <a:endParaRPr lang="ru-RU" sz="2800"/>
          </a:p>
          <a:p>
            <a:pPr marL="342900" indent="-342900"/>
            <a:r>
              <a:rPr lang="ru-RU" sz="2800"/>
              <a:t>3)уд..вольствие, к…ммуникабельный,бл..стеть;</a:t>
            </a:r>
          </a:p>
          <a:p>
            <a:pPr marL="342900" indent="-342900"/>
            <a:endParaRPr lang="ru-RU" sz="2800"/>
          </a:p>
          <a:p>
            <a:pPr marL="342900" indent="-342900"/>
            <a:r>
              <a:rPr lang="ru-RU" sz="2800"/>
              <a:t>4) отл...чительный, комп…тентность, р...шить.</a:t>
            </a:r>
          </a:p>
        </p:txBody>
      </p:sp>
      <p:sp>
        <p:nvSpPr>
          <p:cNvPr id="25609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24750" y="1916113"/>
            <a:ext cx="431800" cy="288925"/>
          </a:xfrm>
          <a:prstGeom prst="actionButtonForwardNex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10" name="AutoShape 1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12200" y="2852738"/>
            <a:ext cx="431800" cy="288925"/>
          </a:xfrm>
          <a:prstGeom prst="actionButtonForwardNex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11" name="AutoShape 11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1013" y="3716338"/>
            <a:ext cx="431800" cy="288925"/>
          </a:xfrm>
          <a:prstGeom prst="actionButtonForwardNex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12" name="AutoShape 1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56550" y="4508500"/>
            <a:ext cx="431800" cy="288925"/>
          </a:xfrm>
          <a:prstGeom prst="actionButtonForwardNex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13" name="AutoShape 13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356100" y="6165850"/>
            <a:ext cx="720725" cy="393700"/>
          </a:xfrm>
          <a:prstGeom prst="actionButtonForwardNex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WordArt 2"/>
          <p:cNvSpPr>
            <a:spLocks noChangeArrowheads="1" noChangeShapeType="1" noTextEdit="1"/>
          </p:cNvSpPr>
          <p:nvPr/>
        </p:nvSpPr>
        <p:spPr bwMode="auto">
          <a:xfrm>
            <a:off x="971550" y="1484313"/>
            <a:ext cx="6985000" cy="22320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подумай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3068638"/>
            <a:ext cx="3311525" cy="301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6381750"/>
            <a:ext cx="647700" cy="288925"/>
          </a:xfrm>
          <a:prstGeom prst="actionButtonBackPrevious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WordArt 2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979613" y="3933825"/>
            <a:ext cx="6553200" cy="165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молодец !</a:t>
            </a:r>
          </a:p>
        </p:txBody>
      </p:sp>
      <p:sp>
        <p:nvSpPr>
          <p:cNvPr id="41987" name="AutoShape 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211638" y="6308725"/>
            <a:ext cx="576262" cy="360363"/>
          </a:xfrm>
          <a:prstGeom prst="actionButtonBackPrevious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41988" name="Picture 4" descr="FIREWRK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476250"/>
            <a:ext cx="4392612" cy="3529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539750" y="620713"/>
            <a:ext cx="6408738" cy="595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СЛОВАРЬ ЯЗЫКА ИМЕЕТ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В СВОЕМ СОСТАВЕ </a:t>
            </a:r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1187450" y="1412875"/>
            <a:ext cx="505777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АКТИВНУЮ ЛЕКСИКУ,</a:t>
            </a:r>
          </a:p>
        </p:txBody>
      </p:sp>
      <p:sp>
        <p:nvSpPr>
          <p:cNvPr id="14343" name="WordArt 7"/>
          <p:cNvSpPr>
            <a:spLocks noChangeArrowheads="1" noChangeShapeType="1" noTextEdit="1"/>
          </p:cNvSpPr>
          <p:nvPr/>
        </p:nvSpPr>
        <p:spPr bwMode="auto">
          <a:xfrm>
            <a:off x="755650" y="1916113"/>
            <a:ext cx="7488238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Т.Е. СЛОВА, КОТОРЫМИ ПОЛЬЗУЮТСЯ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 ДАННЫЙ ПЕРИОД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ВРЕМЕНИ ВСЕ ГОВОРЯЩИЕ,</a:t>
            </a:r>
          </a:p>
        </p:txBody>
      </p:sp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1979613" y="3500438"/>
            <a:ext cx="58674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ПАССИВНУЮ ЛЕКСИКУ,</a:t>
            </a: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1476375" y="4076700"/>
            <a:ext cx="6896100" cy="165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Т.Е. СЛОВА, КОТОРЫМИ ЛЮДИ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ЛИБО ПЕРЕСТАЮТ,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ЛИБО ТОЛЬКО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33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НАЧИНАЮТ ПОЛЬЗОВАТЬСЯ.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 animBg="1"/>
      <p:bldP spid="14343" grpId="0" animBg="1"/>
      <p:bldP spid="14344" grpId="0" animBg="1"/>
      <p:bldP spid="143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23850" y="1052513"/>
            <a:ext cx="15921038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600" b="1" i="1"/>
              <a:t>            ДЕЛЕНИЕ ЯЗЫКА </a:t>
            </a:r>
          </a:p>
          <a:p>
            <a:r>
              <a:rPr lang="ru-RU" sz="3600" b="1" i="1"/>
              <a:t>НА </a:t>
            </a:r>
            <a:r>
              <a:rPr lang="ru-RU" sz="3600" b="1" i="1">
                <a:solidFill>
                  <a:schemeClr val="tx2"/>
                </a:solidFill>
              </a:rPr>
              <a:t>АКТИВНУЮ</a:t>
            </a:r>
            <a:r>
              <a:rPr lang="ru-RU" sz="3600" b="1" i="1"/>
              <a:t> И </a:t>
            </a:r>
            <a:r>
              <a:rPr lang="ru-RU" sz="3600" b="1" i="1">
                <a:solidFill>
                  <a:schemeClr val="tx2"/>
                </a:solidFill>
              </a:rPr>
              <a:t>ПАССИВНУЮ</a:t>
            </a:r>
            <a:r>
              <a:rPr lang="ru-RU" sz="3600" b="1" i="1"/>
              <a:t> </a:t>
            </a:r>
          </a:p>
          <a:p>
            <a:r>
              <a:rPr lang="ru-RU" sz="3600" b="1" i="1"/>
              <a:t>                   ЛЕКСИКУ </a:t>
            </a:r>
          </a:p>
          <a:p>
            <a:r>
              <a:rPr lang="ru-RU" sz="3600" b="1" i="1"/>
              <a:t>ОПРАВДАНО ТОЛЬКО В СТРОГО</a:t>
            </a:r>
          </a:p>
          <a:p>
            <a:r>
              <a:rPr lang="ru-RU" sz="3600" b="1" i="1"/>
              <a:t> ОПРЕДЕЛЕННОЕ ИСТОРИЧЕСКОЕ </a:t>
            </a:r>
          </a:p>
          <a:p>
            <a:r>
              <a:rPr lang="ru-RU" sz="3600" b="1" i="1"/>
              <a:t>ВРЕМЯ: КАЖДОЙ ЭПОХЕ</a:t>
            </a:r>
          </a:p>
          <a:p>
            <a:r>
              <a:rPr lang="ru-RU" sz="3600" b="1" i="1"/>
              <a:t>СВОЙСТВЕННА СВОЯ АКТИВНАЯ </a:t>
            </a:r>
          </a:p>
          <a:p>
            <a:r>
              <a:rPr lang="ru-RU" sz="3600" b="1" i="1"/>
              <a:t>И СВОЯ ПАССИВНАЯ ЛЕКСИКА.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3" name="Organization Chart 5"/>
          <p:cNvGraphicFramePr>
            <a:graphicFrameLocks/>
          </p:cNvGraphicFramePr>
          <p:nvPr/>
        </p:nvGraphicFramePr>
        <p:xfrm>
          <a:off x="1116013" y="692150"/>
          <a:ext cx="7416800" cy="5473700"/>
        </p:xfrm>
        <a:graphic>
          <a:graphicData uri="http://schemas.openxmlformats.org/drawingml/2006/compatibility">
            <com:legacyDrawing xmlns:com="http://schemas.openxmlformats.org/drawingml/2006/compatibility" spid="_x0000_s12293"/>
          </a:graphicData>
        </a:graphic>
      </p:graphicFrame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3924300" y="1052513"/>
            <a:ext cx="1949450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Impact"/>
              </a:rPr>
              <a:t>ПАССИВНАЯ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Impact"/>
              </a:rPr>
              <a:t> ЛЕКСИКА</a:t>
            </a:r>
          </a:p>
        </p:txBody>
      </p:sp>
      <p:sp>
        <p:nvSpPr>
          <p:cNvPr id="12302" name="WordArt 14"/>
          <p:cNvSpPr>
            <a:spLocks noChangeArrowheads="1" noChangeShapeType="1" noTextEdit="1"/>
          </p:cNvSpPr>
          <p:nvPr/>
        </p:nvSpPr>
        <p:spPr bwMode="auto">
          <a:xfrm>
            <a:off x="1116013" y="4724400"/>
            <a:ext cx="216058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ИСТОРИЗМЫ</a:t>
            </a:r>
          </a:p>
        </p:txBody>
      </p:sp>
      <p:sp>
        <p:nvSpPr>
          <p:cNvPr id="12304" name="WordArt 16"/>
          <p:cNvSpPr>
            <a:spLocks noChangeArrowheads="1" noChangeShapeType="1" noTextEdit="1"/>
          </p:cNvSpPr>
          <p:nvPr/>
        </p:nvSpPr>
        <p:spPr bwMode="auto">
          <a:xfrm>
            <a:off x="3779838" y="4797425"/>
            <a:ext cx="20859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АРХАИЗМЫ</a:t>
            </a:r>
          </a:p>
        </p:txBody>
      </p:sp>
      <p:sp>
        <p:nvSpPr>
          <p:cNvPr id="12305" name="WordArt 17"/>
          <p:cNvSpPr>
            <a:spLocks noChangeArrowheads="1" noChangeShapeType="1" noTextEdit="1"/>
          </p:cNvSpPr>
          <p:nvPr/>
        </p:nvSpPr>
        <p:spPr bwMode="auto">
          <a:xfrm>
            <a:off x="6300788" y="4652963"/>
            <a:ext cx="21590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НЕОЛОГИЗМЫ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 animBg="1"/>
      <p:bldP spid="12302" grpId="0" animBg="1"/>
      <p:bldP spid="12304" grpId="0" animBg="1"/>
      <p:bldP spid="1230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WordArt 4" descr="Белый мрамор"/>
          <p:cNvSpPr>
            <a:spLocks noChangeArrowheads="1" noChangeShapeType="1" noTextEdit="1"/>
          </p:cNvSpPr>
          <p:nvPr/>
        </p:nvSpPr>
        <p:spPr bwMode="auto">
          <a:xfrm>
            <a:off x="1908175" y="260350"/>
            <a:ext cx="4214813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ИСТОРИЗМЫ  -</a:t>
            </a:r>
          </a:p>
        </p:txBody>
      </p:sp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611188" y="908050"/>
            <a:ext cx="7343775" cy="1181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УСТАРЕВШИЕ СЛОВА,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ОБОЗНАЧАЮЩИЕ ПОНЯТИЯ,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УШЕДШИЕ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ИЗ СОВРЕМЕННОЙ ЖИЗНИ.</a:t>
            </a:r>
          </a:p>
        </p:txBody>
      </p:sp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323850" y="2205038"/>
            <a:ext cx="820896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2"/>
                    </a:gs>
                    <a:gs pos="100000">
                      <a:schemeClr val="tx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 КРЕПОСТНОЙ   СТРЯПЧИЙ  СТРЕЛЬЦЫ</a:t>
            </a:r>
          </a:p>
        </p:txBody>
      </p:sp>
      <p:sp>
        <p:nvSpPr>
          <p:cNvPr id="13319" name="WordArt 7" descr="Белый мрамор"/>
          <p:cNvSpPr>
            <a:spLocks noChangeArrowheads="1" noChangeShapeType="1" noTextEdit="1"/>
          </p:cNvSpPr>
          <p:nvPr/>
        </p:nvSpPr>
        <p:spPr bwMode="auto">
          <a:xfrm>
            <a:off x="2700338" y="2781300"/>
            <a:ext cx="3598862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АРХАИЗМЫ -</a:t>
            </a:r>
          </a:p>
        </p:txBody>
      </p:sp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1763713" y="3573463"/>
            <a:ext cx="6353175" cy="2057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устаревшие слова,</a:t>
            </a:r>
          </a:p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обозначающие названия </a:t>
            </a:r>
          </a:p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существующих в настоящее время</a:t>
            </a:r>
          </a:p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предметов и явлений, по каким -либо причинам </a:t>
            </a:r>
          </a:p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вытесненные другими словами </a:t>
            </a:r>
          </a:p>
          <a:p>
            <a:pPr algn="ctr"/>
            <a:r>
              <a:rPr lang="ru-RU" kern="1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из активного лексического запаса.</a:t>
            </a:r>
          </a:p>
        </p:txBody>
      </p:sp>
      <p:sp>
        <p:nvSpPr>
          <p:cNvPr id="13321" name="WordArt 9"/>
          <p:cNvSpPr>
            <a:spLocks noChangeArrowheads="1" noChangeShapeType="1" noTextEdit="1"/>
          </p:cNvSpPr>
          <p:nvPr/>
        </p:nvSpPr>
        <p:spPr bwMode="auto">
          <a:xfrm>
            <a:off x="2051050" y="5949950"/>
            <a:ext cx="6408738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2"/>
                    </a:gs>
                    <a:gs pos="100000">
                      <a:schemeClr val="tx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очи  ланиты  брадобрей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8" grpId="0" animBg="1"/>
      <p:bldP spid="13319" grpId="0" animBg="1"/>
      <p:bldP spid="13320" grpId="0" animBg="1"/>
      <p:bldP spid="133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539750" y="549275"/>
            <a:ext cx="6911975" cy="882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неологизмы</a:t>
            </a:r>
          </a:p>
        </p:txBody>
      </p:sp>
      <p:sp>
        <p:nvSpPr>
          <p:cNvPr id="17413" name="WordArt 5"/>
          <p:cNvSpPr>
            <a:spLocks noChangeArrowheads="1" noChangeShapeType="1" noTextEdit="1"/>
          </p:cNvSpPr>
          <p:nvPr/>
        </p:nvSpPr>
        <p:spPr bwMode="auto">
          <a:xfrm>
            <a:off x="684213" y="1989138"/>
            <a:ext cx="7272337" cy="3384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новые слова,</a:t>
            </a:r>
          </a:p>
          <a:p>
            <a:pPr algn="ctr"/>
            <a:r>
              <a:rPr lang="ru-RU" sz="28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которые ещё не стали привычными</a:t>
            </a:r>
          </a:p>
          <a:p>
            <a:pPr algn="ctr"/>
            <a:r>
              <a:rPr lang="ru-RU" sz="28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повседневными наименованиями</a:t>
            </a:r>
          </a:p>
          <a:p>
            <a:pPr algn="ctr"/>
            <a:r>
              <a:rPr lang="ru-RU" sz="28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существующих предметов, явлений.</a:t>
            </a:r>
          </a:p>
        </p:txBody>
      </p:sp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2484438" y="5876925"/>
            <a:ext cx="35274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2"/>
                    </a:gs>
                    <a:gs pos="100000">
                      <a:schemeClr val="tx2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менеджмент   кастинг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3" grpId="0" animBg="1"/>
      <p:bldP spid="174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476375" y="333375"/>
            <a:ext cx="6264275" cy="674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CC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ЛЕКСИКА</a:t>
            </a:r>
          </a:p>
        </p:txBody>
      </p:sp>
      <p:sp>
        <p:nvSpPr>
          <p:cNvPr id="6149" name="AutoShape 5"/>
          <p:cNvSpPr>
            <a:spLocks/>
          </p:cNvSpPr>
          <p:nvPr/>
        </p:nvSpPr>
        <p:spPr bwMode="auto">
          <a:xfrm>
            <a:off x="354013" y="2225675"/>
            <a:ext cx="3816350" cy="538163"/>
          </a:xfrm>
          <a:prstGeom prst="borderCallout1">
            <a:avLst>
              <a:gd name="adj1" fmla="val 21241"/>
              <a:gd name="adj2" fmla="val 101995"/>
              <a:gd name="adj3" fmla="val -189380"/>
              <a:gd name="adj4" fmla="val 10923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2000" b="1"/>
              <a:t>ОБЩЕУПОТРЕБИТЕЛЬНЫЕ</a:t>
            </a:r>
          </a:p>
        </p:txBody>
      </p:sp>
      <p:sp>
        <p:nvSpPr>
          <p:cNvPr id="6150" name="AutoShape 6"/>
          <p:cNvSpPr>
            <a:spLocks/>
          </p:cNvSpPr>
          <p:nvPr/>
        </p:nvSpPr>
        <p:spPr bwMode="auto">
          <a:xfrm>
            <a:off x="5076825" y="2133600"/>
            <a:ext cx="3240088" cy="719138"/>
          </a:xfrm>
          <a:prstGeom prst="borderCallout1">
            <a:avLst>
              <a:gd name="adj1" fmla="val 15894"/>
              <a:gd name="adj2" fmla="val -2352"/>
              <a:gd name="adj3" fmla="val -128477"/>
              <a:gd name="adj4" fmla="val -16412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2000" b="1"/>
              <a:t>ОГРАНИЧЕННОГО УПОТРЕБЛЕНИЯ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539750" y="4292600"/>
            <a:ext cx="2771775" cy="914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1547813" y="5949950"/>
            <a:ext cx="4319587" cy="6985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4211638" y="4292600"/>
            <a:ext cx="2519362" cy="792163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6011863" y="5445125"/>
            <a:ext cx="2663825" cy="71913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155" name="WordArt 11"/>
          <p:cNvSpPr>
            <a:spLocks noChangeArrowheads="1" noChangeShapeType="1" noTextEdit="1"/>
          </p:cNvSpPr>
          <p:nvPr/>
        </p:nvSpPr>
        <p:spPr bwMode="auto">
          <a:xfrm>
            <a:off x="611188" y="4437063"/>
            <a:ext cx="26273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ДИАЛЕКТИЗМЫ</a:t>
            </a:r>
          </a:p>
        </p:txBody>
      </p:sp>
      <p:sp>
        <p:nvSpPr>
          <p:cNvPr id="6156" name="WordArt 12"/>
          <p:cNvSpPr>
            <a:spLocks noChangeArrowheads="1" noChangeShapeType="1" noTextEdit="1"/>
          </p:cNvSpPr>
          <p:nvPr/>
        </p:nvSpPr>
        <p:spPr bwMode="auto">
          <a:xfrm>
            <a:off x="1692275" y="6021388"/>
            <a:ext cx="4032250" cy="450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ПРОФЕССИОНАЛИЗМЫ</a:t>
            </a:r>
          </a:p>
        </p:txBody>
      </p:sp>
      <p:sp>
        <p:nvSpPr>
          <p:cNvPr id="6157" name="WordArt 13"/>
          <p:cNvSpPr>
            <a:spLocks noChangeArrowheads="1" noChangeShapeType="1" noTextEdit="1"/>
          </p:cNvSpPr>
          <p:nvPr/>
        </p:nvSpPr>
        <p:spPr bwMode="auto">
          <a:xfrm>
            <a:off x="4356100" y="4437063"/>
            <a:ext cx="22320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0066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ТЕРМИНЫ</a:t>
            </a:r>
          </a:p>
        </p:txBody>
      </p:sp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6084888" y="5589588"/>
            <a:ext cx="2479675" cy="450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ЖАРГОНИЗМЫ</a:t>
            </a:r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 flipH="1">
            <a:off x="2771775" y="2924175"/>
            <a:ext cx="3671888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 flipH="1">
            <a:off x="5940425" y="2924175"/>
            <a:ext cx="503238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61" name="Line 17"/>
          <p:cNvSpPr>
            <a:spLocks noChangeShapeType="1"/>
          </p:cNvSpPr>
          <p:nvPr/>
        </p:nvSpPr>
        <p:spPr bwMode="auto">
          <a:xfrm flipH="1">
            <a:off x="2771775" y="2852738"/>
            <a:ext cx="3744913" cy="3024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62" name="Line 18"/>
          <p:cNvSpPr>
            <a:spLocks noChangeShapeType="1"/>
          </p:cNvSpPr>
          <p:nvPr/>
        </p:nvSpPr>
        <p:spPr bwMode="auto">
          <a:xfrm>
            <a:off x="6516688" y="2924175"/>
            <a:ext cx="1295400" cy="2520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  <p:bldP spid="6150" grpId="0" animBg="1"/>
      <p:bldP spid="6151" grpId="0" animBg="1"/>
      <p:bldP spid="6152" grpId="0" animBg="1"/>
      <p:bldP spid="6153" grpId="0" animBg="1"/>
      <p:bldP spid="6154" grpId="0" animBg="1"/>
      <p:bldP spid="6155" grpId="0" animBg="1"/>
      <p:bldP spid="6156" grpId="0" animBg="1"/>
      <p:bldP spid="6157" grpId="0" animBg="1"/>
      <p:bldP spid="6158" grpId="0" animBg="1"/>
      <p:bldP spid="6159" grpId="0" animBg="1"/>
      <p:bldP spid="6160" grpId="0" animBg="1"/>
      <p:bldP spid="6161" grpId="0" animBg="1"/>
      <p:bldP spid="61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74898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bg2"/>
                    </a:gs>
                    <a:gs pos="100000">
                      <a:srgbClr val="CC6600"/>
                    </a:gs>
                  </a:gsLst>
                  <a:lin ang="2700000" scaled="1"/>
                </a:gradFill>
                <a:latin typeface="Arial"/>
                <a:cs typeface="Arial"/>
              </a:rPr>
              <a:t>диалекты (говор, наречие)  -</a:t>
            </a: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468313" y="908050"/>
            <a:ext cx="6408737" cy="808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CC66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слова, известные только лишь 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CC66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жителям в определенной местности.</a:t>
            </a: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403350" y="1773238"/>
            <a:ext cx="580390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66"/>
                    </a:gs>
                    <a:gs pos="50000">
                      <a:schemeClr val="accent1"/>
                    </a:gs>
                    <a:gs pos="100000">
                      <a:srgbClr val="FFCC66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гуторить  шаньги   ухват</a:t>
            </a: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124075" y="2133600"/>
            <a:ext cx="373538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bg2"/>
                    </a:gs>
                    <a:gs pos="100000">
                      <a:schemeClr val="tx2"/>
                    </a:gs>
                  </a:gsLst>
                  <a:lin ang="2700000" scaled="1"/>
                </a:gradFill>
                <a:latin typeface="Arial"/>
                <a:cs typeface="Arial"/>
              </a:rPr>
              <a:t>термины - </a:t>
            </a:r>
          </a:p>
        </p:txBody>
      </p:sp>
      <p:sp>
        <p:nvSpPr>
          <p:cNvPr id="16392" name="WordArt 8"/>
          <p:cNvSpPr>
            <a:spLocks noChangeArrowheads="1" noChangeShapeType="1" noTextEdit="1"/>
          </p:cNvSpPr>
          <p:nvPr/>
        </p:nvSpPr>
        <p:spPr bwMode="auto">
          <a:xfrm>
            <a:off x="900113" y="2708275"/>
            <a:ext cx="6553200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слова или словосочетания,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называющие специальные понятия 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какой-либо сферы производства,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науки, искусства.</a:t>
            </a:r>
          </a:p>
        </p:txBody>
      </p:sp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468313" y="4221163"/>
            <a:ext cx="82819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CC66"/>
                    </a:gs>
                    <a:gs pos="50000">
                      <a:srgbClr val="FFFF00"/>
                    </a:gs>
                    <a:gs pos="100000">
                      <a:srgbClr val="FFCC66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эксперимент  сказуемое  инфаркт телевидение</a:t>
            </a:r>
          </a:p>
        </p:txBody>
      </p:sp>
      <p:sp>
        <p:nvSpPr>
          <p:cNvPr id="16394" name="WordArt 10"/>
          <p:cNvSpPr>
            <a:spLocks noChangeArrowheads="1" noChangeShapeType="1" noTextEdit="1"/>
          </p:cNvSpPr>
          <p:nvPr/>
        </p:nvSpPr>
        <p:spPr bwMode="auto">
          <a:xfrm>
            <a:off x="468313" y="4581525"/>
            <a:ext cx="4267200" cy="595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bg2"/>
                    </a:gs>
                  </a:gsLst>
                  <a:lin ang="5400000" scaled="1"/>
                </a:gradFill>
                <a:latin typeface="Arial"/>
                <a:cs typeface="Arial"/>
              </a:rPr>
              <a:t>профессионализмы</a:t>
            </a:r>
          </a:p>
        </p:txBody>
      </p:sp>
      <p:sp>
        <p:nvSpPr>
          <p:cNvPr id="16395" name="WordArt 11"/>
          <p:cNvSpPr>
            <a:spLocks noChangeArrowheads="1" noChangeShapeType="1" noTextEdit="1"/>
          </p:cNvSpPr>
          <p:nvPr/>
        </p:nvSpPr>
        <p:spPr bwMode="auto">
          <a:xfrm>
            <a:off x="1692275" y="5157788"/>
            <a:ext cx="5545138" cy="1181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 и выражения,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используемые в различных 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сферах производства,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техники.</a:t>
            </a:r>
          </a:p>
        </p:txBody>
      </p:sp>
      <p:sp>
        <p:nvSpPr>
          <p:cNvPr id="16396" name="WordArt 12"/>
          <p:cNvSpPr>
            <a:spLocks noChangeArrowheads="1" noChangeShapeType="1" noTextEdit="1"/>
          </p:cNvSpPr>
          <p:nvPr/>
        </p:nvSpPr>
        <p:spPr bwMode="auto">
          <a:xfrm>
            <a:off x="1692275" y="6381750"/>
            <a:ext cx="669607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CC66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тубус    палитра   стамеска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9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89" grpId="0" animBg="1"/>
      <p:bldP spid="16390" grpId="0" animBg="1"/>
      <p:bldP spid="16391" grpId="0" animBg="1"/>
      <p:bldP spid="16392" grpId="0" animBg="1"/>
      <p:bldP spid="16393" grpId="0" animBg="1"/>
      <p:bldP spid="16394" grpId="0" animBg="1"/>
      <p:bldP spid="16395" grpId="0" animBg="1"/>
      <p:bldP spid="1639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684213" y="404813"/>
            <a:ext cx="5903912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жаргонизмы -</a:t>
            </a:r>
          </a:p>
        </p:txBody>
      </p:sp>
      <p:sp>
        <p:nvSpPr>
          <p:cNvPr id="18437" name="WordArt 5"/>
          <p:cNvSpPr>
            <a:spLocks noChangeArrowheads="1" noChangeShapeType="1" noTextEdit="1"/>
          </p:cNvSpPr>
          <p:nvPr/>
        </p:nvSpPr>
        <p:spPr bwMode="auto">
          <a:xfrm>
            <a:off x="539750" y="1125538"/>
            <a:ext cx="6264275" cy="1244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 и выражения в речи людей,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принадлежащих определенным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общественным группам.</a:t>
            </a:r>
          </a:p>
        </p:txBody>
      </p:sp>
      <p:sp>
        <p:nvSpPr>
          <p:cNvPr id="18438" name="WordArt 6"/>
          <p:cNvSpPr>
            <a:spLocks noChangeArrowheads="1" noChangeShapeType="1" noTextEdit="1"/>
          </p:cNvSpPr>
          <p:nvPr/>
        </p:nvSpPr>
        <p:spPr bwMode="auto">
          <a:xfrm>
            <a:off x="395288" y="2492375"/>
            <a:ext cx="7345362" cy="1036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Сущесвуют жаргоны школьников,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студентов,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профессиональные жаргоны</a:t>
            </a:r>
          </a:p>
        </p:txBody>
      </p:sp>
      <p:sp>
        <p:nvSpPr>
          <p:cNvPr id="18439" name="WordArt 7"/>
          <p:cNvSpPr>
            <a:spLocks noChangeArrowheads="1" noChangeShapeType="1" noTextEdit="1"/>
          </p:cNvSpPr>
          <p:nvPr/>
        </p:nvSpPr>
        <p:spPr bwMode="auto">
          <a:xfrm>
            <a:off x="755650" y="3789363"/>
            <a:ext cx="7129463" cy="971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Плавать (плохо отвечать);    хвост (задолженность);</a:t>
            </a:r>
          </a:p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предки (родители).</a:t>
            </a:r>
          </a:p>
        </p:txBody>
      </p:sp>
      <p:sp>
        <p:nvSpPr>
          <p:cNvPr id="18440" name="WordArt 8"/>
          <p:cNvSpPr>
            <a:spLocks noChangeArrowheads="1" noChangeShapeType="1" noTextEdit="1"/>
          </p:cNvSpPr>
          <p:nvPr/>
        </p:nvSpPr>
        <p:spPr bwMode="auto">
          <a:xfrm>
            <a:off x="1258888" y="4941888"/>
            <a:ext cx="1276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арго -</a:t>
            </a:r>
          </a:p>
        </p:txBody>
      </p:sp>
      <p:sp>
        <p:nvSpPr>
          <p:cNvPr id="18441" name="WordArt 9"/>
          <p:cNvSpPr>
            <a:spLocks noChangeArrowheads="1" noChangeShapeType="1" noTextEdit="1"/>
          </p:cNvSpPr>
          <p:nvPr/>
        </p:nvSpPr>
        <p:spPr bwMode="auto">
          <a:xfrm>
            <a:off x="2700338" y="5013325"/>
            <a:ext cx="597535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это тайный, засекреченный язык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воров, бродяг, контрабандистов.</a:t>
            </a:r>
          </a:p>
        </p:txBody>
      </p:sp>
      <p:sp>
        <p:nvSpPr>
          <p:cNvPr id="18442" name="WordArt 10"/>
          <p:cNvSpPr>
            <a:spLocks noChangeArrowheads="1" noChangeShapeType="1" noTextEdit="1"/>
          </p:cNvSpPr>
          <p:nvPr/>
        </p:nvSpPr>
        <p:spPr bwMode="auto">
          <a:xfrm>
            <a:off x="1619250" y="6021388"/>
            <a:ext cx="633571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малина (воровской притон);    вкалывать (работать)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WordArt 4"/>
          <p:cNvSpPr>
            <a:spLocks noChangeArrowheads="1" noChangeShapeType="1" noTextEdit="1"/>
          </p:cNvSpPr>
          <p:nvPr/>
        </p:nvSpPr>
        <p:spPr bwMode="auto">
          <a:xfrm>
            <a:off x="1547813" y="1628775"/>
            <a:ext cx="554513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CCFF">
                        <a:alpha val="50000"/>
                      </a:srgbClr>
                    </a:gs>
                    <a:gs pos="100000">
                      <a:srgbClr val="FFCCFF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омонимы -</a:t>
            </a:r>
          </a:p>
        </p:txBody>
      </p:sp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>
            <a:off x="755650" y="2708275"/>
            <a:ext cx="741997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слова, одинаковые по звучанию,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но разные по лексическому значанию.</a:t>
            </a:r>
          </a:p>
        </p:txBody>
      </p:sp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>
            <a:off x="468313" y="5013325"/>
            <a:ext cx="806450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девичья         орудие труда         песчаная отмель</a:t>
            </a:r>
          </a:p>
        </p:txBody>
      </p:sp>
      <p:sp>
        <p:nvSpPr>
          <p:cNvPr id="19464" name="WordArt 8"/>
          <p:cNvSpPr>
            <a:spLocks noChangeArrowheads="1" noChangeShapeType="1" noTextEdit="1"/>
          </p:cNvSpPr>
          <p:nvPr/>
        </p:nvSpPr>
        <p:spPr bwMode="auto">
          <a:xfrm>
            <a:off x="3924300" y="4005263"/>
            <a:ext cx="13684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C826A"/>
                </a:solidFill>
                <a:latin typeface="Arial"/>
                <a:cs typeface="Arial"/>
              </a:rPr>
              <a:t>коса</a:t>
            </a:r>
          </a:p>
        </p:txBody>
      </p:sp>
      <p:sp>
        <p:nvSpPr>
          <p:cNvPr id="19465" name="Line 9"/>
          <p:cNvSpPr>
            <a:spLocks noChangeShapeType="1"/>
          </p:cNvSpPr>
          <p:nvPr/>
        </p:nvSpPr>
        <p:spPr bwMode="auto">
          <a:xfrm flipH="1">
            <a:off x="1979613" y="4508500"/>
            <a:ext cx="216058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66" name="Line 10"/>
          <p:cNvSpPr>
            <a:spLocks noChangeShapeType="1"/>
          </p:cNvSpPr>
          <p:nvPr/>
        </p:nvSpPr>
        <p:spPr bwMode="auto">
          <a:xfrm>
            <a:off x="5219700" y="4508500"/>
            <a:ext cx="1728788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467" name="Line 11"/>
          <p:cNvSpPr>
            <a:spLocks noChangeShapeType="1"/>
          </p:cNvSpPr>
          <p:nvPr/>
        </p:nvSpPr>
        <p:spPr bwMode="auto">
          <a:xfrm>
            <a:off x="4643438" y="4508500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2555875" y="2997200"/>
            <a:ext cx="3744913" cy="10795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Виды</a:t>
            </a:r>
          </a:p>
          <a:p>
            <a:pPr algn="ctr"/>
            <a:r>
              <a:rPr lang="ru-RU" sz="3200" b="1"/>
              <a:t>омонимов</a:t>
            </a: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 rot="-2280426">
            <a:off x="1463675" y="2354263"/>
            <a:ext cx="1022350" cy="1079500"/>
          </a:xfrm>
          <a:prstGeom prst="upArrow">
            <a:avLst>
              <a:gd name="adj1" fmla="val 50000"/>
              <a:gd name="adj2" fmla="val 26398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3779838" y="1628775"/>
            <a:ext cx="1022350" cy="1079500"/>
          </a:xfrm>
          <a:prstGeom prst="upArrow">
            <a:avLst>
              <a:gd name="adj1" fmla="val 50000"/>
              <a:gd name="adj2" fmla="val 26398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auto">
          <a:xfrm rot="2405211">
            <a:off x="6011863" y="2349500"/>
            <a:ext cx="1022350" cy="1079500"/>
          </a:xfrm>
          <a:prstGeom prst="upArrow">
            <a:avLst>
              <a:gd name="adj1" fmla="val 50000"/>
              <a:gd name="adj2" fmla="val 26398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 bwMode="auto">
          <a:xfrm rot="10800000">
            <a:off x="3924300" y="4152900"/>
            <a:ext cx="863600" cy="1079500"/>
          </a:xfrm>
          <a:prstGeom prst="upArrow">
            <a:avLst>
              <a:gd name="adj1" fmla="val 50000"/>
              <a:gd name="adj2" fmla="val 31250"/>
            </a:avLst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771775" y="5300663"/>
            <a:ext cx="3384550" cy="13684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1" name="WordArt 11"/>
          <p:cNvSpPr>
            <a:spLocks noChangeArrowheads="1" noChangeShapeType="1" noTextEdit="1"/>
          </p:cNvSpPr>
          <p:nvPr/>
        </p:nvSpPr>
        <p:spPr bwMode="auto">
          <a:xfrm>
            <a:off x="2987675" y="5589588"/>
            <a:ext cx="2879725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омонимы</a:t>
            </a: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1196975"/>
            <a:ext cx="2916238" cy="1152525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3132138" y="476250"/>
            <a:ext cx="2447925" cy="10795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5724525" y="1196975"/>
            <a:ext cx="2663825" cy="10795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95" name="WordArt 15"/>
          <p:cNvSpPr>
            <a:spLocks noChangeArrowheads="1" noChangeShapeType="1" noTextEdit="1"/>
          </p:cNvSpPr>
          <p:nvPr/>
        </p:nvSpPr>
        <p:spPr bwMode="auto">
          <a:xfrm>
            <a:off x="179388" y="1412875"/>
            <a:ext cx="2589212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омографы</a:t>
            </a:r>
          </a:p>
        </p:txBody>
      </p:sp>
      <p:sp>
        <p:nvSpPr>
          <p:cNvPr id="20496" name="WordArt 16"/>
          <p:cNvSpPr>
            <a:spLocks noChangeArrowheads="1" noChangeShapeType="1" noTextEdit="1"/>
          </p:cNvSpPr>
          <p:nvPr/>
        </p:nvSpPr>
        <p:spPr bwMode="auto">
          <a:xfrm>
            <a:off x="3203575" y="620713"/>
            <a:ext cx="2201863" cy="668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омофоны</a:t>
            </a:r>
          </a:p>
        </p:txBody>
      </p:sp>
      <p:sp>
        <p:nvSpPr>
          <p:cNvPr id="20497" name="WordArt 17"/>
          <p:cNvSpPr>
            <a:spLocks noChangeArrowheads="1" noChangeShapeType="1" noTextEdit="1"/>
          </p:cNvSpPr>
          <p:nvPr/>
        </p:nvSpPr>
        <p:spPr bwMode="auto">
          <a:xfrm>
            <a:off x="5867400" y="1412875"/>
            <a:ext cx="2371725" cy="595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омоформы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1692275" y="1052513"/>
            <a:ext cx="5327650" cy="715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омографы -</a:t>
            </a: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684213" y="2205038"/>
            <a:ext cx="7810500" cy="1571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слова, которые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совпадают  по написанию,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но различаются значением и звучанием.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95288" y="4076700"/>
            <a:ext cx="82819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600">
                <a:solidFill>
                  <a:schemeClr val="tx2"/>
                </a:solidFill>
              </a:rPr>
              <a:t>Му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</a:rPr>
              <a:t>ка  - мука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          за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мок - замо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к </a:t>
            </a:r>
          </a:p>
          <a:p>
            <a:r>
              <a:rPr lang="ru-RU" sz="3600">
                <a:solidFill>
                  <a:schemeClr val="tx2"/>
                </a:solidFill>
                <a:cs typeface="Arial" charset="0"/>
              </a:rPr>
              <a:t>доро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га - дорога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    бело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к - бе</a:t>
            </a:r>
            <a:r>
              <a:rPr lang="en-US" sz="3600">
                <a:solidFill>
                  <a:schemeClr val="tx2"/>
                </a:solidFill>
                <a:cs typeface="Arial" charset="0"/>
              </a:rPr>
              <a:t>'</a:t>
            </a:r>
            <a:r>
              <a:rPr lang="ru-RU" sz="3600">
                <a:solidFill>
                  <a:schemeClr val="tx2"/>
                </a:solidFill>
                <a:cs typeface="Arial" charset="0"/>
              </a:rPr>
              <a:t>лок </a:t>
            </a:r>
            <a:endParaRPr lang="en-US" sz="3600">
              <a:solidFill>
                <a:schemeClr val="tx2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2843213" y="620713"/>
            <a:ext cx="302418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омофоны -</a:t>
            </a:r>
          </a:p>
        </p:txBody>
      </p:sp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684213" y="1341438"/>
            <a:ext cx="7272337" cy="287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слова,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разные по значению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написанию,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но совпадающие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по произношению(звучанию)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619250" y="4781550"/>
            <a:ext cx="67691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/>
              <a:t>Лу</a:t>
            </a:r>
            <a:r>
              <a:rPr lang="ru-RU" sz="3200">
                <a:solidFill>
                  <a:schemeClr val="tx2"/>
                </a:solidFill>
              </a:rPr>
              <a:t>к</a:t>
            </a:r>
            <a:r>
              <a:rPr lang="ru-RU" sz="3200"/>
              <a:t> – лу</a:t>
            </a:r>
            <a:r>
              <a:rPr lang="ru-RU" sz="3200">
                <a:solidFill>
                  <a:schemeClr val="tx2"/>
                </a:solidFill>
              </a:rPr>
              <a:t>г</a:t>
            </a:r>
            <a:r>
              <a:rPr lang="ru-RU" sz="3200"/>
              <a:t>;    мо</a:t>
            </a:r>
            <a:r>
              <a:rPr lang="ru-RU" sz="3200">
                <a:solidFill>
                  <a:schemeClr val="tx2"/>
                </a:solidFill>
              </a:rPr>
              <a:t>г</a:t>
            </a:r>
            <a:r>
              <a:rPr lang="ru-RU" sz="3200"/>
              <a:t> – мо</a:t>
            </a:r>
            <a:r>
              <a:rPr lang="ru-RU" sz="3200">
                <a:solidFill>
                  <a:schemeClr val="tx2"/>
                </a:solidFill>
              </a:rPr>
              <a:t>к</a:t>
            </a:r>
            <a:r>
              <a:rPr lang="ru-RU" sz="3200"/>
              <a:t>;   отмыла – </a:t>
            </a:r>
          </a:p>
          <a:p>
            <a:r>
              <a:rPr lang="ru-RU" sz="3200"/>
              <a:t>                                       от  мыла   </a:t>
            </a:r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1908175" y="5373688"/>
            <a:ext cx="3603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 flipH="1">
            <a:off x="2555875" y="5373688"/>
            <a:ext cx="503238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4284663" y="5300663"/>
            <a:ext cx="287337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 flipH="1">
            <a:off x="4787900" y="5229225"/>
            <a:ext cx="7207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1979613" y="5632450"/>
            <a:ext cx="1027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tx2"/>
                </a:solidFill>
                <a:cs typeface="Arial" charset="0"/>
              </a:rPr>
              <a:t>[</a:t>
            </a:r>
            <a:r>
              <a:rPr lang="ru-RU" sz="3200">
                <a:solidFill>
                  <a:schemeClr val="tx2"/>
                </a:solidFill>
                <a:cs typeface="Arial" charset="0"/>
              </a:rPr>
              <a:t>лук</a:t>
            </a:r>
            <a:r>
              <a:rPr lang="en-US" sz="3200">
                <a:solidFill>
                  <a:schemeClr val="tx2"/>
                </a:solidFill>
                <a:cs typeface="Arial" charset="0"/>
              </a:rPr>
              <a:t>]</a:t>
            </a: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4140200" y="5651500"/>
            <a:ext cx="15033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>
                <a:solidFill>
                  <a:schemeClr val="tx2"/>
                </a:solidFill>
                <a:cs typeface="Arial" charset="0"/>
              </a:rPr>
              <a:t>[</a:t>
            </a:r>
            <a:r>
              <a:rPr lang="ru-RU" sz="3200">
                <a:solidFill>
                  <a:schemeClr val="tx2"/>
                </a:solidFill>
                <a:cs typeface="Arial" charset="0"/>
              </a:rPr>
              <a:t>мок</a:t>
            </a:r>
            <a:r>
              <a:rPr lang="en-US" sz="3200">
                <a:solidFill>
                  <a:schemeClr val="tx2"/>
                </a:solidFill>
                <a:cs typeface="Arial" charset="0"/>
              </a:rPr>
              <a:t>]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2555875" y="1052513"/>
            <a:ext cx="3944938" cy="715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омоформы -</a:t>
            </a:r>
          </a:p>
        </p:txBody>
      </p:sp>
      <p:sp>
        <p:nvSpPr>
          <p:cNvPr id="23557" name="WordArt 5"/>
          <p:cNvSpPr>
            <a:spLocks noChangeArrowheads="1" noChangeShapeType="1" noTextEdit="1"/>
          </p:cNvSpPr>
          <p:nvPr/>
        </p:nvSpPr>
        <p:spPr bwMode="auto">
          <a:xfrm>
            <a:off x="890588" y="1989138"/>
            <a:ext cx="7362825" cy="2487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слова,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совпадающие по звучанию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и написанию лишь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 отдельных грамматических формах.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339975" y="4672013"/>
            <a:ext cx="7823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>
                <a:solidFill>
                  <a:schemeClr val="tx2"/>
                </a:solidFill>
              </a:rPr>
              <a:t>три             числительное</a:t>
            </a:r>
          </a:p>
          <a:p>
            <a:r>
              <a:rPr lang="ru-RU">
                <a:solidFill>
                  <a:schemeClr val="tx2"/>
                </a:solidFill>
              </a:rPr>
              <a:t>                  повел. наклонение глагола</a:t>
            </a:r>
          </a:p>
          <a:p>
            <a:r>
              <a:rPr lang="ru-RU">
                <a:solidFill>
                  <a:schemeClr val="tx2"/>
                </a:solidFill>
              </a:rPr>
              <a:t>мой            местоимение </a:t>
            </a:r>
          </a:p>
          <a:p>
            <a:r>
              <a:rPr lang="ru-RU">
                <a:solidFill>
                  <a:schemeClr val="tx2"/>
                </a:solidFill>
              </a:rPr>
              <a:t>                  повел. наклонение глагола</a:t>
            </a:r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2987675" y="4941888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2987675" y="4941888"/>
            <a:ext cx="86360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3059113" y="5661025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3059113" y="5661025"/>
            <a:ext cx="792162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>
                <a:solidFill>
                  <a:srgbClr val="333399"/>
                </a:solidFill>
              </a:rPr>
              <a:t>Определите виды омонимов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мой галстук – мой руки (омоформы)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напасть сзади – что за напасть (беда) такая! (омонимы)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глубокий пру… – тонкий пру… (омофоны)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плыть к берегу – берегу фотографию (омографы)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пол..скать бельё – пол..скать ребёнка (омофоны)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4535487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синонимы -</a:t>
            </a:r>
          </a:p>
        </p:txBody>
      </p:sp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611188" y="1268413"/>
            <a:ext cx="6958012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это слова, различные по звучанию, </a:t>
            </a:r>
          </a:p>
          <a:p>
            <a:pPr algn="ctr"/>
            <a:r>
              <a:rPr lang="ru-RU" sz="28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но тождественные или близкие по значению.</a:t>
            </a:r>
          </a:p>
        </p:txBody>
      </p:sp>
      <p:sp>
        <p:nvSpPr>
          <p:cNvPr id="24582" name="WordArt 6"/>
          <p:cNvSpPr>
            <a:spLocks noChangeArrowheads="1" noChangeShapeType="1" noTextEdit="1"/>
          </p:cNvSpPr>
          <p:nvPr/>
        </p:nvSpPr>
        <p:spPr bwMode="auto">
          <a:xfrm>
            <a:off x="684213" y="2565400"/>
            <a:ext cx="79216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2"/>
                    </a:gs>
                    <a:gs pos="100000">
                      <a:srgbClr val="9933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катастрофа  крушение  крах</a:t>
            </a:r>
          </a:p>
        </p:txBody>
      </p:sp>
      <p:sp>
        <p:nvSpPr>
          <p:cNvPr id="24583" name="WordArt 7"/>
          <p:cNvSpPr>
            <a:spLocks noChangeArrowheads="1" noChangeShapeType="1" noTextEdit="1"/>
          </p:cNvSpPr>
          <p:nvPr/>
        </p:nvSpPr>
        <p:spPr bwMode="auto">
          <a:xfrm>
            <a:off x="827088" y="3213100"/>
            <a:ext cx="7273925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Несколько слов, дающих разные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наименования одному и тому же явлению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действительности, образуют</a:t>
            </a:r>
          </a:p>
        </p:txBody>
      </p:sp>
      <p:sp>
        <p:nvSpPr>
          <p:cNvPr id="24584" name="WordArt 8"/>
          <p:cNvSpPr>
            <a:spLocks noChangeArrowheads="1" noChangeShapeType="1" noTextEdit="1"/>
          </p:cNvSpPr>
          <p:nvPr/>
        </p:nvSpPr>
        <p:spPr bwMode="auto">
          <a:xfrm>
            <a:off x="2411413" y="4868863"/>
            <a:ext cx="53276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синонимический ряд:</a:t>
            </a:r>
          </a:p>
        </p:txBody>
      </p:sp>
      <p:sp>
        <p:nvSpPr>
          <p:cNvPr id="24585" name="WordArt 9"/>
          <p:cNvSpPr>
            <a:spLocks noChangeArrowheads="1" noChangeShapeType="1" noTextEdit="1"/>
          </p:cNvSpPr>
          <p:nvPr/>
        </p:nvSpPr>
        <p:spPr bwMode="auto">
          <a:xfrm>
            <a:off x="1908175" y="5805488"/>
            <a:ext cx="6624638" cy="782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распоряжение приказание повеление </a:t>
            </a:r>
          </a:p>
          <a:p>
            <a:pPr algn="ctr"/>
            <a:r>
              <a:rPr lang="ru-RU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директива предписание команда</a:t>
            </a:r>
          </a:p>
        </p:txBody>
      </p:sp>
      <p:sp>
        <p:nvSpPr>
          <p:cNvPr id="24586" name="WordArt 10"/>
          <p:cNvSpPr>
            <a:spLocks noChangeArrowheads="1" noChangeShapeType="1" noTextEdit="1"/>
          </p:cNvSpPr>
          <p:nvPr/>
        </p:nvSpPr>
        <p:spPr bwMode="auto">
          <a:xfrm>
            <a:off x="5292725" y="188913"/>
            <a:ext cx="2232025" cy="735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( гр.</a:t>
            </a:r>
            <a:r>
              <a:rPr lang="en-US" sz="20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synonymos-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одноименный)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1619250" y="476250"/>
            <a:ext cx="49688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Типы  синонимов: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735013" y="1358900"/>
            <a:ext cx="77390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/>
              <a:t>1.Синонимы, отличающиеся оттенками в значениях, </a:t>
            </a:r>
          </a:p>
          <a:p>
            <a:r>
              <a:rPr lang="ru-RU"/>
              <a:t>называются  </a:t>
            </a:r>
            <a:r>
              <a:rPr lang="ru-RU">
                <a:solidFill>
                  <a:schemeClr val="tx2"/>
                </a:solidFill>
              </a:rPr>
              <a:t>семантическими (смысловыми)</a:t>
            </a:r>
          </a:p>
          <a:p>
            <a:endParaRPr lang="ru-RU">
              <a:solidFill>
                <a:schemeClr val="tx2"/>
              </a:solidFill>
            </a:endParaRPr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971550" y="2276475"/>
            <a:ext cx="5832475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мокрый - влажный - сырой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663575" y="2655888"/>
            <a:ext cx="77517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/>
              <a:t>2.Синонимы, имеющие отличия в экспрессивно-</a:t>
            </a:r>
          </a:p>
          <a:p>
            <a:r>
              <a:rPr lang="ru-RU"/>
              <a:t>Эмоциональной окраске  и употребляемые   поэтому</a:t>
            </a:r>
          </a:p>
          <a:p>
            <a:r>
              <a:rPr lang="ru-RU"/>
              <a:t>В различных стилях речи, называются </a:t>
            </a:r>
            <a:r>
              <a:rPr lang="ru-RU">
                <a:solidFill>
                  <a:schemeClr val="tx2"/>
                </a:solidFill>
              </a:rPr>
              <a:t>стилевыми</a:t>
            </a:r>
          </a:p>
        </p:txBody>
      </p:sp>
      <p:sp>
        <p:nvSpPr>
          <p:cNvPr id="32776" name="WordArt 8"/>
          <p:cNvSpPr>
            <a:spLocks noChangeArrowheads="1" noChangeShapeType="1" noTextEdit="1"/>
          </p:cNvSpPr>
          <p:nvPr/>
        </p:nvSpPr>
        <p:spPr bwMode="auto">
          <a:xfrm>
            <a:off x="900113" y="3860800"/>
            <a:ext cx="6840537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лицо(нейтр.) - морда (снижн.) - лик (выс.)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735013" y="4167188"/>
            <a:ext cx="77247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/>
              <a:t>3.Синонимы, которые отличаются и оттенками в </a:t>
            </a:r>
          </a:p>
          <a:p>
            <a:r>
              <a:rPr lang="ru-RU"/>
              <a:t>значении, и стилистически, называются </a:t>
            </a:r>
          </a:p>
          <a:p>
            <a:r>
              <a:rPr lang="ru-RU"/>
              <a:t>                                    </a:t>
            </a:r>
            <a:r>
              <a:rPr lang="ru-RU">
                <a:solidFill>
                  <a:schemeClr val="tx2"/>
                </a:solidFill>
              </a:rPr>
              <a:t>семантико-стилистическими</a:t>
            </a:r>
          </a:p>
        </p:txBody>
      </p:sp>
      <p:sp>
        <p:nvSpPr>
          <p:cNvPr id="32778" name="WordArt 10"/>
          <p:cNvSpPr>
            <a:spLocks noChangeArrowheads="1" noChangeShapeType="1" noTextEdit="1"/>
          </p:cNvSpPr>
          <p:nvPr/>
        </p:nvSpPr>
        <p:spPr bwMode="auto">
          <a:xfrm>
            <a:off x="2124075" y="5516563"/>
            <a:ext cx="5976938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блуждать - кружить - плутать- путаться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6715125" cy="59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Продолжите синонимический ряд:</a:t>
            </a:r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2411413" y="1700213"/>
            <a:ext cx="11334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1 вар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5724525" y="1628775"/>
            <a:ext cx="11334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2 вар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979613" y="2151063"/>
            <a:ext cx="19446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solidFill>
                  <a:schemeClr val="tx2"/>
                </a:solidFill>
              </a:rPr>
              <a:t>Печаль</a:t>
            </a:r>
          </a:p>
          <a:p>
            <a:endParaRPr lang="ru-RU" b="1">
              <a:solidFill>
                <a:schemeClr val="tx2"/>
              </a:solidFill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5416550" y="2224088"/>
            <a:ext cx="184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tx2"/>
                </a:solidFill>
              </a:rPr>
              <a:t>маленький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2051050" y="2511425"/>
            <a:ext cx="201612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 b="1"/>
          </a:p>
          <a:p>
            <a:r>
              <a:rPr lang="ru-RU" b="1"/>
              <a:t>Грусть</a:t>
            </a:r>
          </a:p>
          <a:p>
            <a:endParaRPr lang="ru-RU" b="1"/>
          </a:p>
          <a:p>
            <a:r>
              <a:rPr lang="ru-RU" b="1"/>
              <a:t>Кручина</a:t>
            </a:r>
          </a:p>
          <a:p>
            <a:endParaRPr lang="ru-RU" b="1"/>
          </a:p>
          <a:p>
            <a:r>
              <a:rPr lang="ru-RU" b="1"/>
              <a:t>Тоска</a:t>
            </a:r>
          </a:p>
          <a:p>
            <a:endParaRPr lang="ru-RU" b="1"/>
          </a:p>
          <a:p>
            <a:r>
              <a:rPr lang="ru-RU" b="1"/>
              <a:t>скорбь</a:t>
            </a: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5487988" y="2582863"/>
            <a:ext cx="236537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  <a:p>
            <a:r>
              <a:rPr lang="ru-RU" b="1"/>
              <a:t>крошечный</a:t>
            </a:r>
          </a:p>
          <a:p>
            <a:endParaRPr lang="ru-RU" b="1"/>
          </a:p>
          <a:p>
            <a:r>
              <a:rPr lang="ru-RU" b="1"/>
              <a:t>миниатюрный</a:t>
            </a:r>
          </a:p>
          <a:p>
            <a:endParaRPr lang="ru-RU" b="1"/>
          </a:p>
          <a:p>
            <a:r>
              <a:rPr lang="ru-RU" b="1"/>
              <a:t>небольшой</a:t>
            </a:r>
          </a:p>
          <a:p>
            <a:endParaRPr lang="ru-RU" b="1"/>
          </a:p>
          <a:p>
            <a:r>
              <a:rPr lang="ru-RU" b="1"/>
              <a:t>мелкий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1835150" y="260350"/>
            <a:ext cx="3455988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folHlink">
                    <a:alpha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антонимы -</a:t>
            </a:r>
          </a:p>
        </p:txBody>
      </p:sp>
      <p:sp>
        <p:nvSpPr>
          <p:cNvPr id="31749" name="WordArt 5"/>
          <p:cNvSpPr>
            <a:spLocks noChangeArrowheads="1" noChangeShapeType="1" noTextEdit="1"/>
          </p:cNvSpPr>
          <p:nvPr/>
        </p:nvSpPr>
        <p:spPr bwMode="auto">
          <a:xfrm>
            <a:off x="684213" y="1052513"/>
            <a:ext cx="64801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(гр. </a:t>
            </a:r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anti-</a:t>
            </a:r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против+ </a:t>
            </a:r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onyma-</a:t>
            </a:r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имя)</a:t>
            </a:r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395288" y="1557338"/>
            <a:ext cx="7543800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это слова, различные по звучанию,  </a:t>
            </a:r>
          </a:p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имеющие противоположные значения.</a:t>
            </a:r>
          </a:p>
        </p:txBody>
      </p:sp>
      <p:sp>
        <p:nvSpPr>
          <p:cNvPr id="31751" name="WordArt 7"/>
          <p:cNvSpPr>
            <a:spLocks noChangeArrowheads="1" noChangeShapeType="1" noTextEdit="1"/>
          </p:cNvSpPr>
          <p:nvPr/>
        </p:nvSpPr>
        <p:spPr bwMode="auto">
          <a:xfrm>
            <a:off x="539750" y="2636838"/>
            <a:ext cx="762000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веселый - грустный;  богатый - нищий</a:t>
            </a:r>
          </a:p>
        </p:txBody>
      </p:sp>
      <p:sp>
        <p:nvSpPr>
          <p:cNvPr id="31752" name="WordArt 8"/>
          <p:cNvSpPr>
            <a:spLocks noChangeArrowheads="1" noChangeShapeType="1" noTextEdit="1"/>
          </p:cNvSpPr>
          <p:nvPr/>
        </p:nvSpPr>
        <p:spPr bwMode="auto">
          <a:xfrm>
            <a:off x="1476375" y="3141663"/>
            <a:ext cx="60483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По структуре различают: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1384300" y="3881438"/>
            <a:ext cx="3368675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1200">
              <a:solidFill>
                <a:schemeClr val="tx2"/>
              </a:solidFill>
            </a:endParaRPr>
          </a:p>
          <a:p>
            <a:r>
              <a:rPr lang="ru-RU" sz="3200" b="1">
                <a:solidFill>
                  <a:schemeClr val="tx2"/>
                </a:solidFill>
              </a:rPr>
              <a:t>Разнокорневые</a:t>
            </a:r>
          </a:p>
          <a:p>
            <a:r>
              <a:rPr lang="ru-RU" sz="3200"/>
              <a:t>   антонимы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343525" y="3716338"/>
            <a:ext cx="33321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 sz="1000">
              <a:solidFill>
                <a:schemeClr val="tx2"/>
              </a:solidFill>
            </a:endParaRPr>
          </a:p>
          <a:p>
            <a:endParaRPr lang="ru-RU" sz="1000">
              <a:solidFill>
                <a:schemeClr val="tx2"/>
              </a:solidFill>
            </a:endParaRPr>
          </a:p>
          <a:p>
            <a:r>
              <a:rPr lang="ru-RU" sz="3200" b="1">
                <a:solidFill>
                  <a:schemeClr val="tx2"/>
                </a:solidFill>
              </a:rPr>
              <a:t>Однокорневые</a:t>
            </a:r>
          </a:p>
          <a:p>
            <a:r>
              <a:rPr lang="ru-RU" sz="3200"/>
              <a:t>   антонимы</a:t>
            </a:r>
          </a:p>
        </p:txBody>
      </p:sp>
      <p:sp>
        <p:nvSpPr>
          <p:cNvPr id="31755" name="WordArt 11"/>
          <p:cNvSpPr>
            <a:spLocks noChangeArrowheads="1" noChangeShapeType="1" noTextEdit="1"/>
          </p:cNvSpPr>
          <p:nvPr/>
        </p:nvSpPr>
        <p:spPr bwMode="auto">
          <a:xfrm>
            <a:off x="1331913" y="5300663"/>
            <a:ext cx="259238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день -ночь</a:t>
            </a:r>
          </a:p>
        </p:txBody>
      </p:sp>
      <p:sp>
        <p:nvSpPr>
          <p:cNvPr id="31756" name="WordArt 12"/>
          <p:cNvSpPr>
            <a:spLocks noChangeArrowheads="1" noChangeShapeType="1" noTextEdit="1"/>
          </p:cNvSpPr>
          <p:nvPr/>
        </p:nvSpPr>
        <p:spPr bwMode="auto">
          <a:xfrm>
            <a:off x="5003800" y="5229225"/>
            <a:ext cx="33845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вложить - выложить</a:t>
            </a:r>
          </a:p>
        </p:txBody>
      </p:sp>
      <p:sp>
        <p:nvSpPr>
          <p:cNvPr id="31757" name="Line 13"/>
          <p:cNvSpPr>
            <a:spLocks noChangeShapeType="1"/>
          </p:cNvSpPr>
          <p:nvPr/>
        </p:nvSpPr>
        <p:spPr bwMode="auto">
          <a:xfrm flipH="1">
            <a:off x="3348038" y="3573463"/>
            <a:ext cx="115252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758" name="Line 14"/>
          <p:cNvSpPr>
            <a:spLocks noChangeShapeType="1"/>
          </p:cNvSpPr>
          <p:nvPr/>
        </p:nvSpPr>
        <p:spPr bwMode="auto">
          <a:xfrm>
            <a:off x="5651500" y="3573463"/>
            <a:ext cx="115252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1979613" y="333375"/>
            <a:ext cx="3600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folHlink">
                    <a:alpha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паронимы -</a:t>
            </a:r>
          </a:p>
        </p:txBody>
      </p:sp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827088" y="1052513"/>
            <a:ext cx="6481762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(гр.   </a:t>
            </a:r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para -</a:t>
            </a:r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возле +  </a:t>
            </a:r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onyma - </a:t>
            </a:r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имя)</a:t>
            </a:r>
          </a:p>
        </p:txBody>
      </p: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611188" y="1989138"/>
            <a:ext cx="7561262" cy="2592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это однокоренные слова,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близкие по звучанию,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но разные по значению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или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частично совпадающие </a:t>
            </a:r>
          </a:p>
          <a:p>
            <a:pPr algn="ctr"/>
            <a:r>
              <a:rPr lang="ru-RU" sz="2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 своем значении</a:t>
            </a:r>
          </a:p>
        </p:txBody>
      </p:sp>
      <p:sp>
        <p:nvSpPr>
          <p:cNvPr id="33799" name="WordArt 7"/>
          <p:cNvSpPr>
            <a:spLocks noChangeArrowheads="1" noChangeShapeType="1" noTextEdit="1"/>
          </p:cNvSpPr>
          <p:nvPr/>
        </p:nvSpPr>
        <p:spPr bwMode="auto">
          <a:xfrm>
            <a:off x="971550" y="5013325"/>
            <a:ext cx="727233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абонент -абонемент;  враждебный -вражеский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270750" cy="2628900"/>
          </a:xfrm>
        </p:spPr>
        <p:txBody>
          <a:bodyPr/>
          <a:lstStyle/>
          <a:p>
            <a:r>
              <a:rPr lang="ru-RU" sz="3200"/>
              <a:t/>
            </a:r>
            <a:br>
              <a:rPr lang="ru-RU" sz="3200"/>
            </a:br>
            <a:r>
              <a:rPr lang="ru-RU" sz="3200"/>
              <a:t/>
            </a:r>
            <a:br>
              <a:rPr lang="ru-RU" sz="3200"/>
            </a:br>
            <a:r>
              <a:rPr lang="ru-RU" sz="3200">
                <a:solidFill>
                  <a:srgbClr val="333399"/>
                </a:solidFill>
              </a:rPr>
              <a:t>Задания по вариантам на различие паронимов.</a:t>
            </a:r>
            <a:br>
              <a:rPr lang="ru-RU" sz="3200">
                <a:solidFill>
                  <a:srgbClr val="333399"/>
                </a:solidFill>
              </a:rPr>
            </a:br>
            <a:r>
              <a:rPr lang="ru-RU">
                <a:solidFill>
                  <a:srgbClr val="333399"/>
                </a:solidFill>
              </a:rPr>
              <a:t/>
            </a:r>
            <a:br>
              <a:rPr lang="ru-RU">
                <a:solidFill>
                  <a:srgbClr val="333399"/>
                </a:solidFill>
              </a:rPr>
            </a:br>
            <a:endParaRPr lang="ru-RU">
              <a:solidFill>
                <a:srgbClr val="333399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/>
              <a:t>Чем отличаются слова?</a:t>
            </a:r>
          </a:p>
          <a:p>
            <a:pPr>
              <a:lnSpc>
                <a:spcPct val="90000"/>
              </a:lnSpc>
            </a:pPr>
            <a:endParaRPr lang="ru-RU" sz="2400"/>
          </a:p>
          <a:p>
            <a:pPr algn="ctr">
              <a:lnSpc>
                <a:spcPct val="90000"/>
              </a:lnSpc>
            </a:pPr>
            <a:r>
              <a:rPr lang="ru-RU" sz="2400"/>
              <a:t>поступок – проступок</a:t>
            </a:r>
          </a:p>
          <a:p>
            <a:pPr algn="ctr">
              <a:lnSpc>
                <a:spcPct val="90000"/>
              </a:lnSpc>
            </a:pPr>
            <a:endParaRPr lang="ru-RU" sz="2400"/>
          </a:p>
          <a:p>
            <a:pPr algn="ctr">
              <a:lnSpc>
                <a:spcPct val="90000"/>
              </a:lnSpc>
            </a:pPr>
            <a:r>
              <a:rPr lang="ru-RU" sz="2400"/>
              <a:t>соседний – соседский</a:t>
            </a:r>
          </a:p>
          <a:p>
            <a:pPr algn="ctr">
              <a:lnSpc>
                <a:spcPct val="90000"/>
              </a:lnSpc>
            </a:pPr>
            <a:endParaRPr lang="ru-RU" sz="2400"/>
          </a:p>
          <a:p>
            <a:pPr algn="ctr">
              <a:lnSpc>
                <a:spcPct val="90000"/>
              </a:lnSpc>
            </a:pPr>
            <a:r>
              <a:rPr lang="ru-RU" sz="2400"/>
              <a:t>костный – костяной</a:t>
            </a:r>
          </a:p>
          <a:p>
            <a:pPr algn="ctr">
              <a:lnSpc>
                <a:spcPct val="90000"/>
              </a:lnSpc>
            </a:pPr>
            <a:endParaRPr lang="ru-RU" sz="2400"/>
          </a:p>
          <a:p>
            <a:pPr algn="ctr">
              <a:lnSpc>
                <a:spcPct val="90000"/>
              </a:lnSpc>
            </a:pPr>
            <a:r>
              <a:rPr lang="ru-RU" sz="2400"/>
              <a:t>преобразить – преобразовать</a:t>
            </a:r>
          </a:p>
        </p:txBody>
      </p:sp>
      <p:sp>
        <p:nvSpPr>
          <p:cNvPr id="35844" name="AutoShape 4"/>
          <p:cNvSpPr>
            <a:spLocks/>
          </p:cNvSpPr>
          <p:nvPr/>
        </p:nvSpPr>
        <p:spPr bwMode="auto">
          <a:xfrm>
            <a:off x="6804025" y="2708275"/>
            <a:ext cx="360363" cy="1008063"/>
          </a:xfrm>
          <a:prstGeom prst="rightBrace">
            <a:avLst>
              <a:gd name="adj1" fmla="val 2331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5845" name="AutoShape 5"/>
          <p:cNvSpPr>
            <a:spLocks/>
          </p:cNvSpPr>
          <p:nvPr/>
        </p:nvSpPr>
        <p:spPr bwMode="auto">
          <a:xfrm>
            <a:off x="7019925" y="4365625"/>
            <a:ext cx="215900" cy="935038"/>
          </a:xfrm>
          <a:prstGeom prst="rightBrace">
            <a:avLst>
              <a:gd name="adj1" fmla="val 3609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7235825" y="2924175"/>
            <a:ext cx="11049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1 вар</a:t>
            </a:r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7380288" y="4508500"/>
            <a:ext cx="9906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 вар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Recommending A Strategy</Template>
  <TotalTime>373</TotalTime>
  <Words>859</Words>
  <Application>Microsoft Office PowerPoint</Application>
  <PresentationFormat>Экран (4:3)</PresentationFormat>
  <Paragraphs>239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Tahoma</vt:lpstr>
      <vt:lpstr>Times New Roman</vt:lpstr>
      <vt:lpstr>Wingdings</vt:lpstr>
      <vt:lpstr>Comic Sans MS</vt:lpstr>
      <vt:lpstr>Recommending A Strategy</vt:lpstr>
      <vt:lpstr>Пастель</vt:lpstr>
      <vt:lpstr>Слайд 1</vt:lpstr>
      <vt:lpstr>Слайд 2</vt:lpstr>
      <vt:lpstr>ПРОВЕРКА: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Определите виды омонимов</vt:lpstr>
      <vt:lpstr>Слайд 21</vt:lpstr>
      <vt:lpstr>Слайд 22</vt:lpstr>
      <vt:lpstr>Слайд 23</vt:lpstr>
      <vt:lpstr>Слайд 24</vt:lpstr>
      <vt:lpstr>Слайд 25</vt:lpstr>
      <vt:lpstr>  Задания по вариантам на различие паронимов. 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Виктория</dc:creator>
  <cp:lastModifiedBy>User1</cp:lastModifiedBy>
  <cp:revision>11</cp:revision>
  <dcterms:created xsi:type="dcterms:W3CDTF">2007-11-11T14:07:54Z</dcterms:created>
  <dcterms:modified xsi:type="dcterms:W3CDTF">2017-11-20T06:41:28Z</dcterms:modified>
</cp:coreProperties>
</file>