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4" r:id="rId8"/>
    <p:sldId id="265" r:id="rId9"/>
    <p:sldId id="266" r:id="rId10"/>
    <p:sldId id="267" r:id="rId11"/>
    <p:sldId id="268" r:id="rId12"/>
    <p:sldId id="269" r:id="rId13"/>
    <p:sldId id="270" r:id="rId14"/>
    <p:sldId id="271" r:id="rId15"/>
    <p:sldId id="272" r:id="rId16"/>
    <p:sldId id="273" r:id="rId17"/>
    <p:sldId id="277" r:id="rId18"/>
    <p:sldId id="278" r:id="rId19"/>
    <p:sldId id="276" r:id="rId20"/>
    <p:sldId id="279" r:id="rId21"/>
    <p:sldId id="280" r:id="rId22"/>
    <p:sldId id="263"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0CD9E9C-706E-4F4D-B6B5-C92693A5718C}" type="datetimeFigureOut">
              <a:rPr lang="ru-RU" smtClean="0"/>
              <a:pPr/>
              <a:t>07.09.2022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8FBF248-921A-43EA-A045-1CB4C9D1425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0CD9E9C-706E-4F4D-B6B5-C92693A5718C}" type="datetimeFigureOut">
              <a:rPr lang="ru-RU" smtClean="0"/>
              <a:pPr/>
              <a:t>07.09.2022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8FBF248-921A-43EA-A045-1CB4C9D1425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0CD9E9C-706E-4F4D-B6B5-C92693A5718C}" type="datetimeFigureOut">
              <a:rPr lang="ru-RU" smtClean="0"/>
              <a:pPr/>
              <a:t>07.09.2022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8FBF248-921A-43EA-A045-1CB4C9D1425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0CD9E9C-706E-4F4D-B6B5-C92693A5718C}" type="datetimeFigureOut">
              <a:rPr lang="ru-RU" smtClean="0"/>
              <a:pPr/>
              <a:t>07.09.2022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8FBF248-921A-43EA-A045-1CB4C9D1425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0CD9E9C-706E-4F4D-B6B5-C92693A5718C}" type="datetimeFigureOut">
              <a:rPr lang="ru-RU" smtClean="0"/>
              <a:pPr/>
              <a:t>07.09.2022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8FBF248-921A-43EA-A045-1CB4C9D1425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0CD9E9C-706E-4F4D-B6B5-C92693A5718C}" type="datetimeFigureOut">
              <a:rPr lang="ru-RU" smtClean="0"/>
              <a:pPr/>
              <a:t>07.09.2022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8FBF248-921A-43EA-A045-1CB4C9D1425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0CD9E9C-706E-4F4D-B6B5-C92693A5718C}" type="datetimeFigureOut">
              <a:rPr lang="ru-RU" smtClean="0"/>
              <a:pPr/>
              <a:t>07.09.2022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8FBF248-921A-43EA-A045-1CB4C9D1425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0CD9E9C-706E-4F4D-B6B5-C92693A5718C}" type="datetimeFigureOut">
              <a:rPr lang="ru-RU" smtClean="0"/>
              <a:pPr/>
              <a:t>07.09.2022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8FBF248-921A-43EA-A045-1CB4C9D1425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0CD9E9C-706E-4F4D-B6B5-C92693A5718C}" type="datetimeFigureOut">
              <a:rPr lang="ru-RU" smtClean="0"/>
              <a:pPr/>
              <a:t>07.09.2022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8FBF248-921A-43EA-A045-1CB4C9D1425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0CD9E9C-706E-4F4D-B6B5-C92693A5718C}" type="datetimeFigureOut">
              <a:rPr lang="ru-RU" smtClean="0"/>
              <a:pPr/>
              <a:t>07.09.2022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8FBF248-921A-43EA-A045-1CB4C9D1425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0CD9E9C-706E-4F4D-B6B5-C92693A5718C}" type="datetimeFigureOut">
              <a:rPr lang="ru-RU" smtClean="0"/>
              <a:pPr/>
              <a:t>07.09.2022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8FBF248-921A-43EA-A045-1CB4C9D1425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CD9E9C-706E-4F4D-B6B5-C92693A5718C}" type="datetimeFigureOut">
              <a:rPr lang="ru-RU" smtClean="0"/>
              <a:pPr/>
              <a:t>07.09.2022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FBF248-921A-43EA-A045-1CB4C9D1425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krasotaimedicina.ru/diseases/speech-disorder/alalia"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hyperlink" Target="http://www.krasotaimedicina.ru/treatment/logopaedics/" TargetMode="External"/><Relationship Id="rId5" Type="http://schemas.openxmlformats.org/officeDocument/2006/relationships/hyperlink" Target="http://www.krasotaimedicina.ru/treatment/neurology/" TargetMode="External"/><Relationship Id="rId4" Type="http://schemas.openxmlformats.org/officeDocument/2006/relationships/hyperlink" Target="http://www.krasotaimedicina.ru/diseases/speech-disorder"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9000" r="-9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357167"/>
            <a:ext cx="7772400" cy="2000264"/>
          </a:xfrm>
        </p:spPr>
        <p:txBody>
          <a:bodyPr>
            <a:normAutofit/>
          </a:bodyPr>
          <a:lstStyle/>
          <a:p>
            <a:r>
              <a:rPr lang="ru-RU" sz="7200" b="1" u="sng" dirty="0" smtClean="0">
                <a:latin typeface="Monotype Corsiva" pitchFamily="66" charset="0"/>
              </a:rPr>
              <a:t>Речь и ее функции</a:t>
            </a:r>
            <a:endParaRPr lang="ru-RU" sz="7200" b="1" u="sng" dirty="0">
              <a:latin typeface="Monotype Corsiva" pitchFamily="66" charset="0"/>
            </a:endParaRPr>
          </a:p>
        </p:txBody>
      </p:sp>
      <p:sp>
        <p:nvSpPr>
          <p:cNvPr id="3" name="Подзаголовок 2"/>
          <p:cNvSpPr>
            <a:spLocks noGrp="1"/>
          </p:cNvSpPr>
          <p:nvPr>
            <p:ph type="subTitle" idx="1"/>
          </p:nvPr>
        </p:nvSpPr>
        <p:spPr>
          <a:xfrm>
            <a:off x="1371600" y="3886200"/>
            <a:ext cx="7272366" cy="1752600"/>
          </a:xfrm>
        </p:spPr>
        <p:txBody>
          <a:bodyPr>
            <a:normAutofit/>
          </a:bodyPr>
          <a:lstStyle/>
          <a:p>
            <a:pPr algn="r"/>
            <a:r>
              <a:rPr lang="ru-RU" sz="1800" dirty="0" smtClean="0">
                <a:solidFill>
                  <a:schemeClr val="tx1"/>
                </a:solidFill>
                <a:latin typeface="Times New Roman" pitchFamily="18" charset="0"/>
                <a:cs typeface="Times New Roman" pitchFamily="18" charset="0"/>
              </a:rPr>
              <a:t>Подготовила учитель-логопед:</a:t>
            </a:r>
            <a:endParaRPr lang="ru-RU" sz="1800" dirty="0" smtClean="0">
              <a:solidFill>
                <a:schemeClr val="tx1"/>
              </a:solidFill>
              <a:latin typeface="Times New Roman" pitchFamily="18" charset="0"/>
              <a:cs typeface="Times New Roman" pitchFamily="18" charset="0"/>
            </a:endParaRPr>
          </a:p>
          <a:p>
            <a:pPr algn="r"/>
            <a:r>
              <a:rPr lang="ru-RU" sz="1800" dirty="0" err="1" smtClean="0">
                <a:solidFill>
                  <a:schemeClr val="tx1"/>
                </a:solidFill>
                <a:latin typeface="Times New Roman" pitchFamily="18" charset="0"/>
                <a:cs typeface="Times New Roman" pitchFamily="18" charset="0"/>
              </a:rPr>
              <a:t>Закирова</a:t>
            </a:r>
            <a:r>
              <a:rPr lang="ru-RU" sz="1800" dirty="0" smtClean="0">
                <a:solidFill>
                  <a:schemeClr val="tx1"/>
                </a:solidFill>
                <a:latin typeface="Times New Roman" pitchFamily="18" charset="0"/>
                <a:cs typeface="Times New Roman" pitchFamily="18" charset="0"/>
              </a:rPr>
              <a:t> И.А.</a:t>
            </a:r>
            <a:endParaRPr lang="ru-RU" sz="1800" dirty="0">
              <a:solidFill>
                <a:schemeClr val="tx1"/>
              </a:solidFill>
              <a:latin typeface="Times New Roman" pitchFamily="18" charset="0"/>
              <a:cs typeface="Times New Roman" pitchFamily="18" charset="0"/>
            </a:endParaRPr>
          </a:p>
        </p:txBody>
      </p:sp>
    </p:spTree>
  </p:cSld>
  <p:clrMapOvr>
    <a:masterClrMapping/>
  </p:clrMapOvr>
  <p:transition>
    <p:strips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6000" r="-16000"/>
          </a:stretch>
        </a:blipFill>
        <a:effectLst/>
      </p:bgPr>
    </p:bg>
    <p:spTree>
      <p:nvGrpSpPr>
        <p:cNvPr id="1" name=""/>
        <p:cNvGrpSpPr/>
        <p:nvPr/>
      </p:nvGrpSpPr>
      <p:grpSpPr>
        <a:xfrm>
          <a:off x="0" y="0"/>
          <a:ext cx="0" cy="0"/>
          <a:chOff x="0" y="0"/>
          <a:chExt cx="0" cy="0"/>
        </a:xfrm>
      </p:grpSpPr>
      <p:sp>
        <p:nvSpPr>
          <p:cNvPr id="4" name="Овал 3"/>
          <p:cNvSpPr/>
          <p:nvPr/>
        </p:nvSpPr>
        <p:spPr>
          <a:xfrm>
            <a:off x="1000100" y="142852"/>
            <a:ext cx="6858048" cy="150019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dirty="0">
                <a:latin typeface="Times New Roman" pitchFamily="18" charset="0"/>
                <a:cs typeface="Times New Roman" pitchFamily="18" charset="0"/>
              </a:rPr>
              <a:t>Речь – совокупность произносимых или воспринимаемых звуков, имеющих тот же смысл, и то же значение, что и соответствующая им система письменных знаков.</a:t>
            </a:r>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Овал 4"/>
          <p:cNvSpPr/>
          <p:nvPr/>
        </p:nvSpPr>
        <p:spPr>
          <a:xfrm>
            <a:off x="1357290" y="214290"/>
            <a:ext cx="6715172" cy="14287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600" b="1" dirty="0" smtClean="0">
                <a:latin typeface="Monotype Corsiva" pitchFamily="66" charset="0"/>
              </a:rPr>
              <a:t>Речь имеет три функции: </a:t>
            </a:r>
            <a:endParaRPr lang="ru-RU" sz="3600" dirty="0"/>
          </a:p>
        </p:txBody>
      </p:sp>
      <p:sp>
        <p:nvSpPr>
          <p:cNvPr id="6" name="Скругленный прямоугольник 5"/>
          <p:cNvSpPr/>
          <p:nvPr/>
        </p:nvSpPr>
        <p:spPr>
          <a:xfrm>
            <a:off x="571472" y="2285992"/>
            <a:ext cx="3286148" cy="1928826"/>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r>
              <a:rPr lang="ru-RU" sz="1200" b="1" dirty="0">
                <a:solidFill>
                  <a:schemeClr val="tx1"/>
                </a:solidFill>
                <a:latin typeface="Times New Roman" pitchFamily="18" charset="0"/>
                <a:cs typeface="Times New Roman" pitchFamily="18" charset="0"/>
              </a:rPr>
              <a:t>Регулирующая </a:t>
            </a:r>
            <a:r>
              <a:rPr lang="ru-RU" sz="1200" dirty="0">
                <a:solidFill>
                  <a:schemeClr val="tx1"/>
                </a:solidFill>
                <a:latin typeface="Times New Roman" pitchFamily="18" charset="0"/>
                <a:cs typeface="Times New Roman" pitchFamily="18" charset="0"/>
              </a:rPr>
              <a:t>функция </a:t>
            </a:r>
            <a:r>
              <a:rPr lang="ru-RU" sz="1200" dirty="0" smtClean="0">
                <a:solidFill>
                  <a:schemeClr val="tx1"/>
                </a:solidFill>
                <a:latin typeface="Times New Roman" pitchFamily="18" charset="0"/>
                <a:cs typeface="Times New Roman" pitchFamily="18" charset="0"/>
              </a:rPr>
              <a:t>речи проявляется </a:t>
            </a:r>
            <a:r>
              <a:rPr lang="ru-RU" sz="1200" dirty="0">
                <a:solidFill>
                  <a:schemeClr val="tx1"/>
                </a:solidFill>
                <a:latin typeface="Times New Roman" pitchFamily="18" charset="0"/>
                <a:cs typeface="Times New Roman" pitchFamily="18" charset="0"/>
              </a:rPr>
              <a:t>в сознании и регулировании поведения своего собственного и других людей.</a:t>
            </a:r>
          </a:p>
        </p:txBody>
      </p:sp>
      <p:sp>
        <p:nvSpPr>
          <p:cNvPr id="7" name="Скругленный прямоугольник 6"/>
          <p:cNvSpPr/>
          <p:nvPr/>
        </p:nvSpPr>
        <p:spPr>
          <a:xfrm>
            <a:off x="3143240" y="4429132"/>
            <a:ext cx="3286148" cy="1857388"/>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1200" dirty="0">
                <a:solidFill>
                  <a:schemeClr val="tx1"/>
                </a:solidFill>
                <a:latin typeface="Times New Roman" pitchFamily="18" charset="0"/>
                <a:cs typeface="Times New Roman" pitchFamily="18" charset="0"/>
              </a:rPr>
              <a:t>Ф</a:t>
            </a:r>
            <a:r>
              <a:rPr lang="ru-RU" sz="1200" dirty="0" smtClean="0">
                <a:solidFill>
                  <a:schemeClr val="tx1"/>
                </a:solidFill>
                <a:latin typeface="Times New Roman" pitchFamily="18" charset="0"/>
                <a:cs typeface="Times New Roman" pitchFamily="18" charset="0"/>
              </a:rPr>
              <a:t>ункция </a:t>
            </a:r>
            <a:r>
              <a:rPr lang="ru-RU" sz="1200" b="1" u="sng" dirty="0" smtClean="0">
                <a:solidFill>
                  <a:schemeClr val="tx1"/>
                </a:solidFill>
                <a:latin typeface="Times New Roman" pitchFamily="18" charset="0"/>
                <a:cs typeface="Times New Roman" pitchFamily="18" charset="0"/>
              </a:rPr>
              <a:t>коммуникации</a:t>
            </a:r>
            <a:r>
              <a:rPr lang="ru-RU" sz="1200" dirty="0" smtClean="0">
                <a:solidFill>
                  <a:schemeClr val="tx1"/>
                </a:solidFill>
                <a:latin typeface="Times New Roman" pitchFamily="18" charset="0"/>
                <a:cs typeface="Times New Roman" pitchFamily="18" charset="0"/>
              </a:rPr>
              <a:t>, т. е. передачи информации. Если первые две функции речи могут быть рассмотрены как внутренняя психическая деятельность, то коммуникативная функция выступает как внешнее речевое поведение, направленное на контакты с другими людьми.</a:t>
            </a:r>
            <a:endParaRPr lang="ru-RU" sz="1200" dirty="0">
              <a:solidFill>
                <a:schemeClr val="tx1"/>
              </a:solidFill>
              <a:latin typeface="Times New Roman" pitchFamily="18" charset="0"/>
              <a:cs typeface="Times New Roman" pitchFamily="18" charset="0"/>
            </a:endParaRPr>
          </a:p>
        </p:txBody>
      </p:sp>
      <p:sp>
        <p:nvSpPr>
          <p:cNvPr id="8" name="Скругленный прямоугольник 7"/>
          <p:cNvSpPr/>
          <p:nvPr/>
        </p:nvSpPr>
        <p:spPr>
          <a:xfrm>
            <a:off x="5786446" y="2285992"/>
            <a:ext cx="3071834" cy="1928826"/>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r>
              <a:rPr lang="ru-RU" sz="1200" b="1" dirty="0">
                <a:solidFill>
                  <a:schemeClr val="tx1"/>
                </a:solidFill>
                <a:latin typeface="Times New Roman" pitchFamily="18" charset="0"/>
                <a:cs typeface="Times New Roman" pitchFamily="18" charset="0"/>
              </a:rPr>
              <a:t>Программирующая </a:t>
            </a:r>
            <a:r>
              <a:rPr lang="ru-RU" sz="1200" dirty="0">
                <a:solidFill>
                  <a:schemeClr val="tx1"/>
                </a:solidFill>
                <a:latin typeface="Times New Roman" pitchFamily="18" charset="0"/>
                <a:cs typeface="Times New Roman" pitchFamily="18" charset="0"/>
              </a:rPr>
              <a:t>функция речи- выражается не только в построении предложений устной речи, но и построении различных движений и действий . С помощью речи человек программирует свое мышление и поведение и движение.</a:t>
            </a:r>
          </a:p>
          <a:p>
            <a:r>
              <a:rPr lang="ru-RU" sz="1200" dirty="0" smtClean="0"/>
              <a:t/>
            </a:r>
            <a:br>
              <a:rPr lang="ru-RU" sz="1200" dirty="0" smtClean="0"/>
            </a:br>
            <a:endParaRPr lang="ru-RU" sz="1200" dirty="0">
              <a:latin typeface="Times New Roman" pitchFamily="18" charset="0"/>
              <a:cs typeface="Times New Roman" pitchFamily="18" charset="0"/>
            </a:endParaRPr>
          </a:p>
        </p:txBody>
      </p:sp>
      <p:cxnSp>
        <p:nvCxnSpPr>
          <p:cNvPr id="10" name="Прямая со стрелкой 9"/>
          <p:cNvCxnSpPr/>
          <p:nvPr/>
        </p:nvCxnSpPr>
        <p:spPr>
          <a:xfrm rot="10800000" flipV="1">
            <a:off x="3714744" y="1714488"/>
            <a:ext cx="857256" cy="42862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Прямая со стрелкой 11"/>
          <p:cNvCxnSpPr/>
          <p:nvPr/>
        </p:nvCxnSpPr>
        <p:spPr>
          <a:xfrm rot="16200000" flipH="1">
            <a:off x="3464711" y="2964653"/>
            <a:ext cx="2428892" cy="7143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Прямая со стрелкой 13"/>
          <p:cNvCxnSpPr/>
          <p:nvPr/>
        </p:nvCxnSpPr>
        <p:spPr>
          <a:xfrm>
            <a:off x="4929190" y="1714488"/>
            <a:ext cx="857256" cy="50006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plit orient="vert"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Скругленный прямоугольник 3"/>
          <p:cNvSpPr/>
          <p:nvPr/>
        </p:nvSpPr>
        <p:spPr>
          <a:xfrm>
            <a:off x="642910" y="500042"/>
            <a:ext cx="8072494" cy="135732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2800" b="1" dirty="0" smtClean="0">
                <a:latin typeface="Monotype Corsiva" pitchFamily="66" charset="0"/>
              </a:rPr>
              <a:t> В коммуникативной функции речи выделяют три стороны: информационную, выразительную и </a:t>
            </a:r>
            <a:r>
              <a:rPr lang="ru-RU" sz="2800" b="1" dirty="0" err="1" smtClean="0">
                <a:latin typeface="Monotype Corsiva" pitchFamily="66" charset="0"/>
              </a:rPr>
              <a:t>волеизлиятельную</a:t>
            </a:r>
            <a:r>
              <a:rPr lang="ru-RU" sz="2800" b="1" dirty="0" smtClean="0">
                <a:latin typeface="Monotype Corsiva" pitchFamily="66" charset="0"/>
              </a:rPr>
              <a:t>. </a:t>
            </a:r>
            <a:endParaRPr lang="ru-RU" sz="2800" b="1" dirty="0">
              <a:latin typeface="Monotype Corsiva" pitchFamily="66" charset="0"/>
            </a:endParaRPr>
          </a:p>
        </p:txBody>
      </p:sp>
      <p:sp>
        <p:nvSpPr>
          <p:cNvPr id="5" name="Скругленный прямоугольник 4"/>
          <p:cNvSpPr/>
          <p:nvPr/>
        </p:nvSpPr>
        <p:spPr>
          <a:xfrm>
            <a:off x="1000100" y="2500306"/>
            <a:ext cx="7572428" cy="8572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Информационная сторона проявляется в передаче знаний и тесно связана с функциями обозначения и обобщения</a:t>
            </a:r>
            <a:endParaRPr lang="ru-RU" dirty="0"/>
          </a:p>
        </p:txBody>
      </p:sp>
      <p:sp>
        <p:nvSpPr>
          <p:cNvPr id="6" name="Скругленный прямоугольник 5"/>
          <p:cNvSpPr/>
          <p:nvPr/>
        </p:nvSpPr>
        <p:spPr>
          <a:xfrm>
            <a:off x="928662" y="3857628"/>
            <a:ext cx="7572428" cy="8572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Выразительная сторона речи помогает передать чувства и отношения говорящего к предмету сообщения. </a:t>
            </a:r>
            <a:endParaRPr lang="ru-RU" dirty="0"/>
          </a:p>
        </p:txBody>
      </p:sp>
      <p:sp>
        <p:nvSpPr>
          <p:cNvPr id="7" name="Скругленный прямоугольник 6"/>
          <p:cNvSpPr/>
          <p:nvPr/>
        </p:nvSpPr>
        <p:spPr>
          <a:xfrm>
            <a:off x="1000100" y="5214950"/>
            <a:ext cx="7572428" cy="8572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smtClean="0"/>
              <a:t>Волеизлиятельная</a:t>
            </a:r>
            <a:r>
              <a:rPr lang="ru-RU" dirty="0" smtClean="0"/>
              <a:t> сторона направлена на то, чтобы подчинить слушателя замыслу говорящего.</a:t>
            </a:r>
            <a:endParaRPr lang="ru-RU" dirty="0"/>
          </a:p>
        </p:txBody>
      </p:sp>
    </p:spTree>
  </p:cSld>
  <p:clrMapOvr>
    <a:masterClrMapping/>
  </p:clrMapOvr>
  <p:transition>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050" name="Picture 2" descr="C:\Users\1\Desktop\b22ad39abed1ec7d03928767f7ae3f04.jpg"/>
          <p:cNvPicPr>
            <a:picLocks noChangeAspect="1" noChangeArrowheads="1"/>
          </p:cNvPicPr>
          <p:nvPr/>
        </p:nvPicPr>
        <p:blipFill>
          <a:blip r:embed="rId3"/>
          <a:srcRect/>
          <a:stretch>
            <a:fillRect/>
          </a:stretch>
        </p:blipFill>
        <p:spPr bwMode="auto">
          <a:xfrm>
            <a:off x="6286512" y="142852"/>
            <a:ext cx="2714644" cy="1839309"/>
          </a:xfrm>
          <a:prstGeom prst="roundRect">
            <a:avLst/>
          </a:prstGeom>
          <a:noFill/>
          <a:ln w="28575">
            <a:solidFill>
              <a:srgbClr val="00B050"/>
            </a:solidFill>
          </a:ln>
        </p:spPr>
      </p:pic>
    </p:spTree>
  </p:cSld>
  <p:clrMapOvr>
    <a:masterClrMapping/>
  </p:clrMapOvr>
  <p:transition>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026" name="Picture 2" descr="C:\Users\1\Desktop\d56a6a7f5d134c389ff06616ef7b8ad8.jpg"/>
          <p:cNvPicPr>
            <a:picLocks noChangeAspect="1" noChangeArrowheads="1"/>
          </p:cNvPicPr>
          <p:nvPr/>
        </p:nvPicPr>
        <p:blipFill>
          <a:blip r:embed="rId3"/>
          <a:srcRect/>
          <a:stretch>
            <a:fillRect/>
          </a:stretch>
        </p:blipFill>
        <p:spPr bwMode="auto">
          <a:xfrm>
            <a:off x="5786414" y="4992675"/>
            <a:ext cx="3357586" cy="1865325"/>
          </a:xfrm>
          <a:prstGeom prst="rect">
            <a:avLst/>
          </a:prstGeom>
          <a:noFill/>
        </p:spPr>
      </p:pic>
      <p:sp>
        <p:nvSpPr>
          <p:cNvPr id="5" name="Скругленный прямоугольник 4"/>
          <p:cNvSpPr/>
          <p:nvPr/>
        </p:nvSpPr>
        <p:spPr>
          <a:xfrm>
            <a:off x="214282" y="357166"/>
            <a:ext cx="8786874" cy="2143140"/>
          </a:xfrm>
          <a:prstGeom prst="roundRect">
            <a:avLst/>
          </a:prstGeom>
          <a:ln w="57150">
            <a:solidFill>
              <a:schemeClr val="tx1"/>
            </a:solidFill>
          </a:ln>
        </p:spPr>
        <p:style>
          <a:lnRef idx="1">
            <a:schemeClr val="accent3"/>
          </a:lnRef>
          <a:fillRef idx="3">
            <a:schemeClr val="accent3"/>
          </a:fillRef>
          <a:effectRef idx="2">
            <a:schemeClr val="accent3"/>
          </a:effectRef>
          <a:fontRef idx="minor">
            <a:schemeClr val="lt1"/>
          </a:fontRef>
        </p:style>
        <p:txBody>
          <a:bodyPr rtlCol="0" anchor="ctr"/>
          <a:lstStyle/>
          <a:p>
            <a:pPr algn="ctr"/>
            <a:r>
              <a:rPr lang="ru-RU" sz="8000" b="1" dirty="0" smtClean="0">
                <a:latin typeface="Monotype Corsiva" pitchFamily="66" charset="0"/>
              </a:rPr>
              <a:t>Свойства речи</a:t>
            </a:r>
            <a:endParaRPr lang="ru-RU" sz="8000" b="1" dirty="0">
              <a:latin typeface="Monotype Corsiva" pitchFamily="66" charset="0"/>
            </a:endParaRPr>
          </a:p>
        </p:txBody>
      </p:sp>
    </p:spTree>
  </p:cSld>
  <p:clrMapOvr>
    <a:masterClrMapping/>
  </p:clrMapOvr>
  <p:transition>
    <p:checke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042"/>
            <a:ext cx="8229600" cy="3286148"/>
          </a:xfrm>
        </p:spPr>
        <p:txBody>
          <a:bodyPr>
            <a:normAutofit/>
          </a:bodyPr>
          <a:lstStyle/>
          <a:p>
            <a:r>
              <a:rPr lang="ru-RU" sz="5400" b="1" dirty="0" smtClean="0">
                <a:latin typeface="Monotype Corsiva" pitchFamily="66" charset="0"/>
              </a:rPr>
              <a:t>Речевые функции  полушарий.</a:t>
            </a:r>
            <a:br>
              <a:rPr lang="ru-RU" sz="5400" b="1" dirty="0" smtClean="0">
                <a:latin typeface="Monotype Corsiva" pitchFamily="66" charset="0"/>
              </a:rPr>
            </a:br>
            <a:r>
              <a:rPr lang="ru-RU" sz="5400" b="1" dirty="0" smtClean="0">
                <a:latin typeface="Monotype Corsiva" pitchFamily="66" charset="0"/>
              </a:rPr>
              <a:t>Афазия.</a:t>
            </a:r>
            <a:endParaRPr lang="ru-RU" sz="5400" b="1" dirty="0">
              <a:latin typeface="Monotype Corsiva" pitchFamily="66" charset="0"/>
            </a:endParaRPr>
          </a:p>
        </p:txBody>
      </p:sp>
      <p:pic>
        <p:nvPicPr>
          <p:cNvPr id="3074" name="Picture 2" descr="C:\Users\1\Desktop\i_009.png"/>
          <p:cNvPicPr>
            <a:picLocks noChangeAspect="1" noChangeArrowheads="1"/>
          </p:cNvPicPr>
          <p:nvPr/>
        </p:nvPicPr>
        <p:blipFill>
          <a:blip r:embed="rId3"/>
          <a:srcRect l="26629" t="9337" r="28753"/>
          <a:stretch>
            <a:fillRect/>
          </a:stretch>
        </p:blipFill>
        <p:spPr bwMode="auto">
          <a:xfrm>
            <a:off x="3571868" y="4000504"/>
            <a:ext cx="2242830" cy="2143140"/>
          </a:xfrm>
          <a:prstGeom prst="rect">
            <a:avLst/>
          </a:prstGeom>
          <a:noFill/>
        </p:spPr>
      </p:pic>
    </p:spTree>
  </p:cSld>
  <p:clrMapOvr>
    <a:masterClrMapping/>
  </p:clrMapOvr>
  <p:transition>
    <p:randomBa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Скругленный прямоугольник 3"/>
          <p:cNvSpPr/>
          <p:nvPr/>
        </p:nvSpPr>
        <p:spPr>
          <a:xfrm>
            <a:off x="428596" y="357166"/>
            <a:ext cx="8358246" cy="114300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ru-RU" sz="1400" dirty="0">
                <a:latin typeface="Times New Roman" pitchFamily="18" charset="0"/>
                <a:cs typeface="Times New Roman" pitchFamily="18" charset="0"/>
              </a:rPr>
              <a:t>Возможность говорить и понимать чужую речь – функции речевого одного из </a:t>
            </a:r>
            <a:r>
              <a:rPr lang="ru-RU" sz="1400" dirty="0" err="1">
                <a:latin typeface="Times New Roman" pitchFamily="18" charset="0"/>
                <a:cs typeface="Times New Roman" pitchFamily="18" charset="0"/>
              </a:rPr>
              <a:t>полушарий.С</a:t>
            </a:r>
            <a:r>
              <a:rPr lang="ru-RU" sz="1400" dirty="0">
                <a:latin typeface="Times New Roman" pitchFamily="18" charset="0"/>
                <a:cs typeface="Times New Roman" pitchFamily="18" charset="0"/>
              </a:rPr>
              <a:t> помощью электрического раздражения зон коры, также при удалении пораженных участков у больных было выяснено, что функции речи связаны с левым </a:t>
            </a:r>
            <a:r>
              <a:rPr lang="ru-RU" sz="1400" dirty="0" err="1">
                <a:latin typeface="Times New Roman" pitchFamily="18" charset="0"/>
                <a:cs typeface="Times New Roman" pitchFamily="18" charset="0"/>
              </a:rPr>
              <a:t>полушарием.В</a:t>
            </a:r>
            <a:r>
              <a:rPr lang="ru-RU" sz="1400" dirty="0">
                <a:latin typeface="Times New Roman" pitchFamily="18" charset="0"/>
                <a:cs typeface="Times New Roman" pitchFamily="18" charset="0"/>
              </a:rPr>
              <a:t> задней части нижней лобной извилины находится </a:t>
            </a:r>
            <a:r>
              <a:rPr lang="ru-RU" sz="1400" b="1" dirty="0">
                <a:latin typeface="Times New Roman" pitchFamily="18" charset="0"/>
                <a:cs typeface="Times New Roman" pitchFamily="18" charset="0"/>
              </a:rPr>
              <a:t>центр </a:t>
            </a:r>
            <a:r>
              <a:rPr lang="ru-RU" sz="1400" b="1" dirty="0" err="1">
                <a:latin typeface="Times New Roman" pitchFamily="18" charset="0"/>
                <a:cs typeface="Times New Roman" pitchFamily="18" charset="0"/>
              </a:rPr>
              <a:t>Брока</a:t>
            </a:r>
            <a:r>
              <a:rPr lang="ru-RU" sz="1400" b="1" dirty="0">
                <a:latin typeface="Times New Roman" pitchFamily="18" charset="0"/>
                <a:cs typeface="Times New Roman" pitchFamily="18" charset="0"/>
              </a:rPr>
              <a:t> – </a:t>
            </a:r>
            <a:r>
              <a:rPr lang="ru-RU" sz="1400" b="1" dirty="0" err="1">
                <a:latin typeface="Times New Roman" pitchFamily="18" charset="0"/>
                <a:cs typeface="Times New Roman" pitchFamily="18" charset="0"/>
              </a:rPr>
              <a:t>центр</a:t>
            </a:r>
            <a:r>
              <a:rPr lang="ru-RU" sz="1400" b="1" dirty="0">
                <a:latin typeface="Times New Roman" pitchFamily="18" charset="0"/>
                <a:cs typeface="Times New Roman" pitchFamily="18" charset="0"/>
              </a:rPr>
              <a:t> произнесения слов. </a:t>
            </a:r>
            <a:r>
              <a:rPr lang="ru-RU" sz="1400" dirty="0" err="1">
                <a:latin typeface="Times New Roman" pitchFamily="18" charset="0"/>
                <a:cs typeface="Times New Roman" pitchFamily="18" charset="0"/>
              </a:rPr>
              <a:t>Приего</a:t>
            </a:r>
            <a:r>
              <a:rPr lang="ru-RU" sz="1400" dirty="0">
                <a:latin typeface="Times New Roman" pitchFamily="18" charset="0"/>
                <a:cs typeface="Times New Roman" pitchFamily="18" charset="0"/>
              </a:rPr>
              <a:t> поражении нарушается произнесение, но понимание чужой речи сохраняется. Больные при афазии </a:t>
            </a:r>
            <a:r>
              <a:rPr lang="ru-RU" sz="1400" dirty="0" err="1">
                <a:latin typeface="Times New Roman" pitchFamily="18" charset="0"/>
                <a:cs typeface="Times New Roman" pitchFamily="18" charset="0"/>
              </a:rPr>
              <a:t>Брока</a:t>
            </a:r>
            <a:r>
              <a:rPr lang="ru-RU" sz="1400" dirty="0">
                <a:latin typeface="Times New Roman" pitchFamily="18" charset="0"/>
                <a:cs typeface="Times New Roman" pitchFamily="18" charset="0"/>
              </a:rPr>
              <a:t> говорят мало и с трудом. </a:t>
            </a:r>
          </a:p>
        </p:txBody>
      </p:sp>
      <p:pic>
        <p:nvPicPr>
          <p:cNvPr id="4098" name="Picture 2" descr="C:\Users\1\Desktop\img1.jpg"/>
          <p:cNvPicPr>
            <a:picLocks noChangeAspect="1" noChangeArrowheads="1"/>
          </p:cNvPicPr>
          <p:nvPr/>
        </p:nvPicPr>
        <p:blipFill>
          <a:blip r:embed="rId3"/>
          <a:srcRect l="22500" t="23333" r="20000" b="30000"/>
          <a:stretch>
            <a:fillRect/>
          </a:stretch>
        </p:blipFill>
        <p:spPr bwMode="auto">
          <a:xfrm>
            <a:off x="2786050" y="1928802"/>
            <a:ext cx="3520873" cy="2143140"/>
          </a:xfrm>
          <a:prstGeom prst="rect">
            <a:avLst/>
          </a:prstGeom>
          <a:noFill/>
          <a:ln w="38100">
            <a:solidFill>
              <a:srgbClr val="92D050"/>
            </a:solidFill>
          </a:ln>
        </p:spPr>
      </p:pic>
      <p:sp>
        <p:nvSpPr>
          <p:cNvPr id="6" name="Скругленный прямоугольник 5"/>
          <p:cNvSpPr/>
          <p:nvPr/>
        </p:nvSpPr>
        <p:spPr>
          <a:xfrm>
            <a:off x="428596" y="5357826"/>
            <a:ext cx="8358246" cy="114300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ru-RU" sz="1400" dirty="0">
                <a:latin typeface="Times New Roman" pitchFamily="18" charset="0"/>
                <a:cs typeface="Times New Roman" pitchFamily="18" charset="0"/>
              </a:rPr>
              <a:t>Другой речевой центр </a:t>
            </a:r>
            <a:r>
              <a:rPr lang="ru-RU" sz="1400" b="1" dirty="0" err="1">
                <a:latin typeface="Times New Roman" pitchFamily="18" charset="0"/>
                <a:cs typeface="Times New Roman" pitchFamily="18" charset="0"/>
              </a:rPr>
              <a:t>Вернике</a:t>
            </a:r>
            <a:r>
              <a:rPr lang="ru-RU" sz="1400" dirty="0">
                <a:latin typeface="Times New Roman" pitchFamily="18" charset="0"/>
                <a:cs typeface="Times New Roman" pitchFamily="18" charset="0"/>
              </a:rPr>
              <a:t> находится в задней части верхней височной извилины. Его нарушения вызывают непонимание устной речи и в письме под диктовку. Речь больного беглая, но с ошибками, которых он не замечает.</a:t>
            </a:r>
          </a:p>
        </p:txBody>
      </p:sp>
      <p:sp>
        <p:nvSpPr>
          <p:cNvPr id="7" name="Овал 6"/>
          <p:cNvSpPr/>
          <p:nvPr/>
        </p:nvSpPr>
        <p:spPr>
          <a:xfrm>
            <a:off x="214282" y="2071678"/>
            <a:ext cx="2071702" cy="250033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tx1"/>
                </a:solidFill>
                <a:latin typeface="Times New Roman" pitchFamily="18" charset="0"/>
                <a:cs typeface="Times New Roman" pitchFamily="18" charset="0"/>
              </a:rPr>
              <a:t>Центр </a:t>
            </a:r>
            <a:r>
              <a:rPr lang="ru-RU" b="1" dirty="0" err="1" smtClean="0">
                <a:solidFill>
                  <a:schemeClr val="tx1"/>
                </a:solidFill>
                <a:latin typeface="Times New Roman" pitchFamily="18" charset="0"/>
                <a:cs typeface="Times New Roman" pitchFamily="18" charset="0"/>
              </a:rPr>
              <a:t>Брока</a:t>
            </a:r>
            <a:endParaRPr lang="ru-RU" b="1" dirty="0">
              <a:solidFill>
                <a:schemeClr val="tx1"/>
              </a:solidFill>
              <a:latin typeface="Times New Roman" pitchFamily="18" charset="0"/>
              <a:cs typeface="Times New Roman" pitchFamily="18" charset="0"/>
            </a:endParaRPr>
          </a:p>
        </p:txBody>
      </p:sp>
      <p:sp>
        <p:nvSpPr>
          <p:cNvPr id="8" name="Овал 7"/>
          <p:cNvSpPr/>
          <p:nvPr/>
        </p:nvSpPr>
        <p:spPr>
          <a:xfrm>
            <a:off x="6786578" y="1857364"/>
            <a:ext cx="2071702" cy="250033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tx1"/>
                </a:solidFill>
                <a:latin typeface="Times New Roman" pitchFamily="18" charset="0"/>
                <a:cs typeface="Times New Roman" pitchFamily="18" charset="0"/>
              </a:rPr>
              <a:t>Центр </a:t>
            </a:r>
            <a:r>
              <a:rPr lang="ru-RU" b="1" dirty="0" err="1" smtClean="0">
                <a:solidFill>
                  <a:schemeClr val="tx1"/>
                </a:solidFill>
                <a:latin typeface="Times New Roman" pitchFamily="18" charset="0"/>
                <a:cs typeface="Times New Roman" pitchFamily="18" charset="0"/>
              </a:rPr>
              <a:t>Вернике</a:t>
            </a:r>
            <a:endParaRPr lang="ru-RU" b="1" dirty="0">
              <a:solidFill>
                <a:schemeClr val="tx1"/>
              </a:solidFill>
              <a:latin typeface="Times New Roman" pitchFamily="18" charset="0"/>
              <a:cs typeface="Times New Roman" pitchFamily="18" charset="0"/>
            </a:endParaRPr>
          </a:p>
        </p:txBody>
      </p:sp>
      <p:sp>
        <p:nvSpPr>
          <p:cNvPr id="9" name="Скругленный прямоугольник 8"/>
          <p:cNvSpPr/>
          <p:nvPr/>
        </p:nvSpPr>
        <p:spPr>
          <a:xfrm>
            <a:off x="2357422" y="4071942"/>
            <a:ext cx="4572032" cy="857256"/>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342900" indent="-342900">
              <a:buAutoNum type="arabicPeriod"/>
            </a:pPr>
            <a:r>
              <a:rPr lang="ru-RU" dirty="0" smtClean="0"/>
              <a:t>Область двигательных проекций</a:t>
            </a:r>
          </a:p>
          <a:p>
            <a:pPr marL="342900" indent="-342900">
              <a:buAutoNum type="arabicPeriod"/>
            </a:pPr>
            <a:r>
              <a:rPr lang="ru-RU" dirty="0" smtClean="0"/>
              <a:t>Область чувствительных проекций</a:t>
            </a:r>
            <a:endParaRPr lang="ru-RU" dirty="0"/>
          </a:p>
        </p:txBody>
      </p:sp>
      <p:cxnSp>
        <p:nvCxnSpPr>
          <p:cNvPr id="11" name="Прямая со стрелкой 10"/>
          <p:cNvCxnSpPr>
            <a:stCxn id="7" idx="6"/>
          </p:cNvCxnSpPr>
          <p:nvPr/>
        </p:nvCxnSpPr>
        <p:spPr>
          <a:xfrm flipV="1">
            <a:off x="2285984" y="3143248"/>
            <a:ext cx="1428760" cy="17859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Прямая со стрелкой 12"/>
          <p:cNvCxnSpPr/>
          <p:nvPr/>
        </p:nvCxnSpPr>
        <p:spPr>
          <a:xfrm rot="10800000">
            <a:off x="5357818" y="3071810"/>
            <a:ext cx="1428760" cy="21431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7901014" cy="1857388"/>
          </a:xfrm>
        </p:spPr>
        <p:txBody>
          <a:bodyPr>
            <a:noAutofit/>
          </a:bodyPr>
          <a:lstStyle/>
          <a:p>
            <a:pPr algn="l"/>
            <a:r>
              <a:rPr lang="ru-RU" sz="1800" dirty="0" smtClean="0">
                <a:latin typeface="Times New Roman" pitchFamily="18" charset="0"/>
                <a:cs typeface="Times New Roman" pitchFamily="18" charset="0"/>
              </a:rPr>
              <a:t>Было выяснено, что </a:t>
            </a:r>
            <a:r>
              <a:rPr lang="ru-RU" sz="1800" b="1" dirty="0" smtClean="0">
                <a:latin typeface="Times New Roman" pitchFamily="18" charset="0"/>
                <a:cs typeface="Times New Roman" pitchFamily="18" charset="0"/>
              </a:rPr>
              <a:t>левое</a:t>
            </a:r>
            <a:r>
              <a:rPr lang="ru-RU" sz="1800" dirty="0" smtClean="0">
                <a:latin typeface="Times New Roman" pitchFamily="18" charset="0"/>
                <a:cs typeface="Times New Roman" pitchFamily="18" charset="0"/>
              </a:rPr>
              <a:t> полушарие отвечает за логическое мышление и анализ. Оно - база для логического мышления, обеспечивает понимание речи и говорение, работу со словами. Обработка поступающих сигналов в нем идет последовательно по мере поступления информация</a:t>
            </a:r>
            <a:endParaRPr lang="ru-RU" sz="1800" dirty="0">
              <a:latin typeface="Times New Roman" pitchFamily="18" charset="0"/>
              <a:cs typeface="Times New Roman" pitchFamily="18" charset="0"/>
            </a:endParaRPr>
          </a:p>
        </p:txBody>
      </p:sp>
      <p:sp>
        <p:nvSpPr>
          <p:cNvPr id="3" name="Содержимое 2"/>
          <p:cNvSpPr>
            <a:spLocks noGrp="1"/>
          </p:cNvSpPr>
          <p:nvPr>
            <p:ph idx="1"/>
          </p:nvPr>
        </p:nvSpPr>
        <p:spPr>
          <a:xfrm>
            <a:off x="357158" y="5143512"/>
            <a:ext cx="8329642" cy="1500198"/>
          </a:xfrm>
        </p:spPr>
        <p:txBody>
          <a:bodyPr>
            <a:noAutofit/>
          </a:bodyPr>
          <a:lstStyle/>
          <a:p>
            <a:pPr>
              <a:buNone/>
            </a:pPr>
            <a:r>
              <a:rPr lang="ru-RU" sz="1800" dirty="0" smtClean="0">
                <a:latin typeface="Times New Roman" pitchFamily="18" charset="0"/>
                <a:cs typeface="Times New Roman" pitchFamily="18" charset="0"/>
              </a:rPr>
              <a:t>      </a:t>
            </a:r>
            <a:r>
              <a:rPr lang="ru-RU" sz="1800" b="1" dirty="0" smtClean="0">
                <a:latin typeface="Times New Roman" pitchFamily="18" charset="0"/>
                <a:cs typeface="Times New Roman" pitchFamily="18" charset="0"/>
              </a:rPr>
              <a:t>Правое</a:t>
            </a:r>
            <a:r>
              <a:rPr lang="ru-RU" sz="1800" dirty="0" smtClean="0">
                <a:latin typeface="Times New Roman" pitchFamily="18" charset="0"/>
                <a:cs typeface="Times New Roman" pitchFamily="18" charset="0"/>
              </a:rPr>
              <a:t> полушарие обеспечивает конкретно – образное мышление, способность к зрительному и тактильному распознаванию предметов, музыкальные способности. Поступающая в него информация обрабатывается </a:t>
            </a:r>
            <a:r>
              <a:rPr lang="ru-RU" sz="1800" dirty="0" err="1" smtClean="0">
                <a:latin typeface="Times New Roman" pitchFamily="18" charset="0"/>
                <a:cs typeface="Times New Roman" pitchFamily="18" charset="0"/>
              </a:rPr>
              <a:t>одномоментно</a:t>
            </a:r>
            <a:r>
              <a:rPr lang="ru-RU" sz="1800" dirty="0" smtClean="0">
                <a:latin typeface="Times New Roman" pitchFamily="18" charset="0"/>
                <a:cs typeface="Times New Roman" pitchFamily="18" charset="0"/>
              </a:rPr>
              <a:t> и целостным способом.</a:t>
            </a:r>
            <a:endParaRPr lang="ru-RU" sz="1800" dirty="0">
              <a:latin typeface="Times New Roman" pitchFamily="18" charset="0"/>
              <a:cs typeface="Times New Roman" pitchFamily="18" charset="0"/>
            </a:endParaRPr>
          </a:p>
        </p:txBody>
      </p:sp>
      <p:pic>
        <p:nvPicPr>
          <p:cNvPr id="1026" name="Picture 2" descr="C:\Users\1\Desktop\1082704.jpg"/>
          <p:cNvPicPr>
            <a:picLocks noChangeAspect="1" noChangeArrowheads="1"/>
          </p:cNvPicPr>
          <p:nvPr/>
        </p:nvPicPr>
        <p:blipFill>
          <a:blip r:embed="rId3"/>
          <a:srcRect/>
          <a:stretch>
            <a:fillRect/>
          </a:stretch>
        </p:blipFill>
        <p:spPr bwMode="auto">
          <a:xfrm>
            <a:off x="2714612" y="1785926"/>
            <a:ext cx="3262312" cy="3262312"/>
          </a:xfrm>
          <a:prstGeom prst="rect">
            <a:avLst/>
          </a:prstGeom>
          <a:noFill/>
        </p:spPr>
      </p:pic>
    </p:spTree>
  </p:cSld>
  <p:clrMapOvr>
    <a:masterClrMapping/>
  </p:clrMapOvr>
  <p:transition>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3011486"/>
          </a:xfrm>
        </p:spPr>
        <p:txBody>
          <a:bodyPr>
            <a:normAutofit fontScale="90000"/>
          </a:bodyPr>
          <a:lstStyle/>
          <a:p>
            <a:pPr algn="l"/>
            <a:r>
              <a:rPr lang="ru-RU" sz="1400" b="1" dirty="0" smtClean="0">
                <a:latin typeface="Times New Roman" pitchFamily="18" charset="0"/>
                <a:cs typeface="Times New Roman" pitchFamily="18" charset="0"/>
              </a:rPr>
              <a:t>И</a:t>
            </a:r>
            <a:r>
              <a:rPr lang="ru-RU" sz="1400" dirty="0" smtClean="0">
                <a:latin typeface="Times New Roman" pitchFamily="18" charset="0"/>
                <a:cs typeface="Times New Roman" pitchFamily="18" charset="0"/>
              </a:rPr>
              <a:t>сследования детей показали, что сначала различий между полушариями мало. Обработка речевых сигналов осуществляется обоими полушариями, позднее развивается </a:t>
            </a:r>
            <a:r>
              <a:rPr lang="ru-RU" sz="1400" dirty="0" err="1" smtClean="0">
                <a:latin typeface="Times New Roman" pitchFamily="18" charset="0"/>
                <a:cs typeface="Times New Roman" pitchFamily="18" charset="0"/>
              </a:rPr>
              <a:t>доминантность</a:t>
            </a:r>
            <a:r>
              <a:rPr lang="ru-RU" sz="1400" dirty="0" smtClean="0">
                <a:latin typeface="Times New Roman" pitchFamily="18" charset="0"/>
                <a:cs typeface="Times New Roman" pitchFamily="18" charset="0"/>
              </a:rPr>
              <a:t> правого полушария. Наблюдения над детьми с поражением левого полушария. Если у ребенка, умеющего говорить, поражается речевой центр левого полушария, то он перестает говорить, но через год речь восстанавливается, так как центр речи перемещается в правое полушарие. Однако, передача речевых функций возможна только до 10 лет. Ученые полагают, что развитие левого полушария связано с развитием праворукости. Язык появился потому, что левое полушарие оказалось приспособленным для двигательной активности мелких мышц руки. </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Левое полушарие лучше понимает речь, хотя правое тоже к этому способно. Речевые функции правшей находятся в левом полушарии и только у 5% правшей в правом. У 70% </a:t>
            </a:r>
            <a:r>
              <a:rPr lang="ru-RU" sz="1400" dirty="0" err="1" smtClean="0">
                <a:latin typeface="Times New Roman" pitchFamily="18" charset="0"/>
                <a:cs typeface="Times New Roman" pitchFamily="18" charset="0"/>
              </a:rPr>
              <a:t>леворуких</a:t>
            </a:r>
            <a:r>
              <a:rPr lang="ru-RU" sz="1400" dirty="0" smtClean="0">
                <a:latin typeface="Times New Roman" pitchFamily="18" charset="0"/>
                <a:cs typeface="Times New Roman" pitchFamily="18" charset="0"/>
              </a:rPr>
              <a:t> центр речи, все равно, в левом полушарии. Только у 15% </a:t>
            </a:r>
            <a:r>
              <a:rPr lang="ru-RU" sz="1400" dirty="0" err="1" smtClean="0">
                <a:latin typeface="Times New Roman" pitchFamily="18" charset="0"/>
                <a:cs typeface="Times New Roman" pitchFamily="18" charset="0"/>
              </a:rPr>
              <a:t>леворуких</a:t>
            </a:r>
            <a:r>
              <a:rPr lang="ru-RU" sz="1400" dirty="0" smtClean="0">
                <a:latin typeface="Times New Roman" pitchFamily="18" charset="0"/>
                <a:cs typeface="Times New Roman" pitchFamily="18" charset="0"/>
              </a:rPr>
              <a:t> центр речи в правом полушарии.</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Функциональная </a:t>
            </a:r>
            <a:r>
              <a:rPr lang="ru-RU" sz="1400" dirty="0" err="1" smtClean="0">
                <a:latin typeface="Times New Roman" pitchFamily="18" charset="0"/>
                <a:cs typeface="Times New Roman" pitchFamily="18" charset="0"/>
              </a:rPr>
              <a:t>ассиметрия</a:t>
            </a:r>
            <a:r>
              <a:rPr lang="ru-RU" sz="1400" dirty="0" smtClean="0">
                <a:latin typeface="Times New Roman" pitchFamily="18" charset="0"/>
                <a:cs typeface="Times New Roman" pitchFamily="18" charset="0"/>
              </a:rPr>
              <a:t> мозга обнаружена не у всех. Примерно 30% людей не имеют различий в развитии полушарий. В зависимости от активности полушарий И.П.Павлов выделил человеческие типы ВНД: художественный, мыслительный и средний. </a:t>
            </a:r>
            <a:r>
              <a:rPr lang="ru-RU" sz="1400" dirty="0" smtClean="0"/>
              <a:t/>
            </a:r>
            <a:br>
              <a:rPr lang="ru-RU" sz="1400" dirty="0" smtClean="0"/>
            </a:br>
            <a:endParaRPr lang="ru-RU" sz="1400" dirty="0"/>
          </a:p>
        </p:txBody>
      </p:sp>
      <p:pic>
        <p:nvPicPr>
          <p:cNvPr id="2050" name="Picture 2" descr="C:\Users\1\Desktop\image-14974.jpg"/>
          <p:cNvPicPr>
            <a:picLocks noChangeAspect="1" noChangeArrowheads="1"/>
          </p:cNvPicPr>
          <p:nvPr/>
        </p:nvPicPr>
        <p:blipFill>
          <a:blip r:embed="rId3"/>
          <a:srcRect/>
          <a:stretch>
            <a:fillRect/>
          </a:stretch>
        </p:blipFill>
        <p:spPr bwMode="auto">
          <a:xfrm>
            <a:off x="3143240" y="3000372"/>
            <a:ext cx="4476750" cy="2943225"/>
          </a:xfrm>
          <a:prstGeom prst="round2DiagRect">
            <a:avLst/>
          </a:prstGeom>
          <a:noFill/>
          <a:ln w="38100">
            <a:solidFill>
              <a:srgbClr val="00B050"/>
            </a:solid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7200" b="1" dirty="0" smtClean="0">
                <a:latin typeface="Monotype Corsiva" pitchFamily="66" charset="0"/>
              </a:rPr>
              <a:t>Афазия</a:t>
            </a:r>
            <a:endParaRPr lang="ru-RU" sz="7200" b="1" dirty="0">
              <a:latin typeface="Monotype Corsiva" pitchFamily="66" charset="0"/>
            </a:endParaRPr>
          </a:p>
        </p:txBody>
      </p:sp>
      <p:sp>
        <p:nvSpPr>
          <p:cNvPr id="4" name="Скругленный прямоугольник 3"/>
          <p:cNvSpPr/>
          <p:nvPr/>
        </p:nvSpPr>
        <p:spPr>
          <a:xfrm>
            <a:off x="1000100" y="1357298"/>
            <a:ext cx="7000924" cy="1571636"/>
          </a:xfrm>
          <a:prstGeom prst="roundRec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ru-RU" dirty="0" smtClean="0">
                <a:latin typeface="Times New Roman" pitchFamily="18" charset="0"/>
                <a:cs typeface="Times New Roman" pitchFamily="18" charset="0"/>
              </a:rPr>
              <a:t>расстройство ранее сформированной речевой деятельности, при котором частично или полностью утрачивается способность пользоваться собственной речью и/или понимать обращенную речь. </a:t>
            </a:r>
            <a:endParaRPr lang="ru-RU" dirty="0">
              <a:latin typeface="Times New Roman" pitchFamily="18" charset="0"/>
              <a:cs typeface="Times New Roman" pitchFamily="18" charset="0"/>
            </a:endParaRPr>
          </a:p>
        </p:txBody>
      </p:sp>
      <p:sp>
        <p:nvSpPr>
          <p:cNvPr id="5" name="Скругленный прямоугольник 4"/>
          <p:cNvSpPr/>
          <p:nvPr/>
        </p:nvSpPr>
        <p:spPr>
          <a:xfrm>
            <a:off x="1071538" y="3357562"/>
            <a:ext cx="7072362" cy="285752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1400" dirty="0" smtClean="0">
                <a:latin typeface="Times New Roman" pitchFamily="18" charset="0"/>
                <a:cs typeface="Times New Roman" pitchFamily="18" charset="0"/>
              </a:rPr>
              <a:t>распад, утрата уже имевшейся речи, вызванная локальным органическим поражением речевых зон головного мозга. В отличие от </a:t>
            </a:r>
            <a:r>
              <a:rPr lang="ru-RU" sz="1400" dirty="0" smtClean="0">
                <a:latin typeface="Times New Roman" pitchFamily="18" charset="0"/>
                <a:cs typeface="Times New Roman" pitchFamily="18" charset="0"/>
                <a:hlinkClick r:id="rId3"/>
              </a:rPr>
              <a:t>алалии</a:t>
            </a:r>
            <a:r>
              <a:rPr lang="ru-RU" sz="1400" dirty="0" smtClean="0">
                <a:latin typeface="Times New Roman" pitchFamily="18" charset="0"/>
                <a:cs typeface="Times New Roman" pitchFamily="18" charset="0"/>
              </a:rPr>
              <a:t>, при которой речь не формируется изначально, при афазии возможность вербального общения утрачивается после того, как речевая функция уже была сформирована (у детей старше 3-х лет или у взрослых). У больных с афазией имеет место системное </a:t>
            </a:r>
            <a:r>
              <a:rPr lang="ru-RU" sz="1400" dirty="0" smtClean="0">
                <a:latin typeface="Times New Roman" pitchFamily="18" charset="0"/>
                <a:cs typeface="Times New Roman" pitchFamily="18" charset="0"/>
                <a:hlinkClick r:id="rId4"/>
              </a:rPr>
              <a:t>нарушение речи</a:t>
            </a:r>
            <a:r>
              <a:rPr lang="ru-RU" sz="1400" dirty="0" smtClean="0">
                <a:latin typeface="Times New Roman" pitchFamily="18" charset="0"/>
                <a:cs typeface="Times New Roman" pitchFamily="18" charset="0"/>
              </a:rPr>
              <a:t>, т. е. в той или иной степени страдает экспрессивная речь (звукопроизношение, словарь, грамматика), </a:t>
            </a:r>
            <a:r>
              <a:rPr lang="ru-RU" sz="1400" dirty="0" err="1" smtClean="0">
                <a:latin typeface="Times New Roman" pitchFamily="18" charset="0"/>
                <a:cs typeface="Times New Roman" pitchFamily="18" charset="0"/>
              </a:rPr>
              <a:t>импрессивная</a:t>
            </a:r>
            <a:r>
              <a:rPr lang="ru-RU" sz="1400" dirty="0" smtClean="0">
                <a:latin typeface="Times New Roman" pitchFamily="18" charset="0"/>
                <a:cs typeface="Times New Roman" pitchFamily="18" charset="0"/>
              </a:rPr>
              <a:t> речь (восприятие и понимание), внутренняя речь, письменная речь (чтение и письмо). Кроме речевой функции также страдает сенсорная, двигательная, личностная сфера, психические процессы, поэтому афазия относится к числу наиболее сложных расстройств, изучением которого занимаются </a:t>
            </a:r>
            <a:r>
              <a:rPr lang="ru-RU" sz="1400" dirty="0" smtClean="0">
                <a:latin typeface="Times New Roman" pitchFamily="18" charset="0"/>
                <a:cs typeface="Times New Roman" pitchFamily="18" charset="0"/>
                <a:hlinkClick r:id="rId5"/>
              </a:rPr>
              <a:t>неврология</a:t>
            </a:r>
            <a:r>
              <a:rPr lang="ru-RU"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hlinkClick r:id="rId6"/>
              </a:rPr>
              <a:t>логопедия</a:t>
            </a:r>
            <a:r>
              <a:rPr lang="ru-RU" sz="1400" dirty="0" smtClean="0">
                <a:latin typeface="Times New Roman" pitchFamily="18" charset="0"/>
                <a:cs typeface="Times New Roman" pitchFamily="18" charset="0"/>
              </a:rPr>
              <a:t> и </a:t>
            </a:r>
            <a:r>
              <a:rPr lang="ru-RU" sz="1400" dirty="0" smtClean="0"/>
              <a:t>медицинская психология.</a:t>
            </a:r>
            <a:endParaRPr lang="ru-RU" sz="1400" dirty="0"/>
          </a:p>
        </p:txBody>
      </p:sp>
    </p:spTree>
  </p:cSld>
  <p:clrMapOvr>
    <a:masterClrMapping/>
  </p:clrMapOvr>
  <p:transition>
    <p:pull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3" name="Скругленный прямоугольник 12"/>
          <p:cNvSpPr/>
          <p:nvPr/>
        </p:nvSpPr>
        <p:spPr>
          <a:xfrm>
            <a:off x="500034" y="1928802"/>
            <a:ext cx="8429684" cy="22145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a:xfrm>
            <a:off x="457200" y="1928802"/>
            <a:ext cx="8472518" cy="2357454"/>
          </a:xfrm>
        </p:spPr>
        <p:style>
          <a:lnRef idx="2">
            <a:schemeClr val="accent3">
              <a:shade val="50000"/>
            </a:schemeClr>
          </a:lnRef>
          <a:fillRef idx="1">
            <a:schemeClr val="accent3"/>
          </a:fillRef>
          <a:effectRef idx="0">
            <a:schemeClr val="accent3"/>
          </a:effectRef>
          <a:fontRef idx="minor">
            <a:schemeClr val="lt1"/>
          </a:fontRef>
        </p:style>
        <p:txBody>
          <a:bodyPr>
            <a:normAutofit fontScale="90000"/>
          </a:bodyPr>
          <a:lstStyle/>
          <a:p>
            <a:r>
              <a:rPr lang="ru-RU" sz="5400" b="1" dirty="0" smtClean="0">
                <a:solidFill>
                  <a:schemeClr val="bg1"/>
                </a:solidFill>
                <a:latin typeface="Monotype Corsiva" pitchFamily="66" charset="0"/>
              </a:rPr>
              <a:t>Причины афазии</a:t>
            </a:r>
            <a:r>
              <a:rPr lang="ru-RU" sz="5400" b="1" dirty="0" smtClean="0">
                <a:solidFill>
                  <a:srgbClr val="FF0000"/>
                </a:solidFill>
                <a:latin typeface="Monotype Corsiva" pitchFamily="66" charset="0"/>
              </a:rPr>
              <a:t/>
            </a:r>
            <a:br>
              <a:rPr lang="ru-RU" sz="5400" b="1" dirty="0" smtClean="0">
                <a:solidFill>
                  <a:srgbClr val="FF0000"/>
                </a:solidFill>
                <a:latin typeface="Monotype Corsiva" pitchFamily="66" charset="0"/>
              </a:rPr>
            </a:br>
            <a:r>
              <a:rPr lang="ru-RU" sz="4800" dirty="0" smtClean="0"/>
              <a:t> </a:t>
            </a:r>
            <a:r>
              <a:rPr lang="ru-RU" sz="1600" dirty="0" smtClean="0">
                <a:latin typeface="Times New Roman" pitchFamily="18" charset="0"/>
                <a:cs typeface="Times New Roman" pitchFamily="18" charset="0"/>
              </a:rPr>
              <a:t>является следствием органического поражения коры речевых центров головного мозга.</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Действие факторов, приводящих к возникновению афазии, происходит в период уже сформировавшейся у индивида речи. Этиология </a:t>
            </a:r>
            <a:r>
              <a:rPr lang="ru-RU" sz="1600" dirty="0" err="1" smtClean="0">
                <a:latin typeface="Times New Roman" pitchFamily="18" charset="0"/>
                <a:cs typeface="Times New Roman" pitchFamily="18" charset="0"/>
              </a:rPr>
              <a:t>афазического</a:t>
            </a:r>
            <a:r>
              <a:rPr lang="ru-RU" sz="1600" dirty="0" smtClean="0">
                <a:latin typeface="Times New Roman" pitchFamily="18" charset="0"/>
                <a:cs typeface="Times New Roman" pitchFamily="18" charset="0"/>
              </a:rPr>
              <a:t> расстройства накладывает отпечаток на его характер, течение и прогноз.</a:t>
            </a:r>
            <a:endParaRPr lang="ru-RU" sz="1600" b="1" dirty="0">
              <a:solidFill>
                <a:srgbClr val="FF0000"/>
              </a:solidFill>
              <a:latin typeface="Times New Roman" pitchFamily="18" charset="0"/>
              <a:cs typeface="Times New Roman" pitchFamily="18" charset="0"/>
            </a:endParaRPr>
          </a:p>
        </p:txBody>
      </p:sp>
      <p:sp>
        <p:nvSpPr>
          <p:cNvPr id="4" name="Овал 3"/>
          <p:cNvSpPr/>
          <p:nvPr/>
        </p:nvSpPr>
        <p:spPr>
          <a:xfrm>
            <a:off x="3071802" y="428604"/>
            <a:ext cx="2714644" cy="12858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smtClean="0">
                <a:latin typeface="Times New Roman" pitchFamily="18" charset="0"/>
                <a:cs typeface="Times New Roman" pitchFamily="18" charset="0"/>
              </a:rPr>
              <a:t>черепно-мозговые травмы</a:t>
            </a:r>
            <a:endParaRPr lang="ru-RU" sz="1400" dirty="0">
              <a:latin typeface="Times New Roman" pitchFamily="18" charset="0"/>
              <a:cs typeface="Times New Roman" pitchFamily="18" charset="0"/>
            </a:endParaRPr>
          </a:p>
        </p:txBody>
      </p:sp>
      <p:sp>
        <p:nvSpPr>
          <p:cNvPr id="5" name="Овал 4"/>
          <p:cNvSpPr/>
          <p:nvPr/>
        </p:nvSpPr>
        <p:spPr>
          <a:xfrm>
            <a:off x="214282" y="428604"/>
            <a:ext cx="2714644" cy="12858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smtClean="0">
                <a:latin typeface="Times New Roman" pitchFamily="18" charset="0"/>
                <a:cs typeface="Times New Roman" pitchFamily="18" charset="0"/>
              </a:rPr>
              <a:t>геморрагические и ишемические</a:t>
            </a:r>
          </a:p>
          <a:p>
            <a:pPr algn="ctr"/>
            <a:r>
              <a:rPr lang="ru-RU" sz="1400" dirty="0" smtClean="0">
                <a:latin typeface="Times New Roman" pitchFamily="18" charset="0"/>
                <a:cs typeface="Times New Roman" pitchFamily="18" charset="0"/>
              </a:rPr>
              <a:t> инсульты</a:t>
            </a:r>
            <a:endParaRPr lang="ru-RU" sz="1400" dirty="0">
              <a:latin typeface="Times New Roman" pitchFamily="18" charset="0"/>
              <a:cs typeface="Times New Roman" pitchFamily="18" charset="0"/>
            </a:endParaRPr>
          </a:p>
        </p:txBody>
      </p:sp>
      <p:sp>
        <p:nvSpPr>
          <p:cNvPr id="7" name="Овал 6"/>
          <p:cNvSpPr/>
          <p:nvPr/>
        </p:nvSpPr>
        <p:spPr>
          <a:xfrm>
            <a:off x="0" y="4714884"/>
            <a:ext cx="2714644" cy="12858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 </a:t>
            </a:r>
            <a:r>
              <a:rPr lang="ru-RU" sz="1400" dirty="0" smtClean="0">
                <a:latin typeface="Times New Roman" pitchFamily="18" charset="0"/>
                <a:cs typeface="Times New Roman" pitchFamily="18" charset="0"/>
              </a:rPr>
              <a:t>опухоли головного мозга</a:t>
            </a:r>
            <a:endParaRPr lang="ru-RU" sz="1400" dirty="0">
              <a:latin typeface="Times New Roman" pitchFamily="18" charset="0"/>
              <a:cs typeface="Times New Roman" pitchFamily="18" charset="0"/>
            </a:endParaRPr>
          </a:p>
        </p:txBody>
      </p:sp>
      <p:sp>
        <p:nvSpPr>
          <p:cNvPr id="9" name="Овал 8"/>
          <p:cNvSpPr/>
          <p:nvPr/>
        </p:nvSpPr>
        <p:spPr>
          <a:xfrm>
            <a:off x="2928926" y="4572008"/>
            <a:ext cx="2928958" cy="14287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smtClean="0">
                <a:latin typeface="Times New Roman" pitchFamily="18" charset="0"/>
                <a:cs typeface="Times New Roman" pitchFamily="18" charset="0"/>
              </a:rPr>
              <a:t>хронические</a:t>
            </a:r>
            <a:r>
              <a:rPr lang="ru-RU" sz="1200" dirty="0" smtClean="0"/>
              <a:t> </a:t>
            </a:r>
            <a:r>
              <a:rPr lang="ru-RU" sz="1200" dirty="0" smtClean="0">
                <a:latin typeface="Times New Roman" pitchFamily="18" charset="0"/>
                <a:cs typeface="Times New Roman" pitchFamily="18" charset="0"/>
              </a:rPr>
              <a:t>прогрессирующие заболевания ЦНС (очаговые варианты болезни Альцгеймера и болезни Пика</a:t>
            </a:r>
            <a:endParaRPr lang="ru-RU" sz="1200" dirty="0"/>
          </a:p>
        </p:txBody>
      </p:sp>
      <p:sp>
        <p:nvSpPr>
          <p:cNvPr id="10" name="Овал 9"/>
          <p:cNvSpPr/>
          <p:nvPr/>
        </p:nvSpPr>
        <p:spPr>
          <a:xfrm>
            <a:off x="6000760" y="4572008"/>
            <a:ext cx="2714644" cy="12858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smtClean="0">
                <a:latin typeface="Times New Roman" pitchFamily="18" charset="0"/>
                <a:cs typeface="Times New Roman" pitchFamily="18" charset="0"/>
              </a:rPr>
              <a:t> операции на головном мозге</a:t>
            </a:r>
            <a:endParaRPr lang="ru-RU" sz="1400" dirty="0">
              <a:latin typeface="Times New Roman" pitchFamily="18" charset="0"/>
              <a:cs typeface="Times New Roman" pitchFamily="18" charset="0"/>
            </a:endParaRPr>
          </a:p>
        </p:txBody>
      </p:sp>
      <p:sp>
        <p:nvSpPr>
          <p:cNvPr id="11" name="Овал 10"/>
          <p:cNvSpPr/>
          <p:nvPr/>
        </p:nvSpPr>
        <p:spPr>
          <a:xfrm>
            <a:off x="6429356" y="357166"/>
            <a:ext cx="2714644" cy="12858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smtClean="0">
                <a:latin typeface="Times New Roman" pitchFamily="18" charset="0"/>
                <a:cs typeface="Times New Roman" pitchFamily="18" charset="0"/>
              </a:rPr>
              <a:t>воспалительные заболевания мозга (энцефалит, </a:t>
            </a:r>
            <a:r>
              <a:rPr lang="ru-RU" sz="1400" dirty="0" err="1" smtClean="0">
                <a:latin typeface="Times New Roman" pitchFamily="18" charset="0"/>
                <a:cs typeface="Times New Roman" pitchFamily="18" charset="0"/>
              </a:rPr>
              <a:t>лейкоэнцефалит</a:t>
            </a:r>
            <a:r>
              <a:rPr lang="ru-RU" sz="1400" dirty="0" smtClean="0">
                <a:latin typeface="Times New Roman" pitchFamily="18" charset="0"/>
                <a:cs typeface="Times New Roman" pitchFamily="18" charset="0"/>
              </a:rPr>
              <a:t>,</a:t>
            </a:r>
          </a:p>
          <a:p>
            <a:pPr algn="ctr"/>
            <a:r>
              <a:rPr lang="ru-RU" sz="1400" dirty="0" smtClean="0">
                <a:latin typeface="Times New Roman" pitchFamily="18" charset="0"/>
                <a:cs typeface="Times New Roman" pitchFamily="18" charset="0"/>
              </a:rPr>
              <a:t> абсцесс</a:t>
            </a:r>
            <a:r>
              <a:rPr lang="ru-RU" sz="1400" dirty="0" smtClean="0"/>
              <a:t>)</a:t>
            </a:r>
            <a:endParaRPr lang="ru-RU" sz="1400" dirty="0"/>
          </a:p>
        </p:txBody>
      </p:sp>
    </p:spTree>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940312"/>
          </a:xfrm>
        </p:spPr>
        <p:txBody>
          <a:bodyPr>
            <a:normAutofit fontScale="90000"/>
          </a:bodyPr>
          <a:lstStyle/>
          <a:p>
            <a:pPr fontAlgn="base"/>
            <a:r>
              <a:rPr lang="ru-RU" sz="2000" b="1" dirty="0" smtClean="0">
                <a:latin typeface="Times New Roman" pitchFamily="18" charset="0"/>
                <a:cs typeface="Times New Roman" pitchFamily="18" charset="0"/>
              </a:rPr>
              <a:t>К факторам риска, повышающим вероятность возникновения афазии, относятся пожилой возраст, семейный анамнез, атеросклероз сосудов головного мозга, гипертоническая болезнь, ревматические пороки сердца, перенесенные транзиторные ишемические атаки, травмы головы.</a:t>
            </a:r>
            <a:br>
              <a:rPr lang="ru-RU" sz="2000" b="1" dirty="0" smtClean="0">
                <a:latin typeface="Times New Roman" pitchFamily="18" charset="0"/>
                <a:cs typeface="Times New Roman" pitchFamily="18" charset="0"/>
              </a:rPr>
            </a:br>
            <a:r>
              <a:rPr lang="ru-RU" sz="2000" b="1" dirty="0" smtClean="0">
                <a:latin typeface="Times New Roman" pitchFamily="18" charset="0"/>
                <a:cs typeface="Times New Roman" pitchFamily="18" charset="0"/>
              </a:rPr>
              <a:t>Тяжесть синдрома афазии зависит от локализации и обширности очага поражения, этиологии нарушения речи, компенсаторных возможностей, возраста пациента и </a:t>
            </a:r>
            <a:r>
              <a:rPr lang="ru-RU" sz="2000" b="1" dirty="0" err="1" smtClean="0">
                <a:latin typeface="Times New Roman" pitchFamily="18" charset="0"/>
                <a:cs typeface="Times New Roman" pitchFamily="18" charset="0"/>
              </a:rPr>
              <a:t>преморбидного</a:t>
            </a:r>
            <a:r>
              <a:rPr lang="ru-RU" sz="2000" b="1" dirty="0" smtClean="0">
                <a:latin typeface="Times New Roman" pitchFamily="18" charset="0"/>
                <a:cs typeface="Times New Roman" pitchFamily="18" charset="0"/>
              </a:rPr>
              <a:t> фона. Так, при опухолях головного мозга </a:t>
            </a:r>
            <a:r>
              <a:rPr lang="ru-RU" sz="2000" b="1" dirty="0" err="1" smtClean="0">
                <a:latin typeface="Times New Roman" pitchFamily="18" charset="0"/>
                <a:cs typeface="Times New Roman" pitchFamily="18" charset="0"/>
              </a:rPr>
              <a:t>афазические</a:t>
            </a:r>
            <a:r>
              <a:rPr lang="ru-RU" sz="2000" b="1" dirty="0" smtClean="0">
                <a:latin typeface="Times New Roman" pitchFamily="18" charset="0"/>
                <a:cs typeface="Times New Roman" pitchFamily="18" charset="0"/>
              </a:rPr>
              <a:t> расстройства нарастают постепенно, а при ЧМТ и ОНМК развиваются резко. Внутримозговое кровоизлияние сопровождается более тяжелыми нарушениями речи, чем тромбоз или атеросклероз. Восстановление речи у молодых пациентов с травматическими афазиями происходит быстрее и полнее за счет большего компенсаторного потенциала и т. д.</a:t>
            </a:r>
            <a:r>
              <a:rPr lang="ru-RU" dirty="0" smtClean="0"/>
              <a:t/>
            </a:r>
            <a:br>
              <a:rPr lang="ru-RU" dirty="0" smtClean="0"/>
            </a:br>
            <a:endParaRPr lang="ru-RU" dirty="0"/>
          </a:p>
        </p:txBody>
      </p:sp>
      <p:pic>
        <p:nvPicPr>
          <p:cNvPr id="3075" name="Picture 3" descr="C:\Users\1\Desktop\935635.jpg"/>
          <p:cNvPicPr>
            <a:picLocks noChangeAspect="1" noChangeArrowheads="1"/>
          </p:cNvPicPr>
          <p:nvPr/>
        </p:nvPicPr>
        <p:blipFill>
          <a:blip r:embed="rId3"/>
          <a:srcRect/>
          <a:stretch>
            <a:fillRect/>
          </a:stretch>
        </p:blipFill>
        <p:spPr bwMode="auto">
          <a:xfrm>
            <a:off x="2500298" y="4214818"/>
            <a:ext cx="3714775" cy="2464862"/>
          </a:xfrm>
          <a:prstGeom prst="ellipse">
            <a:avLst/>
          </a:prstGeom>
          <a:noFill/>
          <a:ln w="38100">
            <a:solidFill>
              <a:srgbClr val="92D050"/>
            </a:solidFill>
          </a:ln>
        </p:spPr>
      </p:pic>
    </p:spTree>
  </p:cSld>
  <p:clrMapOvr>
    <a:masterClrMapping/>
  </p:clrMapOvr>
  <p:transition>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Овал 3"/>
          <p:cNvSpPr/>
          <p:nvPr/>
        </p:nvSpPr>
        <p:spPr>
          <a:xfrm>
            <a:off x="785786" y="142852"/>
            <a:ext cx="7643866" cy="107157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fontAlgn="base"/>
            <a:r>
              <a:rPr lang="ru-RU" sz="4400" b="1" dirty="0" smtClean="0">
                <a:latin typeface="Monotype Corsiva" pitchFamily="66" charset="0"/>
              </a:rPr>
              <a:t>Классификация афазии</a:t>
            </a:r>
            <a:endParaRPr lang="ru-RU" sz="4400" b="1" dirty="0">
              <a:latin typeface="Monotype Corsiva" pitchFamily="66" charset="0"/>
            </a:endParaRPr>
          </a:p>
        </p:txBody>
      </p:sp>
      <p:sp>
        <p:nvSpPr>
          <p:cNvPr id="5" name="Скругленный прямоугольник 4"/>
          <p:cNvSpPr/>
          <p:nvPr/>
        </p:nvSpPr>
        <p:spPr>
          <a:xfrm>
            <a:off x="285720" y="1357298"/>
            <a:ext cx="8643998" cy="642942"/>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r>
              <a:rPr lang="ru-RU" sz="1050" b="1" dirty="0" smtClean="0">
                <a:solidFill>
                  <a:srgbClr val="002060"/>
                </a:solidFill>
                <a:latin typeface="Times New Roman" pitchFamily="18" charset="0"/>
                <a:cs typeface="Times New Roman" pitchFamily="18" charset="0"/>
              </a:rPr>
              <a:t>Эфферентная моторная афазия</a:t>
            </a:r>
            <a:r>
              <a:rPr lang="ru-RU" sz="1050" dirty="0" smtClean="0">
                <a:latin typeface="Times New Roman" pitchFamily="18" charset="0"/>
                <a:cs typeface="Times New Roman" pitchFamily="18" charset="0"/>
              </a:rPr>
              <a:t> связана с поражением нижних отделов </a:t>
            </a:r>
            <a:r>
              <a:rPr lang="ru-RU" sz="1050" dirty="0" err="1" smtClean="0">
                <a:latin typeface="Times New Roman" pitchFamily="18" charset="0"/>
                <a:cs typeface="Times New Roman" pitchFamily="18" charset="0"/>
              </a:rPr>
              <a:t>премоторной</a:t>
            </a:r>
            <a:r>
              <a:rPr lang="ru-RU" sz="1050" dirty="0" smtClean="0">
                <a:latin typeface="Times New Roman" pitchFamily="18" charset="0"/>
                <a:cs typeface="Times New Roman" pitchFamily="18" charset="0"/>
              </a:rPr>
              <a:t> области (зоны </a:t>
            </a:r>
            <a:r>
              <a:rPr lang="ru-RU" sz="1050" dirty="0" err="1" smtClean="0">
                <a:latin typeface="Times New Roman" pitchFamily="18" charset="0"/>
                <a:cs typeface="Times New Roman" pitchFamily="18" charset="0"/>
              </a:rPr>
              <a:t>Брока</a:t>
            </a:r>
            <a:r>
              <a:rPr lang="ru-RU" sz="1050" dirty="0" smtClean="0">
                <a:latin typeface="Times New Roman" pitchFamily="18" charset="0"/>
                <a:cs typeface="Times New Roman" pitchFamily="18" charset="0"/>
              </a:rPr>
              <a:t>). Центральным речевым дефектом при афазии </a:t>
            </a:r>
            <a:r>
              <a:rPr lang="ru-RU" sz="1050" dirty="0" err="1" smtClean="0">
                <a:latin typeface="Times New Roman" pitchFamily="18" charset="0"/>
                <a:cs typeface="Times New Roman" pitchFamily="18" charset="0"/>
              </a:rPr>
              <a:t>Брока</a:t>
            </a:r>
            <a:r>
              <a:rPr lang="ru-RU" sz="1050" dirty="0" smtClean="0">
                <a:latin typeface="Times New Roman" pitchFamily="18" charset="0"/>
                <a:cs typeface="Times New Roman" pitchFamily="18" charset="0"/>
              </a:rPr>
              <a:t> выступает кинетическая артикуляционная апраксия, делающая невозможным переключение с одной артикуляторной позиции на другую</a:t>
            </a:r>
            <a:r>
              <a:rPr lang="ru-RU" sz="1050" dirty="0" smtClean="0"/>
              <a:t>.</a:t>
            </a:r>
            <a:endParaRPr lang="ru-RU" sz="1050" dirty="0"/>
          </a:p>
        </p:txBody>
      </p:sp>
      <p:sp>
        <p:nvSpPr>
          <p:cNvPr id="6" name="Скругленный прямоугольник 5"/>
          <p:cNvSpPr/>
          <p:nvPr/>
        </p:nvSpPr>
        <p:spPr>
          <a:xfrm>
            <a:off x="285720" y="2143116"/>
            <a:ext cx="8643998" cy="71438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ru-RU" sz="1100" b="1" dirty="0" smtClean="0">
                <a:solidFill>
                  <a:srgbClr val="002060"/>
                </a:solidFill>
                <a:latin typeface="Times New Roman" pitchFamily="18" charset="0"/>
                <a:cs typeface="Times New Roman" pitchFamily="18" charset="0"/>
              </a:rPr>
              <a:t>Афферентная моторная афазия</a:t>
            </a:r>
            <a:r>
              <a:rPr lang="ru-RU" sz="1100" dirty="0" smtClean="0">
                <a:latin typeface="Times New Roman" pitchFamily="18" charset="0"/>
                <a:cs typeface="Times New Roman" pitchFamily="18" charset="0"/>
              </a:rPr>
              <a:t> развивается при поражении нижних отделов постцентральной коры, примыкающей к </a:t>
            </a:r>
            <a:r>
              <a:rPr lang="ru-RU" sz="1100" dirty="0" err="1" smtClean="0">
                <a:latin typeface="Times New Roman" pitchFamily="18" charset="0"/>
                <a:cs typeface="Times New Roman" pitchFamily="18" charset="0"/>
              </a:rPr>
              <a:t>роландовой</a:t>
            </a:r>
            <a:r>
              <a:rPr lang="ru-RU" sz="1100" dirty="0" smtClean="0">
                <a:latin typeface="Times New Roman" pitchFamily="18" charset="0"/>
                <a:cs typeface="Times New Roman" pitchFamily="18" charset="0"/>
              </a:rPr>
              <a:t> борозде. В этом случае ведущим нарушением служит кинестетическая артикуляционная апраксия, т. е. затруднение поиска отдельной артикуляторной позы, необходимой для произнесения нужного звука.</a:t>
            </a:r>
            <a:endParaRPr lang="ru-RU" sz="1100" dirty="0">
              <a:latin typeface="Times New Roman" pitchFamily="18" charset="0"/>
              <a:cs typeface="Times New Roman" pitchFamily="18" charset="0"/>
            </a:endParaRPr>
          </a:p>
        </p:txBody>
      </p:sp>
      <p:sp>
        <p:nvSpPr>
          <p:cNvPr id="7" name="Скругленный прямоугольник 6"/>
          <p:cNvSpPr/>
          <p:nvPr/>
        </p:nvSpPr>
        <p:spPr>
          <a:xfrm>
            <a:off x="285720" y="3000372"/>
            <a:ext cx="8643998" cy="642942"/>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r>
              <a:rPr lang="ru-RU" sz="1100" b="1" dirty="0" smtClean="0">
                <a:solidFill>
                  <a:srgbClr val="002060"/>
                </a:solidFill>
                <a:latin typeface="Times New Roman" pitchFamily="18" charset="0"/>
                <a:cs typeface="Times New Roman" pitchFamily="18" charset="0"/>
              </a:rPr>
              <a:t>Акустико-гностическая афазия</a:t>
            </a:r>
            <a:r>
              <a:rPr lang="ru-RU" sz="1100" dirty="0" smtClean="0">
                <a:latin typeface="Times New Roman" pitchFamily="18" charset="0"/>
                <a:cs typeface="Times New Roman" pitchFamily="18" charset="0"/>
              </a:rPr>
              <a:t> возникает при локализации патологического очага в области задней трети верхней височной извилины (зоны </a:t>
            </a:r>
            <a:r>
              <a:rPr lang="ru-RU" sz="1100" dirty="0" err="1" smtClean="0">
                <a:latin typeface="Times New Roman" pitchFamily="18" charset="0"/>
                <a:cs typeface="Times New Roman" pitchFamily="18" charset="0"/>
              </a:rPr>
              <a:t>Вернике</a:t>
            </a:r>
            <a:r>
              <a:rPr lang="ru-RU" sz="1100" dirty="0" smtClean="0">
                <a:latin typeface="Times New Roman" pitchFamily="18" charset="0"/>
                <a:cs typeface="Times New Roman" pitchFamily="18" charset="0"/>
              </a:rPr>
              <a:t>). Основной дефект, сопровождающий афазию </a:t>
            </a:r>
            <a:r>
              <a:rPr lang="ru-RU" sz="1100" dirty="0" err="1" smtClean="0">
                <a:latin typeface="Times New Roman" pitchFamily="18" charset="0"/>
                <a:cs typeface="Times New Roman" pitchFamily="18" charset="0"/>
              </a:rPr>
              <a:t>Вернике</a:t>
            </a:r>
            <a:r>
              <a:rPr lang="ru-RU" sz="1100" dirty="0" smtClean="0">
                <a:latin typeface="Times New Roman" pitchFamily="18" charset="0"/>
                <a:cs typeface="Times New Roman" pitchFamily="18" charset="0"/>
              </a:rPr>
              <a:t>, - нарушение фонематического слуха, анализа и синтеза и, как результат, - утрата понимания обращенной речи</a:t>
            </a:r>
            <a:r>
              <a:rPr lang="ru-RU" sz="1100" dirty="0" smtClean="0"/>
              <a:t>.</a:t>
            </a:r>
            <a:endParaRPr lang="ru-RU" sz="1100" dirty="0"/>
          </a:p>
        </p:txBody>
      </p:sp>
      <p:sp>
        <p:nvSpPr>
          <p:cNvPr id="8" name="Скругленный прямоугольник 7"/>
          <p:cNvSpPr/>
          <p:nvPr/>
        </p:nvSpPr>
        <p:spPr>
          <a:xfrm>
            <a:off x="285720" y="3786190"/>
            <a:ext cx="8572560" cy="571504"/>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ru-RU" sz="1100" b="1" dirty="0" err="1" smtClean="0">
                <a:solidFill>
                  <a:srgbClr val="002060"/>
                </a:solidFill>
                <a:latin typeface="Times New Roman" pitchFamily="18" charset="0"/>
                <a:cs typeface="Times New Roman" pitchFamily="18" charset="0"/>
              </a:rPr>
              <a:t>Акустико-мнестическая</a:t>
            </a:r>
            <a:r>
              <a:rPr lang="ru-RU" sz="1100" b="1" dirty="0" smtClean="0">
                <a:solidFill>
                  <a:srgbClr val="002060"/>
                </a:solidFill>
                <a:latin typeface="Times New Roman" pitchFamily="18" charset="0"/>
                <a:cs typeface="Times New Roman" pitchFamily="18" charset="0"/>
              </a:rPr>
              <a:t> афазия</a:t>
            </a:r>
            <a:r>
              <a:rPr lang="ru-RU" sz="1100" dirty="0" smtClean="0">
                <a:latin typeface="Times New Roman" pitchFamily="18" charset="0"/>
                <a:cs typeface="Times New Roman" pitchFamily="18" charset="0"/>
              </a:rPr>
              <a:t> является следствием поражения средней височной извилины (внеядерных отделов слуховой коры). При </a:t>
            </a:r>
            <a:r>
              <a:rPr lang="ru-RU" sz="1100" dirty="0" err="1" smtClean="0">
                <a:latin typeface="Times New Roman" pitchFamily="18" charset="0"/>
                <a:cs typeface="Times New Roman" pitchFamily="18" charset="0"/>
              </a:rPr>
              <a:t>акустико-мнестической</a:t>
            </a:r>
            <a:r>
              <a:rPr lang="ru-RU" sz="1100" dirty="0" smtClean="0">
                <a:latin typeface="Times New Roman" pitchFamily="18" charset="0"/>
                <a:cs typeface="Times New Roman" pitchFamily="18" charset="0"/>
              </a:rPr>
              <a:t> афазии вследствие повышенной </a:t>
            </a:r>
            <a:r>
              <a:rPr lang="ru-RU" sz="1100" dirty="0" err="1" smtClean="0">
                <a:latin typeface="Times New Roman" pitchFamily="18" charset="0"/>
                <a:cs typeface="Times New Roman" pitchFamily="18" charset="0"/>
              </a:rPr>
              <a:t>тормозимости</a:t>
            </a:r>
            <a:r>
              <a:rPr lang="ru-RU" sz="1100" dirty="0" smtClean="0">
                <a:latin typeface="Times New Roman" pitchFamily="18" charset="0"/>
                <a:cs typeface="Times New Roman" pitchFamily="18" charset="0"/>
              </a:rPr>
              <a:t> слуховых следов страдает слухоречевая память; иногда – зрительные представления о предмете</a:t>
            </a:r>
            <a:r>
              <a:rPr lang="ru-RU" sz="1100" dirty="0" smtClean="0"/>
              <a:t>.</a:t>
            </a:r>
            <a:endParaRPr lang="ru-RU" sz="1100" dirty="0"/>
          </a:p>
        </p:txBody>
      </p:sp>
      <p:sp>
        <p:nvSpPr>
          <p:cNvPr id="9" name="Скругленный прямоугольник 8"/>
          <p:cNvSpPr/>
          <p:nvPr/>
        </p:nvSpPr>
        <p:spPr>
          <a:xfrm>
            <a:off x="285720" y="4500570"/>
            <a:ext cx="8572560" cy="642942"/>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r>
              <a:rPr lang="ru-RU" sz="1100" b="1" dirty="0" err="1" smtClean="0">
                <a:solidFill>
                  <a:srgbClr val="002060"/>
                </a:solidFill>
                <a:latin typeface="Times New Roman" pitchFamily="18" charset="0"/>
                <a:cs typeface="Times New Roman" pitchFamily="18" charset="0"/>
              </a:rPr>
              <a:t>Амнестико-семантическая</a:t>
            </a:r>
            <a:r>
              <a:rPr lang="ru-RU" sz="1100" b="1" dirty="0" smtClean="0">
                <a:solidFill>
                  <a:srgbClr val="002060"/>
                </a:solidFill>
                <a:latin typeface="Times New Roman" pitchFamily="18" charset="0"/>
                <a:cs typeface="Times New Roman" pitchFamily="18" charset="0"/>
              </a:rPr>
              <a:t> афазия</a:t>
            </a:r>
            <a:r>
              <a:rPr lang="ru-RU" sz="1100" dirty="0" smtClean="0">
                <a:latin typeface="Times New Roman" pitchFamily="18" charset="0"/>
                <a:cs typeface="Times New Roman" pitchFamily="18" charset="0"/>
              </a:rPr>
              <a:t> развивается при поражении переднетеменных и задневисочных отделов коры головного мозга. Данная форма афазии характеризуется специфическими </a:t>
            </a:r>
            <a:r>
              <a:rPr lang="ru-RU" sz="1100" dirty="0" err="1" smtClean="0">
                <a:latin typeface="Times New Roman" pitchFamily="18" charset="0"/>
                <a:cs typeface="Times New Roman" pitchFamily="18" charset="0"/>
              </a:rPr>
              <a:t>амнестическими</a:t>
            </a:r>
            <a:r>
              <a:rPr lang="ru-RU" sz="1100" dirty="0" smtClean="0">
                <a:latin typeface="Times New Roman" pitchFamily="18" charset="0"/>
                <a:cs typeface="Times New Roman" pitchFamily="18" charset="0"/>
              </a:rPr>
              <a:t> трудностями – забыванием названий предметов и явлений, нарушением понимания сложных грамматических конструкций.</a:t>
            </a:r>
            <a:endParaRPr lang="ru-RU" sz="1100" dirty="0">
              <a:latin typeface="Times New Roman" pitchFamily="18" charset="0"/>
              <a:cs typeface="Times New Roman" pitchFamily="18" charset="0"/>
            </a:endParaRPr>
          </a:p>
        </p:txBody>
      </p:sp>
      <p:sp>
        <p:nvSpPr>
          <p:cNvPr id="10" name="Скругленный прямоугольник 9"/>
          <p:cNvSpPr/>
          <p:nvPr/>
        </p:nvSpPr>
        <p:spPr>
          <a:xfrm>
            <a:off x="285720" y="5286388"/>
            <a:ext cx="8643998" cy="500066"/>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ru-RU" sz="1100" b="1" dirty="0" smtClean="0">
                <a:solidFill>
                  <a:srgbClr val="002060"/>
                </a:solidFill>
                <a:latin typeface="Times New Roman" pitchFamily="18" charset="0"/>
                <a:cs typeface="Times New Roman" pitchFamily="18" charset="0"/>
              </a:rPr>
              <a:t>Динамическая афазия</a:t>
            </a:r>
            <a:r>
              <a:rPr lang="ru-RU" sz="1100" dirty="0" smtClean="0">
                <a:latin typeface="Times New Roman" pitchFamily="18" charset="0"/>
                <a:cs typeface="Times New Roman" pitchFamily="18" charset="0"/>
              </a:rPr>
              <a:t> </a:t>
            </a:r>
            <a:r>
              <a:rPr lang="ru-RU" sz="1100" dirty="0" err="1" smtClean="0">
                <a:latin typeface="Times New Roman" pitchFamily="18" charset="0"/>
                <a:cs typeface="Times New Roman" pitchFamily="18" charset="0"/>
              </a:rPr>
              <a:t>патогенетически</a:t>
            </a:r>
            <a:r>
              <a:rPr lang="ru-RU" sz="1100" dirty="0" smtClean="0">
                <a:latin typeface="Times New Roman" pitchFamily="18" charset="0"/>
                <a:cs typeface="Times New Roman" pitchFamily="18" charset="0"/>
              </a:rPr>
              <a:t> связана с поражением </a:t>
            </a:r>
            <a:r>
              <a:rPr lang="ru-RU" sz="1100" dirty="0" err="1" smtClean="0">
                <a:latin typeface="Times New Roman" pitchFamily="18" charset="0"/>
                <a:cs typeface="Times New Roman" pitchFamily="18" charset="0"/>
              </a:rPr>
              <a:t>заднелобных</a:t>
            </a:r>
            <a:r>
              <a:rPr lang="ru-RU" sz="1100" dirty="0" smtClean="0">
                <a:latin typeface="Times New Roman" pitchFamily="18" charset="0"/>
                <a:cs typeface="Times New Roman" pitchFamily="18" charset="0"/>
              </a:rPr>
              <a:t> отделов головного мозга. Это приводит к неспособности построения внутренней программы высказывания и ее реализации во внешней речи, т. е. нарушению коммуникативной функции речи</a:t>
            </a:r>
            <a:r>
              <a:rPr lang="ru-RU" sz="1100" dirty="0" smtClean="0"/>
              <a:t>.</a:t>
            </a:r>
            <a:endParaRPr lang="ru-RU" sz="1100" dirty="0"/>
          </a:p>
        </p:txBody>
      </p:sp>
      <p:sp>
        <p:nvSpPr>
          <p:cNvPr id="12" name="Скругленный прямоугольник 11"/>
          <p:cNvSpPr/>
          <p:nvPr/>
        </p:nvSpPr>
        <p:spPr>
          <a:xfrm>
            <a:off x="357158" y="5929330"/>
            <a:ext cx="8572560" cy="642942"/>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r>
              <a:rPr lang="ru-RU" sz="1100" dirty="0" smtClean="0">
                <a:latin typeface="Times New Roman" pitchFamily="18" charset="0"/>
                <a:cs typeface="Times New Roman" pitchFamily="18" charset="0"/>
              </a:rPr>
              <a:t>В случае обширных повреждений коры доминантного полушария, захватывающих моторные и сенсорные речевые зоны, развивается тотальная афазия – т. е. нарушение способности говорить и понимать речь. Нередко встречаются смешанные афазии: афферентно-эфферентные, сенсомоторные и др.</a:t>
            </a:r>
            <a:endParaRPr lang="ru-RU" sz="1100" dirty="0">
              <a:latin typeface="Times New Roman" pitchFamily="18" charset="0"/>
              <a:cs typeface="Times New Roman" pitchFamily="18" charset="0"/>
            </a:endParaRPr>
          </a:p>
        </p:txBody>
      </p:sp>
    </p:spTree>
  </p:cSld>
  <p:clrMapOvr>
    <a:masterClrMapping/>
  </p:clrMapOvr>
  <p:transition>
    <p:strips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928802"/>
            <a:ext cx="8229600" cy="2143140"/>
          </a:xfrm>
        </p:spPr>
        <p:txBody>
          <a:bodyPr>
            <a:normAutofit fontScale="90000"/>
          </a:bodyPr>
          <a:lstStyle/>
          <a:p>
            <a:pPr algn="l" fontAlgn="base"/>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 Восстановление речевой функции проводится на логопедических занятиях по коррекции афазии, структура и содержание которых зависит от формы нарушения и этапа восстановительного обучения. При всех формах афазии важно вырабатывать у больного установку на восстановление речи, развивать сохранные периферические анализаторы, вести работу над всеми сторонами речи: экспрессивной, </a:t>
            </a:r>
            <a:r>
              <a:rPr lang="ru-RU" sz="1300" dirty="0" err="1" smtClean="0">
                <a:latin typeface="Times New Roman" pitchFamily="18" charset="0"/>
                <a:cs typeface="Times New Roman" pitchFamily="18" charset="0"/>
              </a:rPr>
              <a:t>импрессивной</a:t>
            </a:r>
            <a:r>
              <a:rPr lang="ru-RU" sz="1300" dirty="0" smtClean="0">
                <a:latin typeface="Times New Roman" pitchFamily="18" charset="0"/>
                <a:cs typeface="Times New Roman" pitchFamily="18" charset="0"/>
              </a:rPr>
              <a:t>, чтением, письмом.</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При эфферентной моторной афазии главной задачей логопедических занятий становится восстановление динамической схемы произношения слов; при афферентной моторной афазии – дифференциация кинестетических признаков фонем. При акустико-гностической афазии необходимо работать над восстановлением фонематического слуха и понимания речи; при </a:t>
            </a:r>
            <a:r>
              <a:rPr lang="ru-RU" sz="1300" dirty="0" err="1" smtClean="0">
                <a:latin typeface="Times New Roman" pitchFamily="18" charset="0"/>
                <a:cs typeface="Times New Roman" pitchFamily="18" charset="0"/>
              </a:rPr>
              <a:t>акустико-мнестической</a:t>
            </a:r>
            <a:r>
              <a:rPr lang="ru-RU" sz="1300" dirty="0" smtClean="0">
                <a:latin typeface="Times New Roman" pitchFamily="18" charset="0"/>
                <a:cs typeface="Times New Roman" pitchFamily="18" charset="0"/>
              </a:rPr>
              <a:t> – над преодолением дефектов слухоречевой и зрительной памяти. Организация обучения при </a:t>
            </a:r>
            <a:r>
              <a:rPr lang="ru-RU" sz="1300" dirty="0" err="1" smtClean="0">
                <a:latin typeface="Times New Roman" pitchFamily="18" charset="0"/>
                <a:cs typeface="Times New Roman" pitchFamily="18" charset="0"/>
              </a:rPr>
              <a:t>амнестико-семантической</a:t>
            </a:r>
            <a:r>
              <a:rPr lang="ru-RU" sz="1300" dirty="0" smtClean="0">
                <a:latin typeface="Times New Roman" pitchFamily="18" charset="0"/>
                <a:cs typeface="Times New Roman" pitchFamily="18" charset="0"/>
              </a:rPr>
              <a:t> афазии направлена на преодоление </a:t>
            </a:r>
            <a:r>
              <a:rPr lang="ru-RU" sz="1300" dirty="0" err="1" smtClean="0">
                <a:latin typeface="Times New Roman" pitchFamily="18" charset="0"/>
                <a:cs typeface="Times New Roman" pitchFamily="18" charset="0"/>
              </a:rPr>
              <a:t>импрессивного</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аграмматизма</a:t>
            </a:r>
            <a:r>
              <a:rPr lang="ru-RU" sz="1300" dirty="0" smtClean="0">
                <a:latin typeface="Times New Roman" pitchFamily="18" charset="0"/>
                <a:cs typeface="Times New Roman" pitchFamily="18" charset="0"/>
              </a:rPr>
              <a:t>; при динамической афазии – на преодоление дефектов внутреннего программирования и планирования речи, стимуляцию речевой активности.</a:t>
            </a:r>
            <a:r>
              <a:rPr lang="ru-RU" sz="1300" dirty="0" smtClean="0"/>
              <a:t/>
            </a:r>
            <a:br>
              <a:rPr lang="ru-RU" sz="1300" dirty="0" smtClean="0"/>
            </a:br>
            <a:r>
              <a:rPr lang="ru-RU" sz="1300" dirty="0" smtClean="0"/>
              <a:t> </a:t>
            </a:r>
            <a:r>
              <a:rPr lang="ru-RU" sz="1300" dirty="0" smtClean="0">
                <a:latin typeface="Times New Roman" pitchFamily="18" charset="0"/>
                <a:cs typeface="Times New Roman" pitchFamily="18" charset="0"/>
              </a:rPr>
              <a:t>Коррекционную работу при афазии следует начинать с первых дней или недель после перенесенного инсульта или травмы, как только разрешит врач. Раннее начало восстановительного обучения позволяет предотвратить фиксацию патологических речевых симптомов (речевого </a:t>
            </a:r>
            <a:r>
              <a:rPr lang="ru-RU" sz="1300" dirty="0" err="1" smtClean="0">
                <a:latin typeface="Times New Roman" pitchFamily="18" charset="0"/>
                <a:cs typeface="Times New Roman" pitchFamily="18" charset="0"/>
              </a:rPr>
              <a:t>эмбола</a:t>
            </a:r>
            <a:r>
              <a:rPr lang="ru-RU" sz="1300" dirty="0" smtClean="0">
                <a:latin typeface="Times New Roman" pitchFamily="18" charset="0"/>
                <a:cs typeface="Times New Roman" pitchFamily="18" charset="0"/>
              </a:rPr>
              <a:t>, парафазий, </a:t>
            </a:r>
            <a:r>
              <a:rPr lang="ru-RU" sz="1300" dirty="0" err="1" smtClean="0">
                <a:latin typeface="Times New Roman" pitchFamily="18" charset="0"/>
                <a:cs typeface="Times New Roman" pitchFamily="18" charset="0"/>
              </a:rPr>
              <a:t>аграмматизма</a:t>
            </a:r>
            <a:r>
              <a:rPr lang="ru-RU" sz="1300" dirty="0" smtClean="0">
                <a:latin typeface="Times New Roman" pitchFamily="18" charset="0"/>
                <a:cs typeface="Times New Roman" pitchFamily="18" charset="0"/>
              </a:rPr>
              <a:t>). Логопедическая работа по восстановлению речи при афазии продолжается 2-3 года.</a:t>
            </a:r>
            <a:endParaRPr lang="ru-RU" sz="1300" dirty="0">
              <a:latin typeface="Times New Roman" pitchFamily="18" charset="0"/>
              <a:cs typeface="Times New Roman" pitchFamily="18" charset="0"/>
            </a:endParaRPr>
          </a:p>
        </p:txBody>
      </p:sp>
      <p:sp>
        <p:nvSpPr>
          <p:cNvPr id="4" name="Лента лицом вниз 3"/>
          <p:cNvSpPr/>
          <p:nvPr/>
        </p:nvSpPr>
        <p:spPr>
          <a:xfrm>
            <a:off x="714348" y="142852"/>
            <a:ext cx="7572428" cy="1285884"/>
          </a:xfrm>
          <a:prstGeom prst="ribbon">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3200" b="1" dirty="0" smtClean="0">
                <a:latin typeface="Monotype Corsiva" pitchFamily="66" charset="0"/>
              </a:rPr>
              <a:t>Коррекционная работа </a:t>
            </a:r>
          </a:p>
          <a:p>
            <a:pPr algn="ctr"/>
            <a:r>
              <a:rPr lang="ru-RU" sz="3200" b="1" dirty="0" smtClean="0">
                <a:latin typeface="Monotype Corsiva" pitchFamily="66" charset="0"/>
              </a:rPr>
              <a:t>при афазии</a:t>
            </a:r>
            <a:endParaRPr lang="ru-RU" sz="3200" b="1" dirty="0">
              <a:latin typeface="Monotype Corsiva" pitchFamily="66" charset="0"/>
            </a:endParaRPr>
          </a:p>
        </p:txBody>
      </p:sp>
      <p:pic>
        <p:nvPicPr>
          <p:cNvPr id="4098" name="Picture 2" descr="C:\Users\1\Desktop\kak-vosstanovit-rech-posle-insul-ta.jpg"/>
          <p:cNvPicPr>
            <a:picLocks noChangeAspect="1" noChangeArrowheads="1"/>
          </p:cNvPicPr>
          <p:nvPr/>
        </p:nvPicPr>
        <p:blipFill>
          <a:blip r:embed="rId3"/>
          <a:srcRect/>
          <a:stretch>
            <a:fillRect/>
          </a:stretch>
        </p:blipFill>
        <p:spPr bwMode="auto">
          <a:xfrm>
            <a:off x="142844" y="4714884"/>
            <a:ext cx="2643206" cy="1778157"/>
          </a:xfrm>
          <a:prstGeom prst="roundRect">
            <a:avLst/>
          </a:prstGeom>
          <a:noFill/>
          <a:ln w="38100">
            <a:solidFill>
              <a:srgbClr val="92D050"/>
            </a:solidFill>
          </a:ln>
        </p:spPr>
      </p:pic>
      <p:pic>
        <p:nvPicPr>
          <p:cNvPr id="4099" name="Picture 3" descr="C:\Users\1\Desktop\0_11770c_5962a8f5_orig.jpg"/>
          <p:cNvPicPr>
            <a:picLocks noChangeAspect="1" noChangeArrowheads="1"/>
          </p:cNvPicPr>
          <p:nvPr/>
        </p:nvPicPr>
        <p:blipFill>
          <a:blip r:embed="rId4" cstate="print"/>
          <a:srcRect/>
          <a:stretch>
            <a:fillRect/>
          </a:stretch>
        </p:blipFill>
        <p:spPr bwMode="auto">
          <a:xfrm>
            <a:off x="6246803" y="4643447"/>
            <a:ext cx="2381266" cy="1785950"/>
          </a:xfrm>
          <a:prstGeom prst="roundRect">
            <a:avLst/>
          </a:prstGeom>
          <a:noFill/>
          <a:ln w="38100">
            <a:solidFill>
              <a:srgbClr val="92D050"/>
            </a:solidFill>
          </a:ln>
        </p:spPr>
      </p:pic>
      <p:pic>
        <p:nvPicPr>
          <p:cNvPr id="4100" name="Picture 4" descr="C:\Users\1\Desktop\i (1).jpg"/>
          <p:cNvPicPr>
            <a:picLocks noChangeAspect="1" noChangeArrowheads="1"/>
          </p:cNvPicPr>
          <p:nvPr/>
        </p:nvPicPr>
        <p:blipFill>
          <a:blip r:embed="rId5"/>
          <a:srcRect/>
          <a:stretch>
            <a:fillRect/>
          </a:stretch>
        </p:blipFill>
        <p:spPr bwMode="auto">
          <a:xfrm>
            <a:off x="3000363" y="4714884"/>
            <a:ext cx="2757507" cy="1723441"/>
          </a:xfrm>
          <a:prstGeom prst="roundRect">
            <a:avLst/>
          </a:prstGeom>
          <a:noFill/>
          <a:ln w="38100">
            <a:solidFill>
              <a:srgbClr val="92D050"/>
            </a:solidFill>
          </a:ln>
        </p:spPr>
      </p:pic>
    </p:spTree>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Солнце 3"/>
          <p:cNvSpPr/>
          <p:nvPr/>
        </p:nvSpPr>
        <p:spPr>
          <a:xfrm>
            <a:off x="0" y="0"/>
            <a:ext cx="4143372" cy="4071942"/>
          </a:xfrm>
          <a:prstGeom prst="su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002060"/>
                </a:solidFill>
                <a:latin typeface="Monotype Corsiva" pitchFamily="66" charset="0"/>
              </a:rPr>
              <a:t>Развитие речи </a:t>
            </a:r>
          </a:p>
          <a:p>
            <a:pPr algn="ctr"/>
            <a:r>
              <a:rPr lang="ru-RU" sz="2400" b="1" dirty="0" smtClean="0">
                <a:solidFill>
                  <a:srgbClr val="002060"/>
                </a:solidFill>
                <a:latin typeface="Monotype Corsiva" pitchFamily="66" charset="0"/>
              </a:rPr>
              <a:t>у ребенка</a:t>
            </a:r>
            <a:endParaRPr lang="ru-RU" sz="2400" b="1" dirty="0">
              <a:solidFill>
                <a:srgbClr val="002060"/>
              </a:solidFill>
              <a:latin typeface="Monotype Corsiva" pitchFamily="66" charset="0"/>
            </a:endParaRPr>
          </a:p>
        </p:txBody>
      </p:sp>
    </p:spTree>
  </p:cSld>
  <p:clrMapOvr>
    <a:masterClrMapping/>
  </p:clrMapOvr>
  <p:transition>
    <p:cover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3116"/>
            <a:ext cx="8686800" cy="2428892"/>
          </a:xfrm>
        </p:spPr>
        <p:txBody>
          <a:bodyPr>
            <a:normAutofit/>
          </a:bodyPr>
          <a:lstStyle/>
          <a:p>
            <a:pPr algn="l"/>
            <a:r>
              <a:rPr lang="ru-RU" sz="1800" dirty="0" smtClean="0">
                <a:latin typeface="Times New Roman" pitchFamily="18" charset="0"/>
                <a:cs typeface="Times New Roman" pitchFamily="18" charset="0"/>
              </a:rPr>
              <a:t>1-й — подготовительный — до одного года;</a:t>
            </a:r>
            <a:br>
              <a:rPr lang="ru-RU" sz="1800" dirty="0" smtClean="0">
                <a:latin typeface="Times New Roman" pitchFamily="18" charset="0"/>
                <a:cs typeface="Times New Roman" pitchFamily="18" charset="0"/>
              </a:rPr>
            </a:br>
            <a:r>
              <a:rPr lang="ru-RU" sz="1800" dirty="0" smtClean="0">
                <a:latin typeface="Times New Roman" pitchFamily="18" charset="0"/>
                <a:cs typeface="Times New Roman" pitchFamily="18" charset="0"/>
              </a:rPr>
              <a:t>2-й — </a:t>
            </a:r>
            <a:r>
              <a:rPr lang="ru-RU" sz="1800" dirty="0" err="1" smtClean="0">
                <a:latin typeface="Times New Roman" pitchFamily="18" charset="0"/>
                <a:cs typeface="Times New Roman" pitchFamily="18" charset="0"/>
              </a:rPr>
              <a:t>преддошкольный</a:t>
            </a:r>
            <a:r>
              <a:rPr lang="ru-RU" sz="1800" dirty="0" smtClean="0">
                <a:latin typeface="Times New Roman" pitchFamily="18" charset="0"/>
                <a:cs typeface="Times New Roman" pitchFamily="18" charset="0"/>
              </a:rPr>
              <a:t> этап первоначального овладения языком — до 3 лет;</a:t>
            </a:r>
            <a:br>
              <a:rPr lang="ru-RU" sz="1800" dirty="0" smtClean="0">
                <a:latin typeface="Times New Roman" pitchFamily="18" charset="0"/>
                <a:cs typeface="Times New Roman" pitchFamily="18" charset="0"/>
              </a:rPr>
            </a:br>
            <a:r>
              <a:rPr lang="ru-RU" sz="1800" dirty="0" smtClean="0">
                <a:latin typeface="Times New Roman" pitchFamily="18" charset="0"/>
                <a:cs typeface="Times New Roman" pitchFamily="18" charset="0"/>
              </a:rPr>
              <a:t>3-й — дошкольный — до 7 лет;</a:t>
            </a:r>
            <a:br>
              <a:rPr lang="ru-RU" sz="1800" dirty="0" smtClean="0">
                <a:latin typeface="Times New Roman" pitchFamily="18" charset="0"/>
                <a:cs typeface="Times New Roman" pitchFamily="18" charset="0"/>
              </a:rPr>
            </a:br>
            <a:r>
              <a:rPr lang="ru-RU" sz="1800" dirty="0" smtClean="0">
                <a:latin typeface="Times New Roman" pitchFamily="18" charset="0"/>
                <a:cs typeface="Times New Roman" pitchFamily="18" charset="0"/>
              </a:rPr>
              <a:t>4-й — школьный.</a:t>
            </a:r>
            <a:r>
              <a:rPr lang="ru-RU" dirty="0" smtClean="0"/>
              <a:t/>
            </a:r>
            <a:br>
              <a:rPr lang="ru-RU" dirty="0" smtClean="0"/>
            </a:br>
            <a:endParaRPr lang="ru-RU" dirty="0"/>
          </a:p>
        </p:txBody>
      </p:sp>
      <p:sp>
        <p:nvSpPr>
          <p:cNvPr id="4" name="Скругленный прямоугольник 3"/>
          <p:cNvSpPr/>
          <p:nvPr/>
        </p:nvSpPr>
        <p:spPr>
          <a:xfrm>
            <a:off x="785754" y="571480"/>
            <a:ext cx="8358246" cy="1285884"/>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2800" dirty="0" smtClean="0">
                <a:latin typeface="Monotype Corsiva" pitchFamily="66" charset="0"/>
              </a:rPr>
              <a:t>А. Н. Леонтьев устанавливает четыре этапа в становлении речи детей:</a:t>
            </a:r>
            <a:endParaRPr lang="ru-RU" sz="2800" dirty="0">
              <a:latin typeface="Monotype Corsiva" pitchFamily="66" charset="0"/>
            </a:endParaRPr>
          </a:p>
        </p:txBody>
      </p:sp>
    </p:spTree>
  </p:cSld>
  <p:clrMapOvr>
    <a:masterClrMapping/>
  </p:clrMapOvr>
  <p:transition>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511816"/>
          </a:xfrm>
        </p:spPr>
        <p:txBody>
          <a:bodyPr>
            <a:normAutofit fontScale="90000"/>
          </a:bodyPr>
          <a:lstStyle/>
          <a:p>
            <a:pPr algn="l"/>
            <a:r>
              <a:rPr lang="ru-RU" sz="1300" b="1" dirty="0" smtClean="0">
                <a:latin typeface="Times New Roman" pitchFamily="18" charset="0"/>
                <a:cs typeface="Times New Roman" pitchFamily="18" charset="0"/>
              </a:rPr>
              <a:t>Первый этап — подготовительный</a:t>
            </a:r>
            <a:r>
              <a:rPr lang="ru-RU" sz="1300" dirty="0" smtClean="0">
                <a:latin typeface="Times New Roman" pitchFamily="18" charset="0"/>
                <a:cs typeface="Times New Roman" pitchFamily="18" charset="0"/>
              </a:rPr>
              <a:t>(с момента рождения ребенка до одного года).</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В это время происходит подготовка к овладению речью. С момента рождения у ребенка появляются голосовые реакции: крик и плач, которые способствуют развитию тонких и разнообразных движений трех отделов речевого аппарата: дыхательного, голосового, артикуляционного.</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Через две недели можно уже заметить, что ребенок начинает реагировать на голос говорящего: перестает плакать, прислушивается, когда к нему обращаются. К концу первого месяца его уже можно успокоить мелодичной песней (колыбельной). Далее он начинает поворачивать голову в сторону говорящего или следить за ним глазами. Вскоре малыш уже реагирует на интонацию: на ласковую — оживляется, на резкую — плачет.</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Около 2 мес. появляется </a:t>
            </a:r>
            <a:r>
              <a:rPr lang="ru-RU" sz="1300" dirty="0" err="1" smtClean="0">
                <a:latin typeface="Times New Roman" pitchFamily="18" charset="0"/>
                <a:cs typeface="Times New Roman" pitchFamily="18" charset="0"/>
              </a:rPr>
              <a:t>гуление</a:t>
            </a:r>
            <a:r>
              <a:rPr lang="ru-RU" sz="1300" dirty="0" smtClean="0">
                <a:latin typeface="Times New Roman" pitchFamily="18" charset="0"/>
                <a:cs typeface="Times New Roman" pitchFamily="18" charset="0"/>
              </a:rPr>
              <a:t> и к началу 3-го мес. — лепет </a:t>
            </a:r>
            <a:r>
              <a:rPr lang="ru-RU" sz="1300" i="1" dirty="0" smtClean="0">
                <a:latin typeface="Times New Roman" pitchFamily="18" charset="0"/>
                <a:cs typeface="Times New Roman" pitchFamily="18" charset="0"/>
              </a:rPr>
              <a:t>(</a:t>
            </a:r>
            <a:r>
              <a:rPr lang="ru-RU" sz="1300" i="1" dirty="0" err="1" smtClean="0">
                <a:latin typeface="Times New Roman" pitchFamily="18" charset="0"/>
                <a:cs typeface="Times New Roman" pitchFamily="18" charset="0"/>
              </a:rPr>
              <a:t>агу-угу</a:t>
            </a:r>
            <a:r>
              <a:rPr lang="ru-RU" sz="1300" i="1" dirty="0" smtClean="0">
                <a:latin typeface="Times New Roman" pitchFamily="18" charset="0"/>
                <a:cs typeface="Times New Roman" pitchFamily="18" charset="0"/>
              </a:rPr>
              <a:t>, </a:t>
            </a:r>
            <a:r>
              <a:rPr lang="ru-RU" sz="1300" i="1" dirty="0" err="1" smtClean="0">
                <a:latin typeface="Times New Roman" pitchFamily="18" charset="0"/>
                <a:cs typeface="Times New Roman" pitchFamily="18" charset="0"/>
              </a:rPr>
              <a:t>тя-тя</a:t>
            </a:r>
            <a:r>
              <a:rPr lang="ru-RU" sz="1300" i="1" dirty="0" smtClean="0">
                <a:latin typeface="Times New Roman" pitchFamily="18" charset="0"/>
                <a:cs typeface="Times New Roman" pitchFamily="18" charset="0"/>
              </a:rPr>
              <a:t>, </a:t>
            </a:r>
            <a:r>
              <a:rPr lang="ru-RU" sz="1300" i="1" dirty="0" err="1" smtClean="0">
                <a:latin typeface="Times New Roman" pitchFamily="18" charset="0"/>
                <a:cs typeface="Times New Roman" pitchFamily="18" charset="0"/>
              </a:rPr>
              <a:t>ба-ба</a:t>
            </a:r>
            <a:r>
              <a:rPr lang="ru-RU" sz="1300" i="1" dirty="0" smtClean="0">
                <a:latin typeface="Times New Roman" pitchFamily="18" charset="0"/>
                <a:cs typeface="Times New Roman" pitchFamily="18" charset="0"/>
              </a:rPr>
              <a:t> </a:t>
            </a:r>
            <a:r>
              <a:rPr lang="ru-RU" sz="1300" dirty="0" smtClean="0">
                <a:latin typeface="Times New Roman" pitchFamily="18" charset="0"/>
                <a:cs typeface="Times New Roman" pitchFamily="18" charset="0"/>
              </a:rPr>
              <a:t>и т. п.). Лепет — это сочетание звуков, неопределенно артикулируемых.</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С 5 мес. ребенок слышит звуки, видит у окружающих артикуляционные движения губ и пытается подражать. Многократное повторение какого-то определенного движения ведет к закреплению двигательного навыка.</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С 6 мес. ребенок путем подражания произносит отдельные слоги </a:t>
            </a:r>
            <a:r>
              <a:rPr lang="ru-RU" sz="1300" i="1" dirty="0" smtClean="0">
                <a:latin typeface="Times New Roman" pitchFamily="18" charset="0"/>
                <a:cs typeface="Times New Roman" pitchFamily="18" charset="0"/>
              </a:rPr>
              <a:t>(</a:t>
            </a:r>
            <a:r>
              <a:rPr lang="ru-RU" sz="1300" i="1" dirty="0" err="1" smtClean="0">
                <a:latin typeface="Times New Roman" pitchFamily="18" charset="0"/>
                <a:cs typeface="Times New Roman" pitchFamily="18" charset="0"/>
              </a:rPr>
              <a:t>ма-ма-ма</a:t>
            </a:r>
            <a:r>
              <a:rPr lang="ru-RU" sz="1300" i="1" dirty="0" smtClean="0">
                <a:latin typeface="Times New Roman" pitchFamily="18" charset="0"/>
                <a:cs typeface="Times New Roman" pitchFamily="18" charset="0"/>
              </a:rPr>
              <a:t>, ба-ба-ба, </a:t>
            </a:r>
            <a:r>
              <a:rPr lang="ru-RU" sz="1300" i="1" dirty="0" err="1" smtClean="0">
                <a:latin typeface="Times New Roman" pitchFamily="18" charset="0"/>
                <a:cs typeface="Times New Roman" pitchFamily="18" charset="0"/>
              </a:rPr>
              <a:t>тя-тя-тя</a:t>
            </a:r>
            <a:r>
              <a:rPr lang="ru-RU" sz="1300" i="1" dirty="0" smtClean="0">
                <a:latin typeface="Times New Roman" pitchFamily="18" charset="0"/>
                <a:cs typeface="Times New Roman" pitchFamily="18" charset="0"/>
              </a:rPr>
              <a:t>, па-па-па </a:t>
            </a:r>
            <a:r>
              <a:rPr lang="ru-RU" sz="1300" dirty="0" smtClean="0">
                <a:latin typeface="Times New Roman" pitchFamily="18" charset="0"/>
                <a:cs typeface="Times New Roman" pitchFamily="18" charset="0"/>
              </a:rPr>
              <a:t>и др.).</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В дальнейшем путем подражания ребенок перенимает постепенно все элементы звучащей речи: не только фонемы, но и тон, темп, ритм, мелодику, интонацию.</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Во втором полугодии малыш воспринимает определенные звукосочетания и связывает их с предметами или действиями </a:t>
            </a:r>
            <a:r>
              <a:rPr lang="ru-RU" sz="1300" i="1" dirty="0" smtClean="0">
                <a:latin typeface="Times New Roman" pitchFamily="18" charset="0"/>
                <a:cs typeface="Times New Roman" pitchFamily="18" charset="0"/>
              </a:rPr>
              <a:t>(тик-так, дай-дай, бух). </a:t>
            </a:r>
            <a:r>
              <a:rPr lang="ru-RU" sz="1300" dirty="0" smtClean="0">
                <a:latin typeface="Times New Roman" pitchFamily="18" charset="0"/>
                <a:cs typeface="Times New Roman" pitchFamily="18" charset="0"/>
              </a:rPr>
              <a:t>Но в это время он еще реагирует на весь комплекс воздействия: ситуацию, интонацию и слова. Все это помогает образованию временных связей (запоминание слов и реакция на них).</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В возрасте 7 — 9 мес. ребенок начинает повторять за взрослым все более и более разнообразные сочетания звуков.</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С 10 — 11 мес. появляются реакции на самые слова (уже независимо от ситуации и интонации говорящего).</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В это время особо важное значение приобретают условия, в которых формируется речь ребенка (правильная речь окружающих, подражание взрослым и др.).</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К концу первого года жизни появляются первые слова.</a:t>
            </a:r>
            <a:r>
              <a:rPr lang="ru-RU" dirty="0" smtClean="0"/>
              <a:t/>
            </a:r>
            <a:br>
              <a:rPr lang="ru-RU" dirty="0" smtClean="0"/>
            </a:br>
            <a:endParaRPr lang="ru-RU" dirty="0"/>
          </a:p>
        </p:txBody>
      </p:sp>
      <p:pic>
        <p:nvPicPr>
          <p:cNvPr id="4" name="Picture 3" descr="C:\Users\1\Desktop\17.jpg"/>
          <p:cNvPicPr>
            <a:picLocks noChangeAspect="1" noChangeArrowheads="1"/>
          </p:cNvPicPr>
          <p:nvPr/>
        </p:nvPicPr>
        <p:blipFill>
          <a:blip r:embed="rId3"/>
          <a:srcRect/>
          <a:stretch>
            <a:fillRect/>
          </a:stretch>
        </p:blipFill>
        <p:spPr bwMode="auto">
          <a:xfrm>
            <a:off x="428596" y="4857760"/>
            <a:ext cx="2570654" cy="1714512"/>
          </a:xfrm>
          <a:prstGeom prst="round2DiagRect">
            <a:avLst/>
          </a:prstGeom>
          <a:noFill/>
          <a:ln w="28575">
            <a:solidFill>
              <a:srgbClr val="00B0F0"/>
            </a:solidFill>
          </a:ln>
        </p:spPr>
      </p:pic>
      <p:pic>
        <p:nvPicPr>
          <p:cNvPr id="5" name="Picture 2" descr="C:\Users\1\Desktop\b450b74045a8cfa05afd888ed7589efe.jpg"/>
          <p:cNvPicPr>
            <a:picLocks noChangeAspect="1" noChangeArrowheads="1"/>
          </p:cNvPicPr>
          <p:nvPr/>
        </p:nvPicPr>
        <p:blipFill>
          <a:blip r:embed="rId4" cstate="print"/>
          <a:srcRect/>
          <a:stretch>
            <a:fillRect/>
          </a:stretch>
        </p:blipFill>
        <p:spPr bwMode="auto">
          <a:xfrm>
            <a:off x="3357554" y="4857760"/>
            <a:ext cx="2414598" cy="1609732"/>
          </a:xfrm>
          <a:prstGeom prst="round2DiagRect">
            <a:avLst/>
          </a:prstGeom>
          <a:noFill/>
          <a:ln w="28575">
            <a:solidFill>
              <a:srgbClr val="00B0F0"/>
            </a:solidFill>
          </a:ln>
        </p:spPr>
      </p:pic>
      <p:pic>
        <p:nvPicPr>
          <p:cNvPr id="6" name="Picture 2" descr="C:\Users\1\Desktop\obhenie-v-razvitii-rechi.jpg"/>
          <p:cNvPicPr>
            <a:picLocks noChangeAspect="1" noChangeArrowheads="1"/>
          </p:cNvPicPr>
          <p:nvPr/>
        </p:nvPicPr>
        <p:blipFill>
          <a:blip r:embed="rId5" cstate="print"/>
          <a:srcRect/>
          <a:stretch>
            <a:fillRect/>
          </a:stretch>
        </p:blipFill>
        <p:spPr bwMode="auto">
          <a:xfrm>
            <a:off x="6072198" y="4786322"/>
            <a:ext cx="2624122" cy="1588420"/>
          </a:xfrm>
          <a:prstGeom prst="round2DiagRect">
            <a:avLst/>
          </a:prstGeom>
          <a:noFill/>
          <a:ln w="28575">
            <a:solidFill>
              <a:srgbClr val="00B0F0"/>
            </a:solidFill>
          </a:ln>
        </p:spPr>
      </p:pic>
    </p:spTree>
  </p:cSld>
  <p:clrMapOvr>
    <a:masterClrMapping/>
  </p:clrMapOvr>
  <p:transition>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297502"/>
          </a:xfrm>
        </p:spPr>
        <p:txBody>
          <a:bodyPr>
            <a:normAutofit fontScale="90000"/>
          </a:bodyPr>
          <a:lstStyle/>
          <a:p>
            <a:pPr algn="l"/>
            <a:r>
              <a:rPr lang="ru-RU" sz="1300" b="1" dirty="0" smtClean="0">
                <a:latin typeface="Times New Roman" pitchFamily="18" charset="0"/>
                <a:cs typeface="Times New Roman" pitchFamily="18" charset="0"/>
              </a:rPr>
              <a:t>Второй этап — </a:t>
            </a:r>
            <a:r>
              <a:rPr lang="ru-RU" sz="1300" b="1" dirty="0" err="1" smtClean="0">
                <a:latin typeface="Times New Roman" pitchFamily="18" charset="0"/>
                <a:cs typeface="Times New Roman" pitchFamily="18" charset="0"/>
              </a:rPr>
              <a:t>преддошкольный</a:t>
            </a:r>
            <a:r>
              <a:rPr lang="ru-RU" sz="1300" dirty="0" smtClean="0">
                <a:latin typeface="Times New Roman" pitchFamily="18" charset="0"/>
                <a:cs typeface="Times New Roman" pitchFamily="18" charset="0"/>
              </a:rPr>
              <a:t>(от одного года до 3 лет).</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С появлением у ребенка первых слов заканчивается подготовительный этап и начинается этап становления активной речи. В это время у ребенка появляется особое внимание к артикуляции окружающих. Он очень много и охотно повторяет за говорящим и сам произносит слова. При этом малыш путает звуки, переставляет их местами, искажает, опускает.</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Первые слова ребенка носят обобщенно-смысловой характер. Одним и тем же словом или звукосочетанием он может обозначать и предмет, и просьбу, и чувства. Например, слово </a:t>
            </a:r>
            <a:r>
              <a:rPr lang="ru-RU" sz="1300" i="1" dirty="0" smtClean="0">
                <a:latin typeface="Times New Roman" pitchFamily="18" charset="0"/>
                <a:cs typeface="Times New Roman" pitchFamily="18" charset="0"/>
              </a:rPr>
              <a:t>каша </a:t>
            </a:r>
            <a:r>
              <a:rPr lang="ru-RU" sz="1300" dirty="0" smtClean="0">
                <a:latin typeface="Times New Roman" pitchFamily="18" charset="0"/>
                <a:cs typeface="Times New Roman" pitchFamily="18" charset="0"/>
              </a:rPr>
              <a:t>может означать в разные </a:t>
            </a:r>
            <a:r>
              <a:rPr lang="ru-RU" sz="1300" dirty="0" err="1" smtClean="0">
                <a:latin typeface="Times New Roman" pitchFamily="18" charset="0"/>
                <a:cs typeface="Times New Roman" pitchFamily="18" charset="0"/>
              </a:rPr>
              <a:t>моменты</a:t>
            </a:r>
            <a:r>
              <a:rPr lang="ru-RU" sz="1300" i="1" dirty="0" err="1" smtClean="0">
                <a:latin typeface="Times New Roman" pitchFamily="18" charset="0"/>
                <a:cs typeface="Times New Roman" pitchFamily="18" charset="0"/>
              </a:rPr>
              <a:t>вот</a:t>
            </a:r>
            <a:r>
              <a:rPr lang="ru-RU" sz="1300" i="1" dirty="0" smtClean="0">
                <a:latin typeface="Times New Roman" pitchFamily="18" charset="0"/>
                <a:cs typeface="Times New Roman" pitchFamily="18" charset="0"/>
              </a:rPr>
              <a:t> каша; дай кашу; горячая каша. </a:t>
            </a:r>
            <a:r>
              <a:rPr lang="ru-RU" sz="1300" dirty="0" smtClean="0">
                <a:latin typeface="Times New Roman" pitchFamily="18" charset="0"/>
                <a:cs typeface="Times New Roman" pitchFamily="18" charset="0"/>
              </a:rPr>
              <a:t>Понять малыша можно только в ситуации, в которой или по поводу которой и происходит его общение со взрослым. Поэтому такая речь называется ситуационной. Ситуационную речь ребенок сопровождает жестами, мимикой.</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С полутора лет слово приобретает обобщенный характер. Появляется возможность понимания словесного объяснения взрослого, усвоения знаний, накопления новых слов.</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На протяжении 2-го и 3-го г. жизни у ребенка происходит значительное накопление словаря.</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Приведем наиболее распространенные данные о бурном развитии словарного запаса детей в </a:t>
            </a:r>
            <a:r>
              <a:rPr lang="ru-RU" sz="1300" dirty="0" err="1" smtClean="0">
                <a:latin typeface="Times New Roman" pitchFamily="18" charset="0"/>
                <a:cs typeface="Times New Roman" pitchFamily="18" charset="0"/>
              </a:rPr>
              <a:t>преддошкольном</a:t>
            </a:r>
            <a:r>
              <a:rPr lang="ru-RU" sz="1300" dirty="0" smtClean="0">
                <a:latin typeface="Times New Roman" pitchFamily="18" charset="0"/>
                <a:cs typeface="Times New Roman" pitchFamily="18" charset="0"/>
              </a:rPr>
              <a:t> периоде: к 1 г. 6 мес. — 10 — 15 слов; к концу 2-го г. — 300 слов (за 6 мес. около 300 слов!); к 3 г. — около 1000 слов (т.е. за год около 700 слов!).</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Значения слов становятся все более определенными.</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К началу 3-го г. жизни у ребенка начинает формироваться грамматический строй речи.</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Сначала ребенок выражает свои желания, просьбы одним словом. Потом — примитивными фразами без согласования («Мама, пить мамуле Тата» — </a:t>
            </a:r>
            <a:r>
              <a:rPr lang="ru-RU" sz="1300" i="1" dirty="0" smtClean="0">
                <a:latin typeface="Times New Roman" pitchFamily="18" charset="0"/>
                <a:cs typeface="Times New Roman" pitchFamily="18" charset="0"/>
              </a:rPr>
              <a:t>Мама, </a:t>
            </a:r>
            <a:r>
              <a:rPr lang="ru-RU" sz="1300" dirty="0" err="1" smtClean="0">
                <a:latin typeface="Times New Roman" pitchFamily="18" charset="0"/>
                <a:cs typeface="Times New Roman" pitchFamily="18" charset="0"/>
              </a:rPr>
              <a:t>дай</a:t>
            </a:r>
            <a:r>
              <a:rPr lang="ru-RU" sz="1300" i="1" dirty="0" err="1" smtClean="0">
                <a:latin typeface="Times New Roman" pitchFamily="18" charset="0"/>
                <a:cs typeface="Times New Roman" pitchFamily="18" charset="0"/>
              </a:rPr>
              <a:t>Тате</a:t>
            </a:r>
            <a:r>
              <a:rPr lang="ru-RU" sz="1300" i="1" dirty="0" smtClean="0">
                <a:latin typeface="Times New Roman" pitchFamily="18" charset="0"/>
                <a:cs typeface="Times New Roman" pitchFamily="18" charset="0"/>
              </a:rPr>
              <a:t> </a:t>
            </a:r>
            <a:r>
              <a:rPr lang="ru-RU" sz="1300" dirty="0" smtClean="0">
                <a:latin typeface="Times New Roman" pitchFamily="18" charset="0"/>
                <a:cs typeface="Times New Roman" pitchFamily="18" charset="0"/>
              </a:rPr>
              <a:t>попить молока). Далее постепенно появляются элементы согласования и соподчинения слов в предложении.</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К 2 г. дети практически овладевают навыками употребления форм единственного и множественного числа имен существительных, времени и лица глаголов, используют некоторые падежные окончания.</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В это время понимание речи взрослого значительно превосходит произносительные возможности.</a:t>
            </a:r>
            <a:r>
              <a:rPr lang="ru-RU" dirty="0" smtClean="0"/>
              <a:t/>
            </a:r>
            <a:br>
              <a:rPr lang="ru-RU" dirty="0" smtClean="0"/>
            </a:br>
            <a:endParaRPr lang="ru-RU" dirty="0"/>
          </a:p>
        </p:txBody>
      </p:sp>
      <p:pic>
        <p:nvPicPr>
          <p:cNvPr id="7170" name="Picture 2" descr="C:\Users\1\Desktop\11-18ball.jpg"/>
          <p:cNvPicPr>
            <a:picLocks noChangeAspect="1" noChangeArrowheads="1"/>
          </p:cNvPicPr>
          <p:nvPr/>
        </p:nvPicPr>
        <p:blipFill>
          <a:blip r:embed="rId3" cstate="print"/>
          <a:srcRect/>
          <a:stretch>
            <a:fillRect/>
          </a:stretch>
        </p:blipFill>
        <p:spPr bwMode="auto">
          <a:xfrm>
            <a:off x="4330387" y="4643446"/>
            <a:ext cx="4258564" cy="2214554"/>
          </a:xfrm>
          <a:prstGeom prst="rect">
            <a:avLst/>
          </a:prstGeom>
          <a:noFill/>
        </p:spPr>
      </p:pic>
    </p:spTree>
  </p:cSld>
  <p:clrMapOvr>
    <a:masterClrMapping/>
  </p:clrMapOvr>
  <p:transition>
    <p:strips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511684"/>
          </a:xfrm>
        </p:spPr>
        <p:txBody>
          <a:bodyPr>
            <a:normAutofit/>
          </a:bodyPr>
          <a:lstStyle/>
          <a:p>
            <a:pPr algn="l"/>
            <a:r>
              <a:rPr lang="ru-RU" sz="1300" dirty="0" smtClean="0">
                <a:latin typeface="Times New Roman" pitchFamily="18" charset="0"/>
                <a:cs typeface="Times New Roman" pitchFamily="18" charset="0"/>
              </a:rPr>
              <a:t>На </a:t>
            </a:r>
            <a:r>
              <a:rPr lang="ru-RU" sz="1300" b="1" u="sng" dirty="0" smtClean="0">
                <a:latin typeface="Times New Roman" pitchFamily="18" charset="0"/>
                <a:cs typeface="Times New Roman" pitchFamily="18" charset="0"/>
              </a:rPr>
              <a:t>дошкольном этапе </a:t>
            </a:r>
            <a:r>
              <a:rPr lang="ru-RU" sz="1300" dirty="0" smtClean="0">
                <a:latin typeface="Times New Roman" pitchFamily="18" charset="0"/>
                <a:cs typeface="Times New Roman" pitchFamily="18" charset="0"/>
              </a:rPr>
              <a:t>у большинства детей еще отмечается неправильное звукопроизношение. Можно обнаружить дефекты произношения свистящих, шипящих, сонорных звуков </a:t>
            </a:r>
            <a:r>
              <a:rPr lang="ru-RU" sz="1300" dirty="0" err="1" smtClean="0">
                <a:latin typeface="Times New Roman" pitchFamily="18" charset="0"/>
                <a:cs typeface="Times New Roman" pitchFamily="18" charset="0"/>
              </a:rPr>
              <a:t>р</a:t>
            </a:r>
            <a:r>
              <a:rPr lang="ru-RU" sz="1300" dirty="0" smtClean="0">
                <a:latin typeface="Times New Roman" pitchFamily="18" charset="0"/>
                <a:cs typeface="Times New Roman" pitchFamily="18" charset="0"/>
              </a:rPr>
              <a:t> и л, реже — дефекты смягчения, озвончения и йотации.</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На протяжении периода от 3 до 7 лет у ребенка все более развивается навык слухового контроля за собственным произношением, умение исправлять его в некоторых возможных случаях. Иными словами, формируется фонематическое восприятие.</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В этот период продолжается быстрое увеличение словарного запаса. Активный словарь ребенка к 4 — 6 г. достигает 3000 — 4000 слов. Значения слов еще больше уточняются и во многом обогащаются. Но часто дети еще неверно понимают или используют слова, например по аналогии с назначением предметов говорят вместо </a:t>
            </a:r>
            <a:r>
              <a:rPr lang="ru-RU" sz="1300" i="1" dirty="0" smtClean="0">
                <a:latin typeface="Times New Roman" pitchFamily="18" charset="0"/>
                <a:cs typeface="Times New Roman" pitchFamily="18" charset="0"/>
              </a:rPr>
              <a:t>поливать из лейки</a:t>
            </a:r>
            <a:r>
              <a:rPr lang="ru-RU" sz="1300" dirty="0" smtClean="0">
                <a:latin typeface="Times New Roman" pitchFamily="18" charset="0"/>
                <a:cs typeface="Times New Roman" pitchFamily="18" charset="0"/>
              </a:rPr>
              <a:t>«</a:t>
            </a:r>
            <a:r>
              <a:rPr lang="ru-RU" sz="1300" dirty="0" err="1" smtClean="0">
                <a:latin typeface="Times New Roman" pitchFamily="18" charset="0"/>
                <a:cs typeface="Times New Roman" pitchFamily="18" charset="0"/>
              </a:rPr>
              <a:t>леять</a:t>
            </a:r>
            <a:r>
              <a:rPr lang="ru-RU" sz="1300" dirty="0" smtClean="0">
                <a:latin typeface="Times New Roman" pitchFamily="18" charset="0"/>
                <a:cs typeface="Times New Roman" pitchFamily="18" charset="0"/>
              </a:rPr>
              <a:t>», </a:t>
            </a:r>
            <a:r>
              <a:rPr lang="ru-RU" sz="1300" dirty="0" err="1" smtClean="0">
                <a:latin typeface="Times New Roman" pitchFamily="18" charset="0"/>
                <a:cs typeface="Times New Roman" pitchFamily="18" charset="0"/>
              </a:rPr>
              <a:t>вместо</a:t>
            </a:r>
            <a:r>
              <a:rPr lang="ru-RU" sz="1300" i="1" dirty="0" err="1" smtClean="0">
                <a:latin typeface="Times New Roman" pitchFamily="18" charset="0"/>
                <a:cs typeface="Times New Roman" pitchFamily="18" charset="0"/>
              </a:rPr>
              <a:t>лопатка</a:t>
            </a:r>
            <a:r>
              <a:rPr lang="ru-RU" sz="1300" i="1" dirty="0" smtClean="0">
                <a:latin typeface="Times New Roman" pitchFamily="18" charset="0"/>
                <a:cs typeface="Times New Roman" pitchFamily="18" charset="0"/>
              </a:rPr>
              <a:t> </a:t>
            </a:r>
            <a:r>
              <a:rPr lang="ru-RU" sz="1300" dirty="0" smtClean="0">
                <a:latin typeface="Times New Roman" pitchFamily="18" charset="0"/>
                <a:cs typeface="Times New Roman" pitchFamily="18" charset="0"/>
              </a:rPr>
              <a:t>«</a:t>
            </a:r>
            <a:r>
              <a:rPr lang="ru-RU" sz="1300" dirty="0" err="1" smtClean="0">
                <a:latin typeface="Times New Roman" pitchFamily="18" charset="0"/>
                <a:cs typeface="Times New Roman" pitchFamily="18" charset="0"/>
              </a:rPr>
              <a:t>копатка</a:t>
            </a:r>
            <a:r>
              <a:rPr lang="ru-RU" sz="1300" dirty="0" smtClean="0">
                <a:latin typeface="Times New Roman" pitchFamily="18" charset="0"/>
                <a:cs typeface="Times New Roman" pitchFamily="18" charset="0"/>
              </a:rPr>
              <a:t>» и т. п. Вместе с тем такое явление свидетельствует о «чувстве языка».</a:t>
            </a:r>
            <a:r>
              <a:rPr lang="ru-RU" dirty="0" smtClean="0"/>
              <a:t/>
            </a:r>
            <a:br>
              <a:rPr lang="ru-RU" dirty="0" smtClean="0"/>
            </a:br>
            <a:r>
              <a:rPr lang="ru-RU" sz="1300" dirty="0" smtClean="0">
                <a:latin typeface="Times New Roman" pitchFamily="18" charset="0"/>
                <a:cs typeface="Times New Roman" pitchFamily="18" charset="0"/>
              </a:rPr>
              <a:t>К 4 г. в норме ребенок должен дифференцировать все </a:t>
            </a:r>
            <a:r>
              <a:rPr lang="ru-RU" sz="1300" dirty="0" err="1" smtClean="0">
                <a:latin typeface="Times New Roman" pitchFamily="18" charset="0"/>
                <a:cs typeface="Times New Roman" pitchFamily="18" charset="0"/>
              </a:rPr>
              <a:t>звуки,т</a:t>
            </a:r>
            <a:r>
              <a:rPr lang="ru-RU" sz="1300" dirty="0" smtClean="0">
                <a:latin typeface="Times New Roman" pitchFamily="18" charset="0"/>
                <a:cs typeface="Times New Roman" pitchFamily="18" charset="0"/>
              </a:rPr>
              <a:t>. е. у него должно быть сформировано фонематическое восприятие.</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К этому же времени заканчивается формирование правильного звукопроизношения и ребенок говорит совсем чисто.</a:t>
            </a:r>
            <a:r>
              <a:rPr lang="ru-RU" dirty="0" smtClean="0"/>
              <a:t/>
            </a:r>
            <a:br>
              <a:rPr lang="ru-RU" dirty="0" smtClean="0"/>
            </a:br>
            <a:r>
              <a:rPr lang="ru-RU" dirty="0" smtClean="0"/>
              <a:t/>
            </a:r>
            <a:br>
              <a:rPr lang="ru-RU" dirty="0" smtClean="0"/>
            </a:br>
            <a:endParaRPr lang="ru-RU" dirty="0"/>
          </a:p>
        </p:txBody>
      </p:sp>
      <p:pic>
        <p:nvPicPr>
          <p:cNvPr id="8195" name="Picture 3" descr="C:\Users\1\Desktop\3675709017.jpg"/>
          <p:cNvPicPr>
            <a:picLocks noChangeAspect="1" noChangeArrowheads="1"/>
          </p:cNvPicPr>
          <p:nvPr/>
        </p:nvPicPr>
        <p:blipFill>
          <a:blip r:embed="rId3" cstate="print"/>
          <a:srcRect/>
          <a:stretch>
            <a:fillRect/>
          </a:stretch>
        </p:blipFill>
        <p:spPr bwMode="auto">
          <a:xfrm>
            <a:off x="5929322" y="3357562"/>
            <a:ext cx="2620152" cy="1967130"/>
          </a:xfrm>
          <a:prstGeom prst="ellipse">
            <a:avLst/>
          </a:prstGeom>
          <a:noFill/>
        </p:spPr>
      </p:pic>
      <p:pic>
        <p:nvPicPr>
          <p:cNvPr id="8196" name="Picture 4" descr="C:\Users\1\Desktop\medium_2012-04-07_233516.jpg"/>
          <p:cNvPicPr>
            <a:picLocks noChangeAspect="1" noChangeArrowheads="1"/>
          </p:cNvPicPr>
          <p:nvPr/>
        </p:nvPicPr>
        <p:blipFill>
          <a:blip r:embed="rId4"/>
          <a:srcRect/>
          <a:stretch>
            <a:fillRect/>
          </a:stretch>
        </p:blipFill>
        <p:spPr bwMode="auto">
          <a:xfrm>
            <a:off x="3214678" y="4500570"/>
            <a:ext cx="2884930" cy="2043098"/>
          </a:xfrm>
          <a:prstGeom prst="ellipse">
            <a:avLst/>
          </a:prstGeom>
          <a:noFill/>
        </p:spPr>
      </p:pic>
      <p:pic>
        <p:nvPicPr>
          <p:cNvPr id="8197" name="Picture 5" descr="C:\Users\1\Desktop\185276918.jpg"/>
          <p:cNvPicPr>
            <a:picLocks noChangeAspect="1" noChangeArrowheads="1"/>
          </p:cNvPicPr>
          <p:nvPr/>
        </p:nvPicPr>
        <p:blipFill>
          <a:blip r:embed="rId5"/>
          <a:srcRect/>
          <a:stretch>
            <a:fillRect/>
          </a:stretch>
        </p:blipFill>
        <p:spPr bwMode="auto">
          <a:xfrm>
            <a:off x="428596" y="3643314"/>
            <a:ext cx="2790822" cy="1860548"/>
          </a:xfrm>
          <a:prstGeom prst="ellipse">
            <a:avLst/>
          </a:prstGeom>
          <a:noFill/>
        </p:spPr>
      </p:pic>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225932"/>
          </a:xfrm>
        </p:spPr>
        <p:txBody>
          <a:bodyPr>
            <a:normAutofit/>
          </a:bodyPr>
          <a:lstStyle/>
          <a:p>
            <a:pPr algn="l"/>
            <a:r>
              <a:rPr lang="ru-RU" sz="1300" b="1" dirty="0" smtClean="0">
                <a:latin typeface="Times New Roman" pitchFamily="18" charset="0"/>
                <a:cs typeface="Times New Roman" pitchFamily="18" charset="0"/>
              </a:rPr>
              <a:t>Четвертый этап — школьный (от 7 до 17 лет).</a:t>
            </a:r>
            <a:r>
              <a:rPr lang="ru-RU" sz="1300" dirty="0" smtClean="0">
                <a:latin typeface="Times New Roman" pitchFamily="18" charset="0"/>
                <a:cs typeface="Times New Roman" pitchFamily="18" charset="0"/>
              </a:rPr>
              <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Главная особенность развития речи у детей на данном этапе по сравнению с предыдущим — это ее сознательное усвоение. Дети овладевают звуковым анализом, усваивают грамматические правила построения высказываний.</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Ведущая роль при этом принадлежит новому виду речи — письменной речи.</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Итак, в школьном возрасте происходит целенаправленная перестройка речи ребенка — от восприятия и различения звуков до осознанного использования всех языковых средств.</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Разумеется, указанные этапы не могут иметь строгих, четких границ. Каждый из них плавно переходит в последующий.</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Для того чтобы процесс речевого развития детей протекал своевременно и правильно, необходимы определенные условия. Так, ребенок должен:</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быть психически и соматически здоровым;</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иметь нормальные умственные способности;</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иметь нормальный слух и зрение;</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обладать достаточной психической активностью;</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обладать потребностью в речевом общении;</a:t>
            </a:r>
            <a:br>
              <a:rPr lang="ru-RU" sz="1300" dirty="0" smtClean="0">
                <a:latin typeface="Times New Roman" pitchFamily="18" charset="0"/>
                <a:cs typeface="Times New Roman" pitchFamily="18" charset="0"/>
              </a:rPr>
            </a:br>
            <a:r>
              <a:rPr lang="ru-RU" sz="1300" dirty="0" smtClean="0">
                <a:latin typeface="Times New Roman" pitchFamily="18" charset="0"/>
                <a:cs typeface="Times New Roman" pitchFamily="18" charset="0"/>
              </a:rPr>
              <a:t>иметь полноценное речевое окружение.</a:t>
            </a:r>
            <a:r>
              <a:rPr lang="ru-RU" dirty="0" smtClean="0"/>
              <a:t/>
            </a:r>
            <a:br>
              <a:rPr lang="ru-RU" dirty="0" smtClean="0"/>
            </a:br>
            <a:endParaRPr lang="ru-RU" dirty="0"/>
          </a:p>
        </p:txBody>
      </p:sp>
      <p:pic>
        <p:nvPicPr>
          <p:cNvPr id="9218" name="Picture 2" descr="C:\Users\1\Desktop\i (1).jpg"/>
          <p:cNvPicPr>
            <a:picLocks noChangeAspect="1" noChangeArrowheads="1"/>
          </p:cNvPicPr>
          <p:nvPr/>
        </p:nvPicPr>
        <p:blipFill>
          <a:blip r:embed="rId3"/>
          <a:srcRect/>
          <a:stretch>
            <a:fillRect/>
          </a:stretch>
        </p:blipFill>
        <p:spPr bwMode="auto">
          <a:xfrm>
            <a:off x="1071538" y="4071942"/>
            <a:ext cx="3076575" cy="2047875"/>
          </a:xfrm>
          <a:prstGeom prst="snip1Rect">
            <a:avLst/>
          </a:prstGeom>
          <a:noFill/>
          <a:ln w="28575">
            <a:solidFill>
              <a:srgbClr val="00B0F0"/>
            </a:solidFill>
          </a:ln>
        </p:spPr>
      </p:pic>
      <p:pic>
        <p:nvPicPr>
          <p:cNvPr id="9219" name="Picture 3" descr="C:\Users\1\Desktop\i (2).jpg"/>
          <p:cNvPicPr>
            <a:picLocks noChangeAspect="1" noChangeArrowheads="1"/>
          </p:cNvPicPr>
          <p:nvPr/>
        </p:nvPicPr>
        <p:blipFill>
          <a:blip r:embed="rId4"/>
          <a:srcRect/>
          <a:stretch>
            <a:fillRect/>
          </a:stretch>
        </p:blipFill>
        <p:spPr bwMode="auto">
          <a:xfrm>
            <a:off x="4857752" y="2357430"/>
            <a:ext cx="3086100" cy="2047875"/>
          </a:xfrm>
          <a:prstGeom prst="snip1Rect">
            <a:avLst/>
          </a:prstGeom>
          <a:noFill/>
          <a:ln w="28575">
            <a:solidFill>
              <a:srgbClr val="00B0F0"/>
            </a:solidFill>
          </a:ln>
        </p:spPr>
      </p:pic>
    </p:spTree>
  </p:cSld>
  <p:clrMapOvr>
    <a:masterClrMapping/>
  </p:clrMapOvr>
  <p:transition>
    <p:wheel spokes="8"/>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6000" r="-16000"/>
          </a:stretch>
        </a:blipFill>
        <a:effectLst/>
      </p:bgPr>
    </p:bg>
    <p:spTree>
      <p:nvGrpSpPr>
        <p:cNvPr id="1" name=""/>
        <p:cNvGrpSpPr/>
        <p:nvPr/>
      </p:nvGrpSpPr>
      <p:grpSpPr>
        <a:xfrm>
          <a:off x="0" y="0"/>
          <a:ext cx="0" cy="0"/>
          <a:chOff x="0" y="0"/>
          <a:chExt cx="0" cy="0"/>
        </a:xfrm>
      </p:grpSpPr>
      <p:sp>
        <p:nvSpPr>
          <p:cNvPr id="5" name="Овал 4"/>
          <p:cNvSpPr/>
          <p:nvPr/>
        </p:nvSpPr>
        <p:spPr>
          <a:xfrm>
            <a:off x="1142976" y="214290"/>
            <a:ext cx="6786610" cy="142876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ru-RU" sz="4400" b="1" dirty="0" smtClean="0">
                <a:latin typeface="Monotype Corsiva" pitchFamily="66" charset="0"/>
              </a:rPr>
              <a:t>Спасибо за внимание!</a:t>
            </a:r>
            <a:endParaRPr lang="ru-RU" sz="4400" b="1" dirty="0">
              <a:latin typeface="Monotype Corsiva" pitchFamily="66" charset="0"/>
            </a:endParaRP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147</TotalTime>
  <Words>685</Words>
  <Application>Microsoft Office PowerPoint</Application>
  <PresentationFormat>Экран (4:3)</PresentationFormat>
  <Paragraphs>57</Paragraphs>
  <Slides>22</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22</vt:i4>
      </vt:variant>
    </vt:vector>
  </HeadingPairs>
  <TitlesOfParts>
    <vt:vector size="27" baseType="lpstr">
      <vt:lpstr>Arial</vt:lpstr>
      <vt:lpstr>Calibri</vt:lpstr>
      <vt:lpstr>Monotype Corsiva</vt:lpstr>
      <vt:lpstr>Times New Roman</vt:lpstr>
      <vt:lpstr>Тема Office</vt:lpstr>
      <vt:lpstr>Речь и ее функции</vt:lpstr>
      <vt:lpstr>Презентация PowerPoint</vt:lpstr>
      <vt:lpstr>Презентация PowerPoint</vt:lpstr>
      <vt:lpstr>Презентация PowerPoint</vt:lpstr>
      <vt:lpstr>Презентация PowerPoint</vt:lpstr>
      <vt:lpstr>Презентация PowerPoint</vt:lpstr>
      <vt:lpstr>Речевые функции  полушарий. Афазия.</vt:lpstr>
      <vt:lpstr>Презентация PowerPoint</vt:lpstr>
      <vt:lpstr>Было выяснено, что левое полушарие отвечает за логическое мышление и анализ. Оно - база для логического мышления, обеспечивает понимание речи и говорение, работу со словами. Обработка поступающих сигналов в нем идет последовательно по мере поступления информация</vt:lpstr>
      <vt:lpstr>Исследования детей показали, что сначала различий между полушариями мало. Обработка речевых сигналов осуществляется обоими полушариями, позднее развивается доминантность правого полушария. Наблюдения над детьми с поражением левого полушария. Если у ребенка, умеющего говорить, поражается речевой центр левого полушария, то он перестает говорить, но через год речь восстанавливается, так как центр речи перемещается в правое полушарие. Однако, передача речевых функций возможна только до 10 лет. Ученые полагают, что развитие левого полушария связано с развитием праворукости. Язык появился потому, что левое полушарие оказалось приспособленным для двигательной активности мелких мышц руки.  Левое полушарие лучше понимает речь, хотя правое тоже к этому способно. Речевые функции правшей находятся в левом полушарии и только у 5% правшей в правом. У 70% леворуких центр речи, все равно, в левом полушарии. Только у 15% леворуких центр речи в правом полушарии. Функциональная ассиметрия мозга обнаружена не у всех. Примерно 30% людей не имеют различий в развитии полушарий. В зависимости от активности полушарий И.П.Павлов выделил человеческие типы ВНД: художественный, мыслительный и средний.  </vt:lpstr>
      <vt:lpstr>Афазия</vt:lpstr>
      <vt:lpstr>Причины афазии  является следствием органического поражения коры речевых центров головного мозга.  Действие факторов, приводящих к возникновению афазии, происходит в период уже сформировавшейся у индивида речи. Этиология афазического расстройства накладывает отпечаток на его характер, течение и прогноз.</vt:lpstr>
      <vt:lpstr>К факторам риска, повышающим вероятность возникновения афазии, относятся пожилой возраст, семейный анамнез, атеросклероз сосудов головного мозга, гипертоническая болезнь, ревматические пороки сердца, перенесенные транзиторные ишемические атаки, травмы головы. Тяжесть синдрома афазии зависит от локализации и обширности очага поражения, этиологии нарушения речи, компенсаторных возможностей, возраста пациента и преморбидного фона. Так, при опухолях головного мозга афазические расстройства нарастают постепенно, а при ЧМТ и ОНМК развиваются резко. Внутримозговое кровоизлияние сопровождается более тяжелыми нарушениями речи, чем тромбоз или атеросклероз. Восстановление речи у молодых пациентов с травматическими афазиями происходит быстрее и полнее за счет большего компенсаторного потенциала и т. д. </vt:lpstr>
      <vt:lpstr>Презентация PowerPoint</vt:lpstr>
      <vt:lpstr>  Восстановление речевой функции проводится на логопедических занятиях по коррекции афазии, структура и содержание которых зависит от формы нарушения и этапа восстановительного обучения. При всех формах афазии важно вырабатывать у больного установку на восстановление речи, развивать сохранные периферические анализаторы, вести работу над всеми сторонами речи: экспрессивной, импрессивной, чтением, письмом. При эфферентной моторной афазии главной задачей логопедических занятий становится восстановление динамической схемы произношения слов; при афферентной моторной афазии – дифференциация кинестетических признаков фонем. При акустико-гностической афазии необходимо работать над восстановлением фонематического слуха и понимания речи; при акустико-мнестической – над преодолением дефектов слухоречевой и зрительной памяти. Организация обучения при амнестико-семантической афазии направлена на преодоление импрессивного аграмматизма; при динамической афазии – на преодоление дефектов внутреннего программирования и планирования речи, стимуляцию речевой активности.  Коррекционную работу при афазии следует начинать с первых дней или недель после перенесенного инсульта или травмы, как только разрешит врач. Раннее начало восстановительного обучения позволяет предотвратить фиксацию патологических речевых симптомов (речевого эмбола, парафазий, аграмматизма). Логопедическая работа по восстановлению речи при афазии продолжается 2-3 года.</vt:lpstr>
      <vt:lpstr>Презентация PowerPoint</vt:lpstr>
      <vt:lpstr>1-й — подготовительный — до одного года; 2-й — преддошкольный этап первоначального овладения языком — до 3 лет; 3-й — дошкольный — до 7 лет; 4-й — школьный. </vt:lpstr>
      <vt:lpstr>Первый этап — подготовительный(с момента рождения ребенка до одного года). В это время происходит подготовка к овладению речью. С момента рождения у ребенка появляются голосовые реакции: крик и плач, которые способствуют развитию тонких и разнообразных движений трех отделов речевого аппарата: дыхательного, голосового, артикуляционного. Через две недели можно уже заметить, что ребенок начинает реагировать на голос говорящего: перестает плакать, прислушивается, когда к нему обращаются. К концу первого месяца его уже можно успокоить мелодичной песней (колыбельной). Далее он начинает поворачивать голову в сторону говорящего или следить за ним глазами. Вскоре малыш уже реагирует на интонацию: на ласковую — оживляется, на резкую — плачет. Около 2 мес. появляется гуление и к началу 3-го мес. — лепет (агу-угу, тя-тя, ба-ба и т. п.). Лепет — это сочетание звуков, неопределенно артикулируемых. С 5 мес. ребенок слышит звуки, видит у окружающих артикуляционные движения губ и пытается подражать. Многократное повторение какого-то определенного движения ведет к закреплению двигательного навыка. С 6 мес. ребенок путем подражания произносит отдельные слоги (ма-ма-ма, ба-ба-ба, тя-тя-тя, па-па-па и др.). В дальнейшем путем подражания ребенок перенимает постепенно все элементы звучащей речи: не только фонемы, но и тон, темп, ритм, мелодику, интонацию. Во втором полугодии малыш воспринимает определенные звукосочетания и связывает их с предметами или действиями (тик-так, дай-дай, бух). Но в это время он еще реагирует на весь комплекс воздействия: ситуацию, интонацию и слова. Все это помогает образованию временных связей (запоминание слов и реакция на них). В возрасте 7 — 9 мес. ребенок начинает повторять за взрослым все более и более разнообразные сочетания звуков. С 10 — 11 мес. появляются реакции на самые слова (уже независимо от ситуации и интонации говорящего). В это время особо важное значение приобретают условия, в которых формируется речь ребенка (правильная речь окружающих, подражание взрослым и др.). К концу первого года жизни появляются первые слова. </vt:lpstr>
      <vt:lpstr>Второй этап — преддошкольный(от одного года до 3 лет). С появлением у ребенка первых слов заканчивается подготовительный этап и начинается этап становления активной речи. В это время у ребенка появляется особое внимание к артикуляции окружающих. Он очень много и охотно повторяет за говорящим и сам произносит слова. При этом малыш путает звуки, переставляет их местами, искажает, опускает. Первые слова ребенка носят обобщенно-смысловой характер. Одним и тем же словом или звукосочетанием он может обозначать и предмет, и просьбу, и чувства. Например, слово каша может означать в разные моментывот каша; дай кашу; горячая каша. Понять малыша можно только в ситуации, в которой или по поводу которой и происходит его общение со взрослым. Поэтому такая речь называется ситуационной. Ситуационную речь ребенок сопровождает жестами, мимикой. С полутора лет слово приобретает обобщенный характер. Появляется возможность понимания словесного объяснения взрослого, усвоения знаний, накопления новых слов. На протяжении 2-го и 3-го г. жизни у ребенка происходит значительное накопление словаря. Приведем наиболее распространенные данные о бурном развитии словарного запаса детей в преддошкольном периоде: к 1 г. 6 мес. — 10 — 15 слов; к концу 2-го г. — 300 слов (за 6 мес. около 300 слов!); к 3 г. — около 1000 слов (т.е. за год около 700 слов!). Значения слов становятся все более определенными. К началу 3-го г. жизни у ребенка начинает формироваться грамматический строй речи. Сначала ребенок выражает свои желания, просьбы одним словом. Потом — примитивными фразами без согласования («Мама, пить мамуле Тата» — Мама, дайТате попить молока). Далее постепенно появляются элементы согласования и соподчинения слов в предложении. К 2 г. дети практически овладевают навыками употребления форм единственного и множественного числа имен существительных, времени и лица глаголов, используют некоторые падежные окончания. В это время понимание речи взрослого значительно превосходит произносительные возможности. </vt:lpstr>
      <vt:lpstr>На дошкольном этапе у большинства детей еще отмечается неправильное звукопроизношение. Можно обнаружить дефекты произношения свистящих, шипящих, сонорных звуков р и л, реже — дефекты смягчения, озвончения и йотации. На протяжении периода от 3 до 7 лет у ребенка все более развивается навык слухового контроля за собственным произношением, умение исправлять его в некоторых возможных случаях. Иными словами, формируется фонематическое восприятие. В этот период продолжается быстрое увеличение словарного запаса. Активный словарь ребенка к 4 — 6 г. достигает 3000 — 4000 слов. Значения слов еще больше уточняются и во многом обогащаются. Но часто дети еще неверно понимают или используют слова, например по аналогии с назначением предметов говорят вместо поливать из лейки«леять», вместолопатка «копатка» и т. п. Вместе с тем такое явление свидетельствует о «чувстве языка». К 4 г. в норме ребенок должен дифференцировать все звуки,т. е. у него должно быть сформировано фонематическое восприятие. К этому же времени заканчивается формирование правильного звукопроизношения и ребенок говорит совсем чисто.  </vt:lpstr>
      <vt:lpstr>Четвертый этап — школьный (от 7 до 17 лет). Главная особенность развития речи у детей на данном этапе по сравнению с предыдущим — это ее сознательное усвоение. Дети овладевают звуковым анализом, усваивают грамматические правила построения высказываний. Ведущая роль при этом принадлежит новому виду речи — письменной речи. Итак, в школьном возрасте происходит целенаправленная перестройка речи ребенка — от восприятия и различения звуков до осознанного использования всех языковых средств. Разумеется, указанные этапы не могут иметь строгих, четких границ. Каждый из них плавно переходит в последующий. Для того чтобы процесс речевого развития детей протекал своевременно и правильно, необходимы определенные условия. Так, ребенок должен: быть психически и соматически здоровым; иметь нормальные умственные способности; иметь нормальный слух и зрение; обладать достаточной психической активностью; обладать потребностью в речевом общении; иметь полноценное речевое окружение. </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Речь и ее функции</dc:title>
  <dc:creator>1</dc:creator>
  <cp:lastModifiedBy>ИРИНА</cp:lastModifiedBy>
  <cp:revision>17</cp:revision>
  <dcterms:created xsi:type="dcterms:W3CDTF">2016-12-06T08:33:20Z</dcterms:created>
  <dcterms:modified xsi:type="dcterms:W3CDTF">2022-09-07T06:29:28Z</dcterms:modified>
</cp:coreProperties>
</file>