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6" r:id="rId2"/>
    <p:sldId id="276" r:id="rId3"/>
    <p:sldId id="283" r:id="rId4"/>
    <p:sldId id="284" r:id="rId5"/>
    <p:sldId id="285" r:id="rId6"/>
    <p:sldId id="286" r:id="rId7"/>
    <p:sldId id="287" r:id="rId8"/>
    <p:sldId id="296" r:id="rId9"/>
    <p:sldId id="297" r:id="rId10"/>
    <p:sldId id="281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26" autoAdjust="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0CBF93-0CE9-48C6-82CF-ABEB4CFA6980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4B787B-8A2A-4A81-A33D-531E989094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429933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CF65-1F4E-4FC5-96F0-9DC47F2C57DF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88B68A-3D3B-4699-B657-91303430BD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324933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2CD3B6-9A50-4848-B2DC-EDC6CFA9C718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2D677F-635F-47C8-AB84-6CF198C1BD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00304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0B0F42-A9EE-4802-A336-41499F558AFE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B2BA3-6878-475E-8243-068B276695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355302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8586FC-F82D-4889-BFAA-0D90AD6DCAA9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F38447-A650-45B8-9149-83099C1B47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090512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5546C4-2150-4934-B194-4C34C070143C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5E4CFC-06A4-415F-BCAC-9E277131F8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248412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562153-CA48-419A-A28A-A4F947918183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50D287-1B29-4868-AAB3-98D721E3C6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162291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88797D-D049-49BB-B812-66A7F94502AB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515BCF-D2C5-411D-9ABF-7B8DA6D276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16315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D4F14B-DBED-40A0-A26B-F005BA36D420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33DC6C-C22B-4C5F-8598-30F065F728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71785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C17068-2A6E-403F-A5AC-C5BC3AD4DC36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8EAC5F-FE22-49B5-9AEE-EDD97ED962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534016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858187-2605-4B7D-9CD4-C77EE214DE8E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CA0A7-DD2B-46DA-986C-6D94FC65A83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90347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7BDC9B1-3659-483D-A374-14E424A7D32D}" type="datetimeFigureOut">
              <a:rPr lang="ru-RU" smtClean="0"/>
              <a:pPr>
                <a:defRPr/>
              </a:pPr>
              <a:t>15.08.2025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B680DC6-0E8F-42BC-A264-F3794E0107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043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med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phonoteka.org/uploads/posts/2022-02/1643909538_18-phonoteka-org-p-fon-dlya-prezentatsii-patriotizm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537"/>
            <a:ext cx="9165879" cy="697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1979613" y="1628775"/>
            <a:ext cx="5184775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3300"/>
                    </a:gs>
                    <a:gs pos="50000">
                      <a:schemeClr val="tx1"/>
                    </a:gs>
                    <a:gs pos="100000">
                      <a:srgbClr val="CC3300"/>
                    </a:gs>
                  </a:gsLst>
                  <a:lin ang="2700000" scaled="1"/>
                </a:gradFill>
                <a:latin typeface="Arial"/>
                <a:cs typeface="Arial"/>
              </a:rPr>
              <a:t>                      </a:t>
            </a:r>
          </a:p>
          <a:p>
            <a:pPr algn="ctr">
              <a:defRPr/>
            </a:pPr>
            <a:r>
              <a:rPr lang="ru-RU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3300"/>
                    </a:gs>
                    <a:gs pos="50000">
                      <a:schemeClr val="tx1"/>
                    </a:gs>
                    <a:gs pos="100000">
                      <a:srgbClr val="CC3300"/>
                    </a:gs>
                  </a:gsLst>
                  <a:lin ang="2700000" scaled="1"/>
                </a:gradFill>
                <a:latin typeface="Arial"/>
                <a:cs typeface="Arial"/>
              </a:rPr>
              <a:t>                   </a:t>
            </a: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4716016" y="3201650"/>
            <a:ext cx="3960689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>
              <a:spcBef>
                <a:spcPct val="50000"/>
              </a:spcBef>
            </a:pPr>
            <a:r>
              <a:rPr lang="ru-RU" sz="2400" b="1" u="sng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Руководитель</a:t>
            </a:r>
            <a:r>
              <a:rPr lang="ru-RU" sz="2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</a:p>
          <a:p>
            <a:pPr algn="r">
              <a:spcBef>
                <a:spcPct val="50000"/>
              </a:spcBef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Демина Т.Г.,</a:t>
            </a:r>
            <a:b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учитель биологии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МБОУ «Мотызлейская ООШ»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317" name="WordArt 7"/>
          <p:cNvSpPr>
            <a:spLocks noChangeArrowheads="1" noChangeShapeType="1" noTextEdit="1"/>
          </p:cNvSpPr>
          <p:nvPr/>
        </p:nvSpPr>
        <p:spPr bwMode="auto">
          <a:xfrm>
            <a:off x="838025" y="1196752"/>
            <a:ext cx="7489825" cy="1512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Герб Вознесенского </a:t>
            </a:r>
          </a:p>
          <a:p>
            <a:pPr algn="ctr"/>
            <a:r>
              <a:rPr lang="ru-RU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муниципального района</a:t>
            </a:r>
          </a:p>
          <a:p>
            <a:pPr algn="ctr"/>
            <a:r>
              <a:rPr lang="ru-RU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Нижегородской области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91364" y="59272"/>
            <a:ext cx="62865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Вознесенского муниципального района Нижегородской области</a:t>
            </a: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 «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Мотызлейская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основная общеобразовательная школа»</a:t>
            </a:r>
          </a:p>
        </p:txBody>
      </p:sp>
      <p:pic>
        <p:nvPicPr>
          <p:cNvPr id="9" name="Рисунок 8" descr="geerb(1).jpg">
            <a:extLst>
              <a:ext uri="{FF2B5EF4-FFF2-40B4-BE49-F238E27FC236}">
                <a16:creationId xmlns:a16="http://schemas.microsoft.com/office/drawing/2014/main" xmlns="" id="{38A17692-1A75-79A5-13CA-283F07F4D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025" y="2852936"/>
            <a:ext cx="3125608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Text Box 6"/>
          <p:cNvSpPr txBox="1">
            <a:spLocks noChangeArrowheads="1"/>
          </p:cNvSpPr>
          <p:nvPr/>
        </p:nvSpPr>
        <p:spPr bwMode="auto">
          <a:xfrm>
            <a:off x="5580063" y="1844675"/>
            <a:ext cx="29527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9705297-4B9A-25A8-8470-A958EDDF3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Одним из официальных символов государства является герб. </a:t>
            </a:r>
            <a:endParaRPr lang="ru-RU" dirty="0" smtClean="0"/>
          </a:p>
          <a:p>
            <a:r>
              <a:rPr lang="ru-RU" dirty="0" smtClean="0"/>
              <a:t>Герб </a:t>
            </a:r>
            <a:r>
              <a:rPr lang="ru-RU" dirty="0"/>
              <a:t>– это отличительный знак государства, изображаемый на флагах, монетах, печатях. В настоящее время все субъекты Российской Федерации имеют свою отличительную символику. </a:t>
            </a:r>
            <a:endParaRPr lang="ru-RU" dirty="0" smtClean="0"/>
          </a:p>
          <a:p>
            <a:r>
              <a:rPr lang="ru-RU" dirty="0" smtClean="0"/>
              <a:t>Вознесенский </a:t>
            </a:r>
            <a:r>
              <a:rPr lang="ru-RU" dirty="0"/>
              <a:t>муниципальный район не исключение, он тоже имеет свой герб.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5" name="Rectangle 4"/>
          <p:cNvSpPr>
            <a:spLocks noChangeArrowheads="1"/>
          </p:cNvSpPr>
          <p:nvPr/>
        </p:nvSpPr>
        <p:spPr bwMode="auto">
          <a:xfrm>
            <a:off x="605032" y="758955"/>
            <a:ext cx="792162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altLang="ja-JP" sz="2800" b="1" u="sng" dirty="0">
                <a:cs typeface="HG明朝E"/>
              </a:rPr>
              <a:t>Цель </a:t>
            </a:r>
            <a:r>
              <a:rPr lang="ru-RU" altLang="ja-JP" sz="2800" b="1" u="sng" dirty="0" smtClean="0">
                <a:cs typeface="HG明朝E"/>
              </a:rPr>
              <a:t>работы</a:t>
            </a:r>
            <a:r>
              <a:rPr lang="ru-RU" altLang="ja-JP" sz="2800" b="1" dirty="0" smtClean="0">
                <a:cs typeface="HG明朝E"/>
              </a:rPr>
              <a:t> </a:t>
            </a:r>
            <a:r>
              <a:rPr lang="ru-RU" altLang="ja-JP" sz="2800" b="1" dirty="0">
                <a:cs typeface="HG明朝E"/>
              </a:rPr>
              <a:t>– изучение герба Вознесенского района. </a:t>
            </a:r>
          </a:p>
          <a:p>
            <a:r>
              <a:rPr lang="ru-RU" altLang="ja-JP" sz="2800" b="1" u="sng" dirty="0" smtClean="0">
                <a:cs typeface="HG明朝E"/>
              </a:rPr>
              <a:t>Задачи</a:t>
            </a:r>
            <a:r>
              <a:rPr lang="ru-RU" altLang="ja-JP" sz="2800" b="1" u="sng" dirty="0">
                <a:cs typeface="HG明朝E"/>
              </a:rPr>
              <a:t>:</a:t>
            </a:r>
          </a:p>
          <a:p>
            <a:pPr marL="514350" indent="-514350">
              <a:buAutoNum type="arabicPeriod"/>
            </a:pPr>
            <a:r>
              <a:rPr lang="ru-RU" altLang="ja-JP" sz="2800" b="1" dirty="0">
                <a:cs typeface="HG明朝E"/>
              </a:rPr>
              <a:t>Выяснить, когда и каким образом был принят герб Вознесенского муниципального района</a:t>
            </a:r>
          </a:p>
          <a:p>
            <a:pPr marL="514350" indent="-514350">
              <a:buAutoNum type="arabicPeriod"/>
            </a:pPr>
            <a:r>
              <a:rPr lang="ru-RU" altLang="ja-JP" sz="2800" b="1" dirty="0">
                <a:cs typeface="HG明朝E"/>
              </a:rPr>
              <a:t>Изучить, что изображено на гербе </a:t>
            </a:r>
            <a:r>
              <a:rPr kumimoji="0" lang="ru-RU" altLang="ja-JP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charset="0"/>
                <a:ea typeface="HG明朝E" panose="02020809000000000000" pitchFamily="49" charset="-128"/>
                <a:cs typeface="HG明朝E"/>
              </a:rPr>
              <a:t>Вознесенского муниципального района</a:t>
            </a:r>
          </a:p>
          <a:p>
            <a:pPr marL="514350" indent="-514350">
              <a:buAutoNum type="arabicPeriod"/>
            </a:pPr>
            <a:r>
              <a:rPr lang="ru-RU" altLang="ja-JP" sz="2800" b="1" dirty="0">
                <a:ea typeface="HG明朝E" panose="02020809000000000000" pitchFamily="49" charset="-128"/>
                <a:cs typeface="HG明朝E"/>
              </a:rPr>
              <a:t>Выяснить, что отражают изображения на гербе </a:t>
            </a:r>
            <a:r>
              <a:rPr kumimoji="0" lang="ru-RU" altLang="ja-JP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charset="0"/>
                <a:ea typeface="HG明朝E" panose="02020809000000000000" pitchFamily="49" charset="-128"/>
                <a:cs typeface="HG明朝E"/>
              </a:rPr>
              <a:t>Вознесенского муниципального района</a:t>
            </a:r>
            <a:r>
              <a:rPr lang="ru-RU" altLang="ja-JP" sz="2800" b="1" dirty="0">
                <a:cs typeface="HG明朝E"/>
              </a:rPr>
              <a:t> 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927F4F-95DF-4EA3-8491-B3B1FAA4B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Утверждение герба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99A518-A565-F069-4027-C1327B2F5B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8589" y="1340768"/>
            <a:ext cx="405539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/>
              <a:t>В Вознесенском муниципальном районе герб был утвержден Решением Земского собрания Вознесенского района от 21.07.2009 № 345-</a:t>
            </a:r>
            <a:r>
              <a:rPr lang="en-US" sz="1800" dirty="0"/>
              <a:t>IV</a:t>
            </a:r>
            <a:r>
              <a:rPr lang="ru-RU" sz="1800" dirty="0"/>
              <a:t> «О гербе Вознесенского муниципального района Нижегородской области». Утвержденный герб представляет собой щит, пересеченный по диагонали двумя лазоревыми линиями на серебряный, золотой, зеленый и лазоревый цвета. На серебряном поле изображен идущий </a:t>
            </a:r>
            <a:r>
              <a:rPr lang="ru-RU" sz="1800" dirty="0" err="1"/>
              <a:t>червленный</a:t>
            </a:r>
            <a:r>
              <a:rPr lang="ru-RU" sz="1800" dirty="0"/>
              <a:t> олень. В золотой части щита – лиственный и хвойный лес, в зелени – матрешка. В нижней части изображены водные ресурсы.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4E31780-A7F8-1B85-9B56-1D1329A6B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3573016"/>
            <a:ext cx="4569684" cy="3015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511894-45EE-11D8-8597-4C0BC6FA6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Значение герба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C881D6A-EA63-2705-5037-90E9545A8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340768"/>
            <a:ext cx="4320480" cy="4824536"/>
          </a:xfrm>
        </p:spPr>
        <p:txBody>
          <a:bodyPr/>
          <a:lstStyle/>
          <a:p>
            <a:r>
              <a:rPr lang="ru-RU" sz="1600" dirty="0"/>
              <a:t>В </a:t>
            </a:r>
            <a:r>
              <a:rPr lang="ru-RU" sz="1600" dirty="0" smtClean="0"/>
              <a:t>верхней части </a:t>
            </a:r>
            <a:r>
              <a:rPr lang="ru-RU" sz="1600" dirty="0"/>
              <a:t>изображен олень. Изображение идущего оленя является символом земли Нижегородской. Серебро – символ благородства, мира, взаимного сотрудничества.</a:t>
            </a:r>
          </a:p>
          <a:p>
            <a:r>
              <a:rPr lang="ru-RU" sz="1600" dirty="0"/>
              <a:t>В левой части щита на золотом фоне изображен зеленый лес, символизирующий лесные богатства. Золото – символ света, знания, мудрости, богатства.</a:t>
            </a:r>
          </a:p>
          <a:p>
            <a:r>
              <a:rPr lang="ru-RU" sz="1600" dirty="0"/>
              <a:t>Правая часть щита выполнена в зеленом цвете, на нем изображена матрешка в стиле </a:t>
            </a:r>
            <a:r>
              <a:rPr lang="ru-RU" sz="1600" dirty="0" err="1"/>
              <a:t>полх-майданской</a:t>
            </a:r>
            <a:r>
              <a:rPr lang="ru-RU" sz="1600" dirty="0"/>
              <a:t> росписи, матрешка символизирует величие, достаток. Зелень – символ природы, плодородия. </a:t>
            </a:r>
          </a:p>
          <a:p>
            <a:r>
              <a:rPr lang="ru-RU" sz="1600" dirty="0"/>
              <a:t>Нижняя часть щита символизирует большое количество родников, рек.</a:t>
            </a:r>
          </a:p>
          <a:p>
            <a:endParaRPr lang="ru-RU" sz="1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746E4B9-F19C-FC08-5D62-CD19ED1847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78665" y="1600200"/>
            <a:ext cx="377767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4280921" y="1524000"/>
            <a:ext cx="4418856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/>
              <a:t>Герб Нижнего </a:t>
            </a:r>
            <a:r>
              <a:rPr lang="ru-RU" sz="2000" b="1" dirty="0" smtClean="0"/>
              <a:t>Новгорода утверждён указом </a:t>
            </a:r>
            <a:r>
              <a:rPr lang="ru-RU" sz="2000" b="1" dirty="0"/>
              <a:t>Екатерины</a:t>
            </a:r>
            <a:r>
              <a:rPr lang="en-US" sz="2000" b="1" dirty="0"/>
              <a:t> II</a:t>
            </a:r>
            <a:r>
              <a:rPr lang="ru-RU" sz="2000" b="1" dirty="0"/>
              <a:t> 16 августа 1781г.</a:t>
            </a:r>
          </a:p>
          <a:p>
            <a:pPr algn="ctr">
              <a:spcBef>
                <a:spcPct val="50000"/>
              </a:spcBef>
            </a:pPr>
            <a:r>
              <a:rPr lang="ru-RU" sz="2000" b="1" dirty="0"/>
              <a:t>В белом поле красный олень, рога и копыта - черные</a:t>
            </a:r>
          </a:p>
        </p:txBody>
      </p:sp>
      <p:pic>
        <p:nvPicPr>
          <p:cNvPr id="8194" name="Picture 2" descr="https://upload.wikimedia.org/wikipedia/commons/thumb/7/73/Coat_of_arms_of_Nizhny_Novgorod_Region.svg/1200px-Coat_of_arms_of_Nizhny_Novgorod_Region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420" y="3717032"/>
            <a:ext cx="2499277" cy="257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355976" y="4221088"/>
            <a:ext cx="44188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/>
              <a:t>Герб </a:t>
            </a:r>
            <a:r>
              <a:rPr lang="ru-RU" sz="2000" b="1" dirty="0" smtClean="0"/>
              <a:t>Нижегородской области</a:t>
            </a:r>
            <a:endParaRPr lang="ru-RU" sz="2000" b="1" dirty="0"/>
          </a:p>
        </p:txBody>
      </p:sp>
      <p:pic>
        <p:nvPicPr>
          <p:cNvPr id="8198" name="Picture 6" descr="https://autogear.ru/misc/i/gallery/29489/12621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355" y="1340768"/>
            <a:ext cx="2171534" cy="22523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62A9713-DED7-C992-C2E7-AC8EB85D9C2B}"/>
              </a:ext>
            </a:extLst>
          </p:cNvPr>
          <p:cNvSpPr txBox="1">
            <a:spLocks/>
          </p:cNvSpPr>
          <p:nvPr/>
        </p:nvSpPr>
        <p:spPr>
          <a:xfrm>
            <a:off x="457200" y="381000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Отношение к Нижегородской области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2A9713-DED7-C992-C2E7-AC8EB85D9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Изображение леса в левой части герба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6591A92-723A-BC72-608A-B3B26932ED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4130" y="1700808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Вознесенский район славится своими лесными богатствами, потому что основная деятельность населения связана с лесозаготовками. Леса занимают 57,8% всей территории района. Основные породы: ель, дуб, сосна, береза.</a:t>
            </a:r>
          </a:p>
        </p:txBody>
      </p:sp>
      <p:pic>
        <p:nvPicPr>
          <p:cNvPr id="5" name="Содержимое 3" descr="куриха лугjpg.jpg">
            <a:extLst>
              <a:ext uri="{FF2B5EF4-FFF2-40B4-BE49-F238E27FC236}">
                <a16:creationId xmlns:a16="http://schemas.microsoft.com/office/drawing/2014/main" xmlns="" id="{0B46B5DB-DE15-9CB3-FC0D-6C2C429D2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979" y="1327934"/>
            <a:ext cx="3311535" cy="2663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71" y="2946880"/>
            <a:ext cx="3522577" cy="1965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978" y="4293096"/>
            <a:ext cx="3198847" cy="2429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341B9FD-1790-CF75-AB15-BDFD755CB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Изображение матрешки в правой части герба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E6E860-8A7B-79A9-7A11-35B7B7F5617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800" dirty="0"/>
              <a:t>Почетное место на гербе занимает матрешка с </a:t>
            </a:r>
            <a:r>
              <a:rPr lang="ru-RU" sz="1800" dirty="0" err="1"/>
              <a:t>полх-майданской</a:t>
            </a:r>
            <a:r>
              <a:rPr lang="ru-RU" sz="1800" dirty="0"/>
              <a:t> росписью. Главной отличительной чертой </a:t>
            </a:r>
            <a:r>
              <a:rPr lang="ru-RU" sz="1800" dirty="0" err="1"/>
              <a:t>полх-майданской</a:t>
            </a:r>
            <a:r>
              <a:rPr lang="ru-RU" sz="1800" dirty="0"/>
              <a:t> росписи является ярко-алый цветок, ассоциируемый с дикой розой, шиповником. Шиповник, в свою очередь, связан с легендой об Алене Арзамасской, воевавшей на стороне Стеньки Разина. После  поражения своего войска Алена была сожжена в срубе. На месте, где погибла народная героиня, вырос большой куст алого шиповника.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4C5442C-F406-3632-1712-EED57CA61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414" y="1290393"/>
            <a:ext cx="4069657" cy="2555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https://ar.culture.ru/attachments/attachment/middle/5d6ec639db04d467e8f6f330-middl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236" y="4163342"/>
            <a:ext cx="2833156" cy="2606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501008"/>
            <a:ext cx="3083592" cy="2253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42570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D630C9-19A5-1A3F-7C45-007486F33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Изображение воды в нижней части герба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AB0A182-0A8C-7FBD-A1BC-88DE8277BB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Наряду с лесными богатствами есть еще водные ресурсы. Площадь района занимают болота – 581 га, водоемы – 508 га. Жемчужиной Вознесенского района считается </a:t>
            </a:r>
            <a:r>
              <a:rPr lang="ru-RU" sz="2400" dirty="0" err="1"/>
              <a:t>Мызинский</a:t>
            </a:r>
            <a:r>
              <a:rPr lang="ru-RU" sz="2400" dirty="0"/>
              <a:t> пруд. Отличается он своей красотой в любое время года.</a:t>
            </a:r>
          </a:p>
        </p:txBody>
      </p:sp>
      <p:pic>
        <p:nvPicPr>
          <p:cNvPr id="5" name="Рисунок 4" descr="прудjpg.jpg">
            <a:extLst>
              <a:ext uri="{FF2B5EF4-FFF2-40B4-BE49-F238E27FC236}">
                <a16:creationId xmlns:a16="http://schemas.microsoft.com/office/drawing/2014/main" xmlns="" id="{B51083FE-8472-0BD3-345C-8DE211F7AE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1248149"/>
            <a:ext cx="3411575" cy="2806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00" y="4020827"/>
            <a:ext cx="3346571" cy="2649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32" y="2891073"/>
            <a:ext cx="316835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77978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noteka.org/uploads/posts/2022-01/1643246942_26-phonoteka-org-p-fon-trikolor-dlya-fotoshopa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ECB55B-989E-D843-18C1-90239847A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76E8378-5152-C708-6622-E39642EC6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39" y="1616147"/>
            <a:ext cx="4690864" cy="452596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dirty="0"/>
              <a:t>Герб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был утвержден Решением Земского собрания Вознесенского района от 21.07.2009</a:t>
            </a:r>
          </a:p>
          <a:p>
            <a:pPr marL="0" indent="0" algn="just">
              <a:buNone/>
            </a:pPr>
            <a:r>
              <a:rPr lang="ru-RU" sz="2400" dirty="0"/>
              <a:t>Г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ерб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представляет собой щит, пересеченный по диагонали двумя лазоревыми линиями на серебряный, золотой, зеленый и лазоревый цвета. На серебряном поле изображен идущий </a:t>
            </a:r>
            <a:r>
              <a:rPr kumimoji="0" lang="ru-RU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червленный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олень. В золотой части щита – лиственный и хвойный лес, в зелени – матрешка. В нижней части изображены водные ресурсы.</a:t>
            </a: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746E4B9-F19C-FC08-5D62-CD19ED184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7373" y="1600199"/>
            <a:ext cx="3777670" cy="4525963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</TotalTime>
  <Words>541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Утверждение герба</vt:lpstr>
      <vt:lpstr>Значение герба</vt:lpstr>
      <vt:lpstr>Презентация PowerPoint</vt:lpstr>
      <vt:lpstr>Изображение леса в левой части герба</vt:lpstr>
      <vt:lpstr>Изображение матрешки в правой части герба</vt:lpstr>
      <vt:lpstr>Изображение воды в нижней части герба</vt:lpstr>
      <vt:lpstr>Заключение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Пользователь</cp:lastModifiedBy>
  <cp:revision>35</cp:revision>
  <dcterms:created xsi:type="dcterms:W3CDTF">2013-12-21T09:10:02Z</dcterms:created>
  <dcterms:modified xsi:type="dcterms:W3CDTF">2025-08-15T15:45:33Z</dcterms:modified>
</cp:coreProperties>
</file>