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4660"/>
  </p:normalViewPr>
  <p:slideViewPr>
    <p:cSldViewPr snapToGrid="0">
      <p:cViewPr varScale="1">
        <p:scale>
          <a:sx n="90" d="100"/>
          <a:sy n="90" d="100"/>
        </p:scale>
        <p:origin x="355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3581313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67072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182748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36327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966550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59273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6683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805331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17137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903475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8090964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921521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30342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3823881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920544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1716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8D31F4-B087-44EC-9FE2-7E270ACD525B}" type="datetimeFigureOut">
              <a:rPr lang="ru-RU" smtClean="0"/>
              <a:t>23.09.2025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F35C460B-0606-4178-B50F-A84B994EE500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029796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66A965E-51E6-91FB-7B8E-C310E79DC6F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33401" y="287868"/>
            <a:ext cx="11057466" cy="524932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Муниципальное бюджетное дошкольное образовательное учреждение «Детский сад № 20»</a:t>
            </a: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20F9FE8-2511-DCC4-4897-566DCBA7664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3999" y="2353733"/>
            <a:ext cx="9812867" cy="4318000"/>
          </a:xfrm>
        </p:spPr>
        <p:txBody>
          <a:bodyPr>
            <a:normAutofit/>
          </a:bodyPr>
          <a:lstStyle/>
          <a:p>
            <a:pPr algn="ctr"/>
            <a:r>
              <a:rPr lang="ru-RU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Популярные схемы обмана против держателей банковских карт</a:t>
            </a:r>
          </a:p>
          <a:p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r"/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                                                                                 </a:t>
            </a:r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0D2BB1E-3EF7-DC81-7051-D16F73B3A85E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0175"/>
          <a:stretch>
            <a:fillRect/>
          </a:stretch>
        </p:blipFill>
        <p:spPr>
          <a:xfrm>
            <a:off x="3382432" y="4070773"/>
            <a:ext cx="6096000" cy="260096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78495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ECB14B8E-FCB1-C616-4363-1E0DA90FDA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КАРТА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F83AACF-9749-146D-FE04-969711E1F16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6933" y="1786467"/>
            <a:ext cx="10217679" cy="45635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Банковская карта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удобный инструмент повседневных расчетов.</a:t>
            </a:r>
          </a:p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Наиболее распространены: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Дебетовые - инструмент управления банковским счетом, на котором размещены собственные средства держателя карты.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● Кредитные - это банковская пластиковая карта, позволяющая на основании заключенного с банком договора брать в долг у банка определенные суммы денег в пределах установленного кредитного лимита.</a:t>
            </a:r>
          </a:p>
        </p:txBody>
      </p:sp>
      <p:pic>
        <p:nvPicPr>
          <p:cNvPr id="5" name="Рисунок 4" descr="Изображение выглядит как текст, логотип, метка, Бренд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70D624D8-EF70-72F5-779A-87903E0534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15466" y="4068233"/>
            <a:ext cx="5020733" cy="2484333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692441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51B3C96-687E-3743-0B7B-53503982B6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98321" y="624110"/>
            <a:ext cx="9706292" cy="1280890"/>
          </a:xfrm>
        </p:spPr>
        <p:txBody>
          <a:bodyPr>
            <a:normAutofit fontScale="90000"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Схемы мошенничеств с картами</a:t>
            </a:r>
            <a:b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Объект 3">
            <a:extLst>
              <a:ext uri="{FF2B5EF4-FFF2-40B4-BE49-F238E27FC236}">
                <a16:creationId xmlns:a16="http://schemas.microsoft.com/office/drawing/2014/main" id="{237D93DE-FA99-174A-5F48-3C531CD005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rcRect l="3436" t="34722" r="9817" b="33315"/>
          <a:stretch>
            <a:fillRect/>
          </a:stretch>
        </p:blipFill>
        <p:spPr>
          <a:xfrm>
            <a:off x="917734" y="2251170"/>
            <a:ext cx="10701972" cy="35197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985314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7E0C73A-4586-CDA2-A4C2-4D161C216A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43841"/>
            <a:ext cx="8911687" cy="873759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Скимминг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1B3E8B00-1CD3-EB5D-E52C-86013E4120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21267" y="1322492"/>
            <a:ext cx="11165945" cy="529166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Предполагает установку специальных устройств на банкоматы, с помощью которых преступники получают информацию о карте.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Таковыми выступают накладная клавиатура (очень похожая на настоящую) и устройство для считывания данных карты, которое устанавливается на картридер.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Вместо клавиатуры может быть установлена миниатюрная камера, которая заснимет процесс ввода ПИН-кода.</a:t>
            </a:r>
          </a:p>
          <a:p>
            <a:pPr>
              <a:buFont typeface="Wingdings" panose="05000000000000000000" pitchFamily="2" charset="2"/>
              <a:buChar char="q"/>
            </a:pPr>
            <a:endParaRPr lang="ru-RU" dirty="0"/>
          </a:p>
          <a:p>
            <a:pPr>
              <a:buFont typeface="Wingdings" panose="05000000000000000000" pitchFamily="2" charset="2"/>
              <a:buChar char="q"/>
            </a:pPr>
            <a:endParaRPr lang="ru-RU" dirty="0"/>
          </a:p>
          <a:p>
            <a:pPr>
              <a:buFont typeface="Wingdings" panose="05000000000000000000" pitchFamily="2" charset="2"/>
              <a:buChar char="q"/>
            </a:pPr>
            <a:endParaRPr lang="ru-RU" dirty="0"/>
          </a:p>
          <a:p>
            <a:pPr>
              <a:buFont typeface="Wingdings" panose="05000000000000000000" pitchFamily="2" charset="2"/>
              <a:buChar char="q"/>
            </a:pPr>
            <a:endParaRPr lang="ru-RU" dirty="0"/>
          </a:p>
          <a:p>
            <a:pPr>
              <a:buFont typeface="Wingdings" panose="05000000000000000000" pitchFamily="2" charset="2"/>
              <a:buChar char="q"/>
            </a:pPr>
            <a:endParaRPr lang="ru-RU" dirty="0"/>
          </a:p>
          <a:p>
            <a:pPr>
              <a:buFont typeface="Wingdings" panose="05000000000000000000" pitchFamily="2" charset="2"/>
              <a:buChar char="q"/>
            </a:pPr>
            <a:endParaRPr lang="ru-RU" dirty="0"/>
          </a:p>
          <a:p>
            <a:pPr marL="0" indent="0">
              <a:buNone/>
            </a:pP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 использовании банкомата осмотрите поверхность над ПИН-клавиатурой и устройство для приема карты на предмет нахождения посторонних предметов. </a:t>
            </a:r>
          </a:p>
        </p:txBody>
      </p:sp>
      <p:pic>
        <p:nvPicPr>
          <p:cNvPr id="5" name="Рисунок 4" descr="Изображение выглядит как банкомат, текст, человек, в помещени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28EFB70F-89B9-A38A-1AAF-2581C351F4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400" y="3385831"/>
            <a:ext cx="3259868" cy="240453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7" name="Рисунок 6" descr="Изображение выглядит как зеленый, машина, Бытовая техника, в помещении&#10;&#10;Содержимое, созданное искусственным интеллектом, может быть неверным.">
            <a:extLst>
              <a:ext uri="{FF2B5EF4-FFF2-40B4-BE49-F238E27FC236}">
                <a16:creationId xmlns:a16="http://schemas.microsoft.com/office/drawing/2014/main" id="{B5E8489F-B594-824E-9677-62BACB41CD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79240" y="3385831"/>
            <a:ext cx="3234470" cy="23181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4A0230C6-469B-7CD5-259F-DF9B1CB7820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4416571" y="3123364"/>
            <a:ext cx="3015366" cy="258066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464233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2593681-4B6C-00F6-80DE-337688831A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78001" y="194733"/>
            <a:ext cx="9726612" cy="1710267"/>
          </a:xfrm>
        </p:spPr>
        <p:txBody>
          <a:bodyPr>
            <a:normAutofit/>
          </a:bodyPr>
          <a:lstStyle/>
          <a:p>
            <a:r>
              <a:rPr lang="ru-RU" sz="40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Траппинг</a:t>
            </a:r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(ливанская петля)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011FD2D-B414-C433-7361-5909254865E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6533" y="1337733"/>
            <a:ext cx="10878079" cy="457348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помощь прохожего. Суть этого вида мошенничества заключается в установке на банкомат устройства, которое </a:t>
            </a: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блокирует карту и не выдает ее обратно.</a:t>
            </a:r>
          </a:p>
          <a:p>
            <a:pPr marL="0" indent="0"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Отрезок фотопленки (складывается пополам, края загибаются под углом в 90 градусов) вставляется в банкомат. На нижней стороне фотопленки вырезан небольшой лепесток, отогнутый вверх по ходу карты. Пленка располагается в картридере так, чтобы не мешать проведению транзакции. Отогнувшийся лепесток не позволяет банкомату выдать пластиковую карту обратно. На помощь человеку приходит «добрый» мошенник, раздавая различные советы. В процессе «помощи» растерянный человек обычно соглашается на введение ПИН-кода, который и запоминает преступник. После чего мошенник «уходит», советуя обратиться в банк. Растерянный человек оставляет карту в банкомате, а мошенник спокойно ее достает и использует по своему усмотрению.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61EFF431-4CC4-D280-8B75-318CE0BC6FD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14600" y="4789850"/>
            <a:ext cx="6108968" cy="187341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64378638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FF26F5B-9FA6-A3D0-37AB-94BC1ED124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10267" y="624110"/>
            <a:ext cx="9794345" cy="128089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Магазинные мошенничества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634F20D9-C067-69F5-3849-408D144A524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1200" y="1397000"/>
            <a:ext cx="10793412" cy="5283200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 передавайте карту посторонним: ее реквизиты (номер карты, срок действия, имя владельца, CVV/ СVС-код) могут быть использованы для чужих покупок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Требуйте проведения операций с картой только в личном присутствии, не позволяя уносить карту из поля зрения (например, официантам или кассирам)</a:t>
            </a: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06AAB902-378E-9AF5-CFD3-73EB1386E3CD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19697"/>
          <a:stretch>
            <a:fillRect/>
          </a:stretch>
        </p:blipFill>
        <p:spPr>
          <a:xfrm>
            <a:off x="2846176" y="2931891"/>
            <a:ext cx="5931280" cy="3301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2425175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F6A5CBE-1E2A-5353-E02A-C963C7DE50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6601" y="624110"/>
            <a:ext cx="9498012" cy="128089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Фишинг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DBBD5B5B-CF06-DA55-D02A-B8F94D04BA6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33599"/>
            <a:ext cx="10666412" cy="45635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Цель фишинга — </a:t>
            </a: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получить данные о пластиковой карте от самого пользователя. В этом случае злоумышленники рассылают пользователям электронные письма, в которых от имени банка сообщают об изменениях, якобы производимых в системе его безопасности.</a:t>
            </a:r>
          </a:p>
          <a:p>
            <a:pPr marL="0" indent="0">
              <a:buNone/>
            </a:pP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Самая сложная задача мошенника — узнать ваш ПИН-код. </a:t>
            </a:r>
          </a:p>
          <a:p>
            <a:pPr marL="0" indent="0" algn="ctr"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Никому не сообщайте свой ПИН-код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72528468-9323-D057-2B00-8F81AF51A7C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3045" y="3246965"/>
            <a:ext cx="4496501" cy="21463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439121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8243853-E13A-7F32-9C5C-D29B0A70DA7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1001" y="381000"/>
            <a:ext cx="9853612" cy="1524000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Мошенничество с помощью телефона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B03B70C8-7BAD-2D46-A3BC-50BE7CA464B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91067" y="1236133"/>
            <a:ext cx="11396133" cy="5486399"/>
          </a:xfrm>
        </p:spPr>
        <p:txBody>
          <a:bodyPr>
            <a:normAutofit lnSpcReduction="10000"/>
          </a:bodyPr>
          <a:lstStyle/>
          <a:p>
            <a:pPr marL="0" indent="0">
              <a:lnSpc>
                <a:spcPct val="110000"/>
              </a:lnSpc>
              <a:buNone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Разновидностью фишинга являются звонки на сотовые телефоны граждан от «представителей» банка с просьбой погасить задолженность по кредиту. Когда гражданин сообщает, что кредит он не брал, ему предлагается уточнить данные его пластиковой карты. В дальнейшем указанная информация используется для инициирования несанкционированных денежных переводов с карточного счета пользователя. </a:t>
            </a: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10000"/>
              </a:lnSpc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Банки и платежные системы никогда не присылают писем и не звонят на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телефоны своих клиентов с просьбой предоставить им данные счетов. Если</a:t>
            </a:r>
          </a:p>
          <a:p>
            <a:pPr marL="0" indent="0" algn="ctr">
              <a:lnSpc>
                <a:spcPct val="110000"/>
              </a:lnSpc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такая ситуация произойдет, вас попросят приехать в банк лично.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997B964-C749-AEF3-0E83-0FD7E852CD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9256" y="2524433"/>
            <a:ext cx="6309622" cy="24793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98530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0CEE9D5-22FA-1204-8615-1E0C9325B8D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7133" y="279400"/>
            <a:ext cx="9887479" cy="1024467"/>
          </a:xfrm>
        </p:spPr>
        <p:txBody>
          <a:bodyPr>
            <a:normAutofit/>
          </a:bodyPr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Вишинг (голосовой фишинг)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597843E9-C4DE-88D0-2FB6-05E251045AE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5800" y="1236133"/>
            <a:ext cx="10818812" cy="5621867"/>
          </a:xfrm>
        </p:spPr>
        <p:txBody>
          <a:bodyPr/>
          <a:lstStyle/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Новый вид мошенничества, использующий технологию, позволяющую автоматически собирать информацию, такую, как номера карт и счетов.</a:t>
            </a:r>
          </a:p>
          <a:p>
            <a:pPr marL="0" indent="0">
              <a:buNone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Мошенники моделируют звонок автоинформатора, получив который держатель получает следующую информацию: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Автоответчик предупреждает потребителя, что с его картой производятся мошеннические действия, и дает инструкции — перезвонить по определенному номеру.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Когда по этому номеру перезванивают, на другом конце провода отвечает типичный компьютерный голос, сообщающий, что человек должен пройти сверку данных и ввести 16-значный номер карты с клавиатуры телефона.</a:t>
            </a:r>
          </a:p>
          <a:p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Затем, используя этот звонок, можно собрать и дополнительную информацию, такую, как CVV-код, срок действия карты, дата рождения, номер банковского счета и т. п.</a:t>
            </a:r>
          </a:p>
          <a:p>
            <a:endParaRPr lang="ru-RU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E75BFEEA-BCA1-F7A3-1C9E-03CE485F76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526867" y="4773660"/>
            <a:ext cx="4055533" cy="191891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40910272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3B8CBA1-D771-768F-0EF0-5239BCA5B1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59467" y="624110"/>
            <a:ext cx="9845145" cy="1280890"/>
          </a:xfrm>
        </p:spPr>
        <p:txBody>
          <a:bodyPr/>
          <a:lstStyle/>
          <a:p>
            <a:r>
              <a:rPr lang="ru-RU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Меры безопасности</a:t>
            </a:r>
            <a:br>
              <a:rPr lang="ru-RU" dirty="0"/>
            </a:br>
            <a:endParaRPr lang="ru-RU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C36DF285-D1E5-51F8-E9EE-7900F2A3F13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41867" y="2133599"/>
            <a:ext cx="10962745" cy="4665134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Храните ПИН-код отдельно от карты и не пишите его на карте, не сообщайте никому и не вводите ПИН-код при работе в Интернете.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При его потере или краже -заблокируйте карту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Сохраняйте все документы до окончания проверки правильности списанных сумм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Сообщайте банку актуальные контактные данные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Подключите услугу SMS- уведомлений, всегда имейте при себе телефон службы поддержки</a:t>
            </a:r>
          </a:p>
          <a:p>
            <a:pPr marL="0" indent="0">
              <a:buNone/>
            </a:pP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2000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ru-RU" sz="2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случае мошеннической или ошибочной операции по карте уведомите банк до конца следующего дня, чтобы сумма этой операции была полностью возмещена банком, иначе вернуть деньги будет гораздо сложнее.</a:t>
            </a:r>
          </a:p>
        </p:txBody>
      </p:sp>
    </p:spTree>
    <p:extLst>
      <p:ext uri="{BB962C8B-B14F-4D97-AF65-F5344CB8AC3E}">
        <p14:creationId xmlns:p14="http://schemas.microsoft.com/office/powerpoint/2010/main" val="281892730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EF866E-03B5-7432-8474-53B6D6B0953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2700867"/>
            <a:ext cx="8911687" cy="1049865"/>
          </a:xfrm>
        </p:spPr>
        <p:txBody>
          <a:bodyPr>
            <a:normAutofit/>
          </a:bodyPr>
          <a:lstStyle/>
          <a:p>
            <a:pPr algn="ctr"/>
            <a:r>
              <a:rPr lang="ru-RU" sz="5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СПАСИБО </a:t>
            </a: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F5F383E-563B-2C81-3B8A-8CE9841E54E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2589212" y="3530600"/>
            <a:ext cx="8915400" cy="2380622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ru-RU" sz="5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 ВНИМАНИЕ!</a:t>
            </a:r>
          </a:p>
          <a:p>
            <a:pPr marL="0" indent="0" algn="ctr">
              <a:buNone/>
            </a:pP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ru-RU" sz="5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6406846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Легкий дым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Легкий дым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Легкий дым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769</TotalTime>
  <Words>717</Words>
  <Application>Microsoft Office PowerPoint</Application>
  <PresentationFormat>Широкоэкранный</PresentationFormat>
  <Paragraphs>68</Paragraphs>
  <Slides>11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7" baseType="lpstr">
      <vt:lpstr>Arial</vt:lpstr>
      <vt:lpstr>Century Gothic</vt:lpstr>
      <vt:lpstr>Times New Roman</vt:lpstr>
      <vt:lpstr>Wingdings</vt:lpstr>
      <vt:lpstr>Wingdings 3</vt:lpstr>
      <vt:lpstr>Легкий дым</vt:lpstr>
      <vt:lpstr>Муниципальное бюджетное дошкольное образовательное учреждение «Детский сад № 20»</vt:lpstr>
      <vt:lpstr>КАРТА</vt:lpstr>
      <vt:lpstr>Схемы мошенничеств с картами   </vt:lpstr>
      <vt:lpstr>Скимминг</vt:lpstr>
      <vt:lpstr>Траппинг (ливанская петля)</vt:lpstr>
      <vt:lpstr>Магазинные мошенничества</vt:lpstr>
      <vt:lpstr>Фишинг</vt:lpstr>
      <vt:lpstr>Мошенничество с помощью телефона</vt:lpstr>
      <vt:lpstr>Вишинг (голосовой фишинг)</vt:lpstr>
      <vt:lpstr>Меры безопасности </vt:lpstr>
      <vt:lpstr>СПАСИБО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beliaeva.iulya2012@yandex.ru</dc:creator>
  <cp:lastModifiedBy>beliaeva.iulya2012@yandex.ru</cp:lastModifiedBy>
  <cp:revision>16</cp:revision>
  <dcterms:created xsi:type="dcterms:W3CDTF">2025-09-21T13:02:46Z</dcterms:created>
  <dcterms:modified xsi:type="dcterms:W3CDTF">2025-09-23T00:17:05Z</dcterms:modified>
</cp:coreProperties>
</file>