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1878" y="10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0E7D0-0D67-490B-BF8E-4FDC1C30CCD4}" type="datetimeFigureOut">
              <a:rPr lang="ru-RU" smtClean="0"/>
              <a:t>06.07.2025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0059C-AC76-4F8D-9BCD-A1F6A9DCB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8352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0E7D0-0D67-490B-BF8E-4FDC1C30CCD4}" type="datetimeFigureOut">
              <a:rPr lang="ru-RU" smtClean="0"/>
              <a:t>06.07.2025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0059C-AC76-4F8D-9BCD-A1F6A9DCB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7229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0E7D0-0D67-490B-BF8E-4FDC1C30CCD4}" type="datetimeFigureOut">
              <a:rPr lang="ru-RU" smtClean="0"/>
              <a:t>06.07.2025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0059C-AC76-4F8D-9BCD-A1F6A9DCB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672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0E7D0-0D67-490B-BF8E-4FDC1C30CCD4}" type="datetimeFigureOut">
              <a:rPr lang="ru-RU" smtClean="0"/>
              <a:t>06.07.2025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0059C-AC76-4F8D-9BCD-A1F6A9DCB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7453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0E7D0-0D67-490B-BF8E-4FDC1C30CCD4}" type="datetimeFigureOut">
              <a:rPr lang="ru-RU" smtClean="0"/>
              <a:t>06.07.2025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0059C-AC76-4F8D-9BCD-A1F6A9DCB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3725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0E7D0-0D67-490B-BF8E-4FDC1C30CCD4}" type="datetimeFigureOut">
              <a:rPr lang="ru-RU" smtClean="0"/>
              <a:t>06.07.2025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0059C-AC76-4F8D-9BCD-A1F6A9DCB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9479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0E7D0-0D67-490B-BF8E-4FDC1C30CCD4}" type="datetimeFigureOut">
              <a:rPr lang="ru-RU" smtClean="0"/>
              <a:t>06.07.2025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0059C-AC76-4F8D-9BCD-A1F6A9DCB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935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0E7D0-0D67-490B-BF8E-4FDC1C30CCD4}" type="datetimeFigureOut">
              <a:rPr lang="ru-RU" smtClean="0"/>
              <a:t>06.07.2025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0059C-AC76-4F8D-9BCD-A1F6A9DCB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9913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0E7D0-0D67-490B-BF8E-4FDC1C30CCD4}" type="datetimeFigureOut">
              <a:rPr lang="ru-RU" smtClean="0"/>
              <a:t>06.07.2025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0059C-AC76-4F8D-9BCD-A1F6A9DCB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969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0E7D0-0D67-490B-BF8E-4FDC1C30CCD4}" type="datetimeFigureOut">
              <a:rPr lang="ru-RU" smtClean="0"/>
              <a:t>06.07.2025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0059C-AC76-4F8D-9BCD-A1F6A9DCB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3052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0E7D0-0D67-490B-BF8E-4FDC1C30CCD4}" type="datetimeFigureOut">
              <a:rPr lang="ru-RU" smtClean="0"/>
              <a:t>06.07.2025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0059C-AC76-4F8D-9BCD-A1F6A9DCB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56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0E7D0-0D67-490B-BF8E-4FDC1C30CCD4}" type="datetimeFigureOut">
              <a:rPr lang="ru-RU" smtClean="0"/>
              <a:t>06.07.2025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00059C-AC76-4F8D-9BCD-A1F6A9DCB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8748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11.png"/><Relationship Id="rId18" Type="http://schemas.openxmlformats.org/officeDocument/2006/relationships/image" Target="../media/image13.png"/><Relationship Id="rId3" Type="http://schemas.openxmlformats.org/officeDocument/2006/relationships/slide" Target="slide5.xml"/><Relationship Id="rId21" Type="http://schemas.openxmlformats.org/officeDocument/2006/relationships/image" Target="../media/image14.png"/><Relationship Id="rId7" Type="http://schemas.openxmlformats.org/officeDocument/2006/relationships/image" Target="../media/image9.png"/><Relationship Id="rId12" Type="http://schemas.openxmlformats.org/officeDocument/2006/relationships/slide" Target="slide7.xml"/><Relationship Id="rId17" Type="http://schemas.microsoft.com/office/2007/relationships/hdphoto" Target="../media/hdphoto1.wdp"/><Relationship Id="rId2" Type="http://schemas.openxmlformats.org/officeDocument/2006/relationships/image" Target="../media/image7.png"/><Relationship Id="rId16" Type="http://schemas.openxmlformats.org/officeDocument/2006/relationships/image" Target="../media/image12.png"/><Relationship Id="rId20" Type="http://schemas.openxmlformats.org/officeDocument/2006/relationships/slide" Target="slide8.xml"/><Relationship Id="rId1" Type="http://schemas.openxmlformats.org/officeDocument/2006/relationships/slideLayout" Target="../slideLayouts/slideLayout2.xml"/><Relationship Id="rId6" Type="http://schemas.openxmlformats.org/officeDocument/2006/relationships/slide" Target="slide4.xml"/><Relationship Id="rId11" Type="http://schemas.microsoft.com/office/2007/relationships/hdphoto" Target="../media/hdphoto5.wdp"/><Relationship Id="rId5" Type="http://schemas.microsoft.com/office/2007/relationships/hdphoto" Target="../media/hdphoto3.wdp"/><Relationship Id="rId15" Type="http://schemas.openxmlformats.org/officeDocument/2006/relationships/slide" Target="slide3.xml"/><Relationship Id="rId10" Type="http://schemas.openxmlformats.org/officeDocument/2006/relationships/image" Target="../media/image10.png"/><Relationship Id="rId19" Type="http://schemas.microsoft.com/office/2007/relationships/hdphoto" Target="../media/hdphoto7.wdp"/><Relationship Id="rId4" Type="http://schemas.openxmlformats.org/officeDocument/2006/relationships/image" Target="../media/image8.png"/><Relationship Id="rId9" Type="http://schemas.openxmlformats.org/officeDocument/2006/relationships/slide" Target="slide6.xml"/><Relationship Id="rId14" Type="http://schemas.microsoft.com/office/2007/relationships/hdphoto" Target="../media/hdphoto6.wdp"/><Relationship Id="rId22" Type="http://schemas.microsoft.com/office/2007/relationships/hdphoto" Target="../media/hdphoto8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image" Target="../media/image17.png"/><Relationship Id="rId4" Type="http://schemas.microsoft.com/office/2007/relationships/hdphoto" Target="../media/hdphoto9.wdp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2.wdp"/><Relationship Id="rId13" Type="http://schemas.microsoft.com/office/2007/relationships/hdphoto" Target="../media/hdphoto13.wdp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12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microsoft.com/office/2007/relationships/hdphoto" Target="../media/hdphoto10.wdp"/><Relationship Id="rId5" Type="http://schemas.openxmlformats.org/officeDocument/2006/relationships/image" Target="../media/image21.png"/><Relationship Id="rId10" Type="http://schemas.openxmlformats.org/officeDocument/2006/relationships/image" Target="../media/image18.png"/><Relationship Id="rId4" Type="http://schemas.microsoft.com/office/2007/relationships/hdphoto" Target="../media/hdphoto11.wdp"/><Relationship Id="rId9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5.png"/><Relationship Id="rId7" Type="http://schemas.openxmlformats.org/officeDocument/2006/relationships/slide" Target="slide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microsoft.com/office/2007/relationships/hdphoto" Target="../media/hdphoto14.wdp"/><Relationship Id="rId9" Type="http://schemas.microsoft.com/office/2007/relationships/hdphoto" Target="../media/hdphoto10.wdp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openxmlformats.org/officeDocument/2006/relationships/image" Target="../media/image28.png"/><Relationship Id="rId7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microsoft.com/office/2007/relationships/hdphoto" Target="../media/hdphoto15.wdp"/><Relationship Id="rId10" Type="http://schemas.microsoft.com/office/2007/relationships/hdphoto" Target="../media/hdphoto16.wdp"/><Relationship Id="rId4" Type="http://schemas.openxmlformats.org/officeDocument/2006/relationships/image" Target="../media/image29.png"/><Relationship Id="rId9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openxmlformats.org/officeDocument/2006/relationships/image" Target="../media/image13.png"/><Relationship Id="rId7" Type="http://schemas.openxmlformats.org/officeDocument/2006/relationships/image" Target="../media/image1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image" Target="../media/image31.png"/><Relationship Id="rId10" Type="http://schemas.microsoft.com/office/2007/relationships/hdphoto" Target="../media/hdphoto6.wdp"/><Relationship Id="rId4" Type="http://schemas.microsoft.com/office/2007/relationships/hdphoto" Target="../media/hdphoto7.wdp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2.png"/><Relationship Id="rId7" Type="http://schemas.openxmlformats.org/officeDocument/2006/relationships/image" Target="../media/image3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microsoft.com/office/2007/relationships/hdphoto" Target="../media/hdphoto17.wdp"/><Relationship Id="rId4" Type="http://schemas.openxmlformats.org/officeDocument/2006/relationships/image" Target="../media/image32.png"/><Relationship Id="rId9" Type="http://schemas.microsoft.com/office/2007/relationships/hdphoto" Target="../media/hdphoto18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54" y="1454331"/>
            <a:ext cx="2877726" cy="5464629"/>
          </a:xfrm>
          <a:prstGeom prst="rect">
            <a:avLst/>
          </a:prstGeom>
        </p:spPr>
      </p:pic>
      <p:grpSp>
        <p:nvGrpSpPr>
          <p:cNvPr id="8" name="Группа 7"/>
          <p:cNvGrpSpPr/>
          <p:nvPr/>
        </p:nvGrpSpPr>
        <p:grpSpPr>
          <a:xfrm>
            <a:off x="5101619" y="2605293"/>
            <a:ext cx="6385975" cy="3351369"/>
            <a:chOff x="5210801" y="2847702"/>
            <a:chExt cx="6385975" cy="3351369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5904411" y="2847702"/>
              <a:ext cx="5329646" cy="3108960"/>
            </a:xfrm>
            <a:prstGeom prst="roundRect">
              <a:avLst>
                <a:gd name="adj" fmla="val 24790"/>
              </a:avLst>
            </a:prstGeom>
            <a:solidFill>
              <a:srgbClr val="FFFF99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800" dirty="0" smtClean="0">
                  <a:solidFill>
                    <a:schemeClr val="tx1"/>
                  </a:solidFill>
                  <a:latin typeface="beer money" panose="02000505060000020004" pitchFamily="2" charset="0"/>
                </a:rPr>
                <a:t>Добро пожаловать на </a:t>
              </a:r>
              <a:r>
                <a:rPr lang="ru-RU" sz="2800" dirty="0" err="1" smtClean="0">
                  <a:solidFill>
                    <a:schemeClr val="tx1"/>
                  </a:solidFill>
                  <a:latin typeface="beer money" panose="02000505060000020004" pitchFamily="2" charset="0"/>
                </a:rPr>
                <a:t>квест</a:t>
              </a:r>
              <a:endParaRPr lang="ru-RU" sz="2800" dirty="0" smtClean="0">
                <a:solidFill>
                  <a:schemeClr val="tx1"/>
                </a:solidFill>
                <a:latin typeface="beer money" panose="02000505060000020004" pitchFamily="2" charset="0"/>
              </a:endParaRPr>
            </a:p>
            <a:p>
              <a:pPr algn="ctr"/>
              <a:r>
                <a:rPr lang="ru-RU" sz="2800" dirty="0" smtClean="0">
                  <a:solidFill>
                    <a:schemeClr val="tx1"/>
                  </a:solidFill>
                  <a:latin typeface="beer money" panose="02000505060000020004" pitchFamily="2" charset="0"/>
                </a:rPr>
                <a:t>«День Знаний»</a:t>
              </a:r>
            </a:p>
            <a:p>
              <a:pPr algn="ctr"/>
              <a:r>
                <a:rPr lang="ru-RU" sz="2800" dirty="0" smtClean="0">
                  <a:solidFill>
                    <a:schemeClr val="tx1"/>
                  </a:solidFill>
                  <a:latin typeface="beer money" panose="02000505060000020004" pitchFamily="2" charset="0"/>
                </a:rPr>
                <a:t>Впереди вас ждут интересные задания.</a:t>
              </a:r>
            </a:p>
            <a:p>
              <a:pPr algn="ctr"/>
              <a:r>
                <a:rPr lang="ru-RU" sz="2800" dirty="0" smtClean="0">
                  <a:solidFill>
                    <a:schemeClr val="tx1"/>
                  </a:solidFill>
                  <a:latin typeface="beer money" panose="02000505060000020004" pitchFamily="2" charset="0"/>
                </a:rPr>
                <a:t>Удачи!</a:t>
              </a:r>
              <a:endParaRPr lang="ru-RU" sz="2800" dirty="0">
                <a:solidFill>
                  <a:schemeClr val="tx1"/>
                </a:solidFill>
                <a:latin typeface="beer money" panose="02000505060000020004" pitchFamily="2" charset="0"/>
              </a:endParaRPr>
            </a:p>
          </p:txBody>
        </p:sp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56149">
              <a:off x="5210801" y="4414680"/>
              <a:ext cx="1784391" cy="1784391"/>
            </a:xfrm>
            <a:prstGeom prst="rect">
              <a:avLst/>
            </a:prstGeom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640330">
              <a:off x="10670211" y="3150359"/>
              <a:ext cx="926565" cy="926565"/>
            </a:xfrm>
            <a:prstGeom prst="rect">
              <a:avLst/>
            </a:prstGeom>
          </p:spPr>
        </p:pic>
      </p:grpSp>
      <p:sp>
        <p:nvSpPr>
          <p:cNvPr id="9" name="TextBox 8"/>
          <p:cNvSpPr txBox="1"/>
          <p:nvPr/>
        </p:nvSpPr>
        <p:spPr>
          <a:xfrm>
            <a:off x="5516471" y="2729399"/>
            <a:ext cx="6105525" cy="2308324"/>
          </a:xfrm>
          <a:prstGeom prst="rect">
            <a:avLst/>
          </a:prstGeom>
          <a:noFill/>
        </p:spPr>
        <p:txBody>
          <a:bodyPr wrap="square" rtlCol="0" anchor="ctr">
            <a:prstTxWarp prst="textArchU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7200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ARCO Cyrillic" panose="02000800000000000000" pitchFamily="2" charset="0"/>
              </a:rPr>
              <a:t>День</a:t>
            </a:r>
          </a:p>
          <a:p>
            <a:pPr algn="ctr"/>
            <a:r>
              <a:rPr lang="ru-RU" sz="7200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ARCO Cyrillic" panose="02000800000000000000" pitchFamily="2" charset="0"/>
              </a:rPr>
              <a:t>знаний</a:t>
            </a:r>
            <a:endParaRPr lang="ru-RU" sz="7200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ARCO Cyrillic" panose="02000800000000000000" pitchFamily="2" charset="0"/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2248667" y="372001"/>
            <a:ext cx="3850302" cy="1628775"/>
            <a:chOff x="2248667" y="372001"/>
            <a:chExt cx="3850302" cy="1628775"/>
          </a:xfrm>
        </p:grpSpPr>
        <p:sp>
          <p:nvSpPr>
            <p:cNvPr id="10" name="Выноска-облако 9"/>
            <p:cNvSpPr/>
            <p:nvPr/>
          </p:nvSpPr>
          <p:spPr>
            <a:xfrm>
              <a:off x="2451983" y="372001"/>
              <a:ext cx="3646986" cy="1628775"/>
            </a:xfrm>
            <a:prstGeom prst="cloudCallout">
              <a:avLst>
                <a:gd name="adj1" fmla="val -22139"/>
                <a:gd name="adj2" fmla="val 80044"/>
              </a:avLst>
            </a:prstGeom>
            <a:solidFill>
              <a:srgbClr val="FFFF99">
                <a:alpha val="50000"/>
              </a:srgbClr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  <a:latin typeface="beer money" panose="02000505060000020004" pitchFamily="2" charset="0"/>
                </a:rPr>
                <a:t>Здравствуйте, ребята!</a:t>
              </a:r>
            </a:p>
            <a:p>
              <a:pPr algn="ctr"/>
              <a:r>
                <a:rPr lang="ru-RU" dirty="0" smtClean="0">
                  <a:solidFill>
                    <a:schemeClr val="tx1"/>
                  </a:solidFill>
                  <a:latin typeface="beer money" panose="02000505060000020004" pitchFamily="2" charset="0"/>
                </a:rPr>
                <a:t>Как же долго я вас ждал…</a:t>
              </a:r>
              <a:endParaRPr lang="ru-RU" dirty="0">
                <a:solidFill>
                  <a:schemeClr val="tx1"/>
                </a:solidFill>
                <a:latin typeface="beer money" panose="02000505060000020004" pitchFamily="2" charset="0"/>
              </a:endParaRPr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8667" y="796676"/>
              <a:ext cx="785813" cy="657655"/>
            </a:xfrm>
            <a:prstGeom prst="rect">
              <a:avLst/>
            </a:prstGeom>
          </p:spPr>
        </p:pic>
      </p:grpSp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57" b="98804" l="0" r="98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76338">
            <a:off x="12220725" y="6181332"/>
            <a:ext cx="1562100" cy="1876316"/>
          </a:xfrm>
          <a:prstGeom prst="rect">
            <a:avLst/>
          </a:prstGeom>
        </p:spPr>
      </p:pic>
      <p:pic>
        <p:nvPicPr>
          <p:cNvPr id="15" name="Рисунок 1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622" b="93976" l="4524" r="963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6418" y="5167996"/>
            <a:ext cx="2660560" cy="1577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710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33 -1.1125 C 0.00052 -1.0655 0.04609 -1.02013 0.06562 -0.96273 C 0.0858 -0.89884 0.09557 -0.82384 0.10599 -0.74884 C 0.11575 -0.67384 0.10599 -0.60972 0.09557 -0.54004 C 0.0858 -0.47754 0.07083 -0.40763 0.03567 -0.35 C 0.0056 -0.29259 -0.0444 -0.24606 -0.09909 -0.21111 C -0.14935 -0.17615 -0.20938 -0.15347 -0.26914 -0.14143 C -0.32904 -0.13055 -0.38972 -0.13055 -0.4444 -0.14143 C -0.5043 -0.15347 -0.55964 -0.18171 -0.60469 -0.2287 C -0.64961 -0.26875 -0.68933 -0.3206 -0.70938 -0.38495 C -0.7349 -0.44259 -0.74467 -0.52268 -0.74467 -0.58703 C -0.74987 -0.65 -0.74467 -0.72615 -0.71927 -0.78888 C -0.6944 -0.84652 -0.64961 -0.89328 -0.58959 -0.9162 C -0.52969 -0.93356 -0.46914 -0.91064 -0.42943 -0.8706 C -0.39414 -0.82893 -0.3694 -0.7662 -0.36433 -0.69143 C -0.36433 -0.61504 -0.3694 -0.54699 -0.39414 -0.48773 C -0.41967 -0.43032 -0.41446 -0.41967 -0.51472 -0.34328 C -0.60469 -0.26319 -0.6944 -0.28611 -0.74987 -0.28055 C -0.80456 -0.28055 -0.84961 -0.30324 -0.90482 -0.32615 C -0.96485 -0.35532 -1.01498 -0.40763 -1.04935 -0.45463 C -1.08438 -0.5 -1.09935 -0.55763 -1.11954 -0.65 C -1.13464 -0.74351 -1.13464 -0.78888 -1.13464 -0.85833 C -1.13464 -0.928 -1.13464 -0.99745 -1.13464 -1.0655 " pathEditMode="relative" rAng="0" ptsTypes="AAAAAAAAAAAAAAAAAAAAAAA">
                                      <p:cBhvr>
                                        <p:cTn id="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305" y="48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5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>
            <a:hlinkClick r:id="rId3" action="ppaction://hlinksldjump"/>
          </p:cNvPr>
          <p:cNvSpPr/>
          <p:nvPr/>
        </p:nvSpPr>
        <p:spPr>
          <a:xfrm>
            <a:off x="6170707" y="892811"/>
            <a:ext cx="1368000" cy="1368000"/>
          </a:xfrm>
          <a:prstGeom prst="roundRect">
            <a:avLst/>
          </a:prstGeom>
          <a:solidFill>
            <a:srgbClr val="FFC000">
              <a:alpha val="3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4000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ARCO Cyrillic" panose="02000800000000000000" pitchFamily="2" charset="0"/>
              </a:rPr>
              <a:t>3</a:t>
            </a:r>
            <a:endParaRPr lang="ru-RU" sz="4000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ARCO Cyrillic" panose="02000800000000000000" pitchFamily="2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500" b="97000" l="0" r="100000">
                        <a14:foregroundMark x1="51000" y1="43750" x2="50000" y2="37375"/>
                        <a14:foregroundMark x1="17000" y1="77000" x2="17000" y2="77000"/>
                        <a14:foregroundMark x1="33167" y1="54750" x2="33167" y2="54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889987"/>
            <a:ext cx="3095626" cy="4127501"/>
          </a:xfrm>
          <a:prstGeom prst="rect">
            <a:avLst/>
          </a:prstGeom>
        </p:spPr>
      </p:pic>
      <p:grpSp>
        <p:nvGrpSpPr>
          <p:cNvPr id="28" name="Группа 27"/>
          <p:cNvGrpSpPr/>
          <p:nvPr/>
        </p:nvGrpSpPr>
        <p:grpSpPr>
          <a:xfrm>
            <a:off x="4121770" y="892811"/>
            <a:ext cx="1368000" cy="1368000"/>
            <a:chOff x="1838706" y="663338"/>
            <a:chExt cx="1368000" cy="1368000"/>
          </a:xfrm>
        </p:grpSpPr>
        <p:sp>
          <p:nvSpPr>
            <p:cNvPr id="6" name="квадрат2"/>
            <p:cNvSpPr/>
            <p:nvPr/>
          </p:nvSpPr>
          <p:spPr>
            <a:xfrm>
              <a:off x="1838706" y="663338"/>
              <a:ext cx="1368000" cy="1368000"/>
            </a:xfrm>
            <a:prstGeom prst="roundRect">
              <a:avLst/>
            </a:prstGeom>
            <a:solidFill>
              <a:srgbClr val="FFC000">
                <a:alpha val="30000"/>
              </a:srgbClr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algn="ctr"/>
              <a:endParaRPr lang="ru-RU" sz="4000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ARCO Cyrillic" panose="02000800000000000000" pitchFamily="2" charset="0"/>
              </a:endParaRPr>
            </a:p>
          </p:txBody>
        </p:sp>
        <p:pic>
          <p:nvPicPr>
            <p:cNvPr id="20" name="Рисунок 19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98372" l="1087" r="9891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36648" y="839452"/>
              <a:ext cx="1172115" cy="1095673"/>
            </a:xfrm>
            <a:prstGeom prst="rect">
              <a:avLst/>
            </a:prstGeom>
          </p:spPr>
        </p:pic>
      </p:grpSp>
      <p:grpSp>
        <p:nvGrpSpPr>
          <p:cNvPr id="29" name="Группа 28"/>
          <p:cNvGrpSpPr/>
          <p:nvPr/>
        </p:nvGrpSpPr>
        <p:grpSpPr>
          <a:xfrm>
            <a:off x="7538707" y="2473464"/>
            <a:ext cx="1368000" cy="1465670"/>
            <a:chOff x="3206706" y="2031338"/>
            <a:chExt cx="1368000" cy="1465670"/>
          </a:xfrm>
        </p:grpSpPr>
        <p:sp>
          <p:nvSpPr>
            <p:cNvPr id="8" name="квадрат4"/>
            <p:cNvSpPr/>
            <p:nvPr/>
          </p:nvSpPr>
          <p:spPr>
            <a:xfrm>
              <a:off x="3206706" y="2031338"/>
              <a:ext cx="1368000" cy="1368000"/>
            </a:xfrm>
            <a:prstGeom prst="roundRect">
              <a:avLst/>
            </a:prstGeom>
            <a:solidFill>
              <a:srgbClr val="FFC000">
                <a:alpha val="30000"/>
              </a:srgbClr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algn="ctr"/>
              <a:endParaRPr lang="ru-RU" sz="4000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ARCO Cyrillic" panose="02000800000000000000" pitchFamily="2" charset="0"/>
              </a:endParaRPr>
            </a:p>
          </p:txBody>
        </p:sp>
        <p:pic>
          <p:nvPicPr>
            <p:cNvPr id="21" name="Рисунок 20">
              <a:hlinkClick r:id="rId9" action="ppaction://hlinksldjump"/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10000" b="90000" l="6250" r="99063">
                          <a14:foregroundMark x1="41875" y1="62813" x2="21406" y2="3609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6706" y="2129008"/>
              <a:ext cx="1368000" cy="1368000"/>
            </a:xfrm>
            <a:prstGeom prst="rect">
              <a:avLst/>
            </a:prstGeom>
          </p:spPr>
        </p:pic>
      </p:grpSp>
      <p:grpSp>
        <p:nvGrpSpPr>
          <p:cNvPr id="30" name="Группа 29"/>
          <p:cNvGrpSpPr/>
          <p:nvPr/>
        </p:nvGrpSpPr>
        <p:grpSpPr>
          <a:xfrm>
            <a:off x="9528760" y="2449401"/>
            <a:ext cx="1368000" cy="1368000"/>
            <a:chOff x="5942706" y="3399338"/>
            <a:chExt cx="1368000" cy="1368000"/>
          </a:xfrm>
        </p:grpSpPr>
        <p:sp>
          <p:nvSpPr>
            <p:cNvPr id="11" name="квадрат7">
              <a:hlinkClick r:id="rId12" action="ppaction://hlinksldjump"/>
            </p:cNvPr>
            <p:cNvSpPr/>
            <p:nvPr/>
          </p:nvSpPr>
          <p:spPr>
            <a:xfrm>
              <a:off x="5942706" y="3399338"/>
              <a:ext cx="1368000" cy="1368000"/>
            </a:xfrm>
            <a:prstGeom prst="roundRect">
              <a:avLst/>
            </a:prstGeom>
            <a:solidFill>
              <a:srgbClr val="FFC000">
                <a:alpha val="30000"/>
              </a:srgbClr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algn="ctr"/>
              <a:endParaRPr lang="ru-RU" sz="4000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ARCO Cyrillic" panose="02000800000000000000" pitchFamily="2" charset="0"/>
              </a:endParaRPr>
            </a:p>
          </p:txBody>
        </p:sp>
        <p:pic>
          <p:nvPicPr>
            <p:cNvPr id="22" name="Рисунок 21"/>
            <p:cNvPicPr>
              <a:picLocks noChangeAspect="1"/>
            </p:cNvPicPr>
            <p:nvPr/>
          </p:nvPicPr>
          <p:blipFill>
            <a:blip r:embed="rId13" cstate="print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0" b="100000" l="0" r="99713">
                          <a14:foregroundMark x1="3736" y1="87799" x2="3736" y2="87799"/>
                          <a14:foregroundMark x1="22989" y1="83971" x2="19540" y2="82775"/>
                          <a14:foregroundMark x1="17529" y1="94498" x2="22126" y2="98565"/>
                          <a14:foregroundMark x1="9770" y1="98804" x2="4310" y2="96411"/>
                          <a14:foregroundMark x1="8908" y1="97608" x2="11207" y2="97847"/>
                          <a14:foregroundMark x1="5747" y1="87081" x2="287" y2="85646"/>
                          <a14:foregroundMark x1="18678" y1="89474" x2="20115" y2="8827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1691" y="3521130"/>
              <a:ext cx="936116" cy="1124415"/>
            </a:xfrm>
            <a:prstGeom prst="rect">
              <a:avLst/>
            </a:prstGeom>
          </p:spPr>
        </p:pic>
      </p:grpSp>
      <p:sp>
        <p:nvSpPr>
          <p:cNvPr id="4" name="Скругленный прямоугольник 3">
            <a:hlinkClick r:id="rId15" action="ppaction://hlinksldjump"/>
          </p:cNvPr>
          <p:cNvSpPr/>
          <p:nvPr/>
        </p:nvSpPr>
        <p:spPr>
          <a:xfrm>
            <a:off x="2248153" y="892811"/>
            <a:ext cx="1368000" cy="1368000"/>
          </a:xfrm>
          <a:prstGeom prst="roundRect">
            <a:avLst/>
          </a:prstGeom>
          <a:solidFill>
            <a:srgbClr val="FFC000">
              <a:alpha val="3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4000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ARCO Cyrillic" panose="02000800000000000000" pitchFamily="2" charset="0"/>
              </a:rPr>
              <a:t>1</a:t>
            </a:r>
          </a:p>
        </p:txBody>
      </p:sp>
      <p:sp>
        <p:nvSpPr>
          <p:cNvPr id="32" name="TextBox 31"/>
          <p:cNvSpPr txBox="1"/>
          <p:nvPr/>
        </p:nvSpPr>
        <p:spPr>
          <a:xfrm rot="20691958">
            <a:off x="1781032" y="598322"/>
            <a:ext cx="165795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  <a:latin typeface="ARCO Cyrillic" panose="02000800000000000000" pitchFamily="2" charset="0"/>
              </a:rPr>
              <a:t>Вперед к знаниям</a:t>
            </a:r>
            <a:endParaRPr lang="ru-RU" dirty="0">
              <a:solidFill>
                <a:srgbClr val="C00000"/>
              </a:solidFill>
              <a:latin typeface="ARCO Cyrillic" panose="02000800000000000000" pitchFamily="2" charset="0"/>
            </a:endParaRPr>
          </a:p>
        </p:txBody>
      </p:sp>
      <p:sp>
        <p:nvSpPr>
          <p:cNvPr id="18" name="Скругленная прямоугольная выноска 17"/>
          <p:cNvSpPr/>
          <p:nvPr/>
        </p:nvSpPr>
        <p:spPr>
          <a:xfrm>
            <a:off x="2398657" y="2545389"/>
            <a:ext cx="3169403" cy="2140265"/>
          </a:xfrm>
          <a:prstGeom prst="wedgeRoundRectCallout">
            <a:avLst>
              <a:gd name="adj1" fmla="val -37865"/>
              <a:gd name="adj2" fmla="val 56864"/>
              <a:gd name="adj3" fmla="val 16667"/>
            </a:avLst>
          </a:prstGeom>
          <a:solidFill>
            <a:schemeClr val="bg2">
              <a:lumMod val="75000"/>
              <a:alpha val="32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Друзья, помогите мне подготовиться к самому главному празднику всех школьников!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Перед вами путь, пройдя который мы соберем всё необходимое для меня!</a:t>
            </a:r>
            <a:endParaRPr lang="ru-RU" sz="1600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pic>
        <p:nvPicPr>
          <p:cNvPr id="36" name="Рисунок 35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57" b="99522" l="0" r="97989"/>
                    </a14:imgEffect>
                    <a14:imgEffect>
                      <a14:brightnessContrast contrast="-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329309">
            <a:off x="-129579" y="-561560"/>
            <a:ext cx="2184757" cy="2624217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560" b="98787" l="556" r="97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3463" y="3827004"/>
            <a:ext cx="1731758" cy="2775623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57" b="99522" l="0" r="97989"/>
                    </a14:imgEffect>
                    <a14:imgEffect>
                      <a14:brightnessContrast contrast="-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855524">
            <a:off x="5695163" y="4480151"/>
            <a:ext cx="1832651" cy="2201285"/>
          </a:xfrm>
          <a:prstGeom prst="rect">
            <a:avLst/>
          </a:prstGeom>
        </p:spPr>
      </p:pic>
      <p:pic>
        <p:nvPicPr>
          <p:cNvPr id="2" name="Рисунок 1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14762" flipH="1">
            <a:off x="10652150" y="2239003"/>
            <a:ext cx="1212902" cy="1078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90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2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4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6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10" dur="10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50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7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8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9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0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1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32" grpId="0"/>
      <p:bldP spid="32" grpId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01" b="100000" l="0" r="100000">
                        <a14:foregroundMark x1="52120" y1="47597" x2="52120" y2="475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791" y="842339"/>
            <a:ext cx="3895725" cy="6015661"/>
          </a:xfrm>
          <a:prstGeom prst="rect">
            <a:avLst/>
          </a:prstGeom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5644752" y="1734589"/>
            <a:ext cx="3324225" cy="1333500"/>
          </a:xfrm>
          <a:prstGeom prst="wedgeRoundRectCallout">
            <a:avLst>
              <a:gd name="adj1" fmla="val 45467"/>
              <a:gd name="adj2" fmla="val 73569"/>
              <a:gd name="adj3" fmla="val 16667"/>
            </a:avLst>
          </a:prstGeom>
          <a:solidFill>
            <a:srgbClr val="FFFF9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Нам с тобой нужно ответить на несколько вопросов и мы сможем продвинуться дальше…</a:t>
            </a:r>
            <a:endParaRPr lang="ru-RU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400" y="106948"/>
            <a:ext cx="4676775" cy="707886"/>
          </a:xfrm>
          <a:prstGeom prst="rect">
            <a:avLst/>
          </a:prstGeom>
          <a:noFill/>
        </p:spPr>
        <p:txBody>
          <a:bodyPr wrap="square" rtlCol="0" anchor="ctr">
            <a:prstTxWarp prst="textWave1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4000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ARCO Cyrillic" panose="02000800000000000000" pitchFamily="2" charset="0"/>
              </a:rPr>
              <a:t>Первый этап</a:t>
            </a:r>
            <a:endParaRPr lang="ru-RU" sz="4000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ARCO Cyrillic" panose="02000800000000000000" pitchFamily="2" charset="0"/>
            </a:endParaRPr>
          </a:p>
        </p:txBody>
      </p:sp>
      <p:sp>
        <p:nvSpPr>
          <p:cNvPr id="7" name="вопрос1"/>
          <p:cNvSpPr/>
          <p:nvPr/>
        </p:nvSpPr>
        <p:spPr>
          <a:xfrm>
            <a:off x="533400" y="1047750"/>
            <a:ext cx="4295775" cy="1476375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45000" b="-10000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В каком месяце отмечается праздник «День знаний»?</a:t>
            </a:r>
          </a:p>
          <a:p>
            <a:pPr algn="ctr"/>
            <a:endParaRPr lang="ru-RU" dirty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dirty="0" smtClean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66751" y="1773584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CO Cyrillic" panose="02000800000000000000" pitchFamily="2" charset="0"/>
              </a:rPr>
              <a:t>С</a:t>
            </a:r>
            <a:endParaRPr lang="ru-RU" sz="2400" dirty="0">
              <a:solidFill>
                <a:srgbClr val="FF0000"/>
              </a:solidFill>
              <a:latin typeface="ARCO Cyrillic" panose="02000800000000000000" pitchFamily="2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177528" y="1773584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CO Cyrillic" panose="02000800000000000000" pitchFamily="2" charset="0"/>
              </a:rPr>
              <a:t>Е</a:t>
            </a:r>
            <a:endParaRPr lang="ru-RU" sz="2400" dirty="0">
              <a:solidFill>
                <a:srgbClr val="FF0000"/>
              </a:solidFill>
              <a:latin typeface="ARCO Cyrillic" panose="02000800000000000000" pitchFamily="2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688305" y="1785937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CO Cyrillic" panose="02000800000000000000" pitchFamily="2" charset="0"/>
              </a:rPr>
              <a:t>Н</a:t>
            </a:r>
            <a:endParaRPr lang="ru-RU" sz="2400" dirty="0">
              <a:solidFill>
                <a:srgbClr val="FF0000"/>
              </a:solidFill>
              <a:latin typeface="ARCO Cyrillic" panose="02000800000000000000" pitchFamily="2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197894" y="1785937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CO Cyrillic" panose="02000800000000000000" pitchFamily="2" charset="0"/>
              </a:rPr>
              <a:t>Т</a:t>
            </a:r>
            <a:endParaRPr lang="ru-RU" sz="2400" dirty="0">
              <a:solidFill>
                <a:srgbClr val="FF0000"/>
              </a:solidFill>
              <a:latin typeface="ARCO Cyrillic" panose="02000800000000000000" pitchFamily="2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709859" y="1773584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CO Cyrillic" panose="02000800000000000000" pitchFamily="2" charset="0"/>
              </a:rPr>
              <a:t>Я</a:t>
            </a:r>
            <a:endParaRPr lang="ru-RU" sz="2400" dirty="0">
              <a:solidFill>
                <a:srgbClr val="FF0000"/>
              </a:solidFill>
              <a:latin typeface="ARCO Cyrillic" panose="02000800000000000000" pitchFamily="2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219448" y="1773584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CO Cyrillic" panose="02000800000000000000" pitchFamily="2" charset="0"/>
              </a:rPr>
              <a:t>Б</a:t>
            </a:r>
            <a:endParaRPr lang="ru-RU" sz="2400" dirty="0">
              <a:solidFill>
                <a:srgbClr val="FF0000"/>
              </a:solidFill>
              <a:latin typeface="ARCO Cyrillic" panose="02000800000000000000" pitchFamily="2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729037" y="1785937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CO Cyrillic" panose="02000800000000000000" pitchFamily="2" charset="0"/>
              </a:rPr>
              <a:t>Р</a:t>
            </a:r>
            <a:endParaRPr lang="ru-RU" sz="2400" dirty="0">
              <a:solidFill>
                <a:srgbClr val="FF0000"/>
              </a:solidFill>
              <a:latin typeface="ARCO Cyrillic" panose="02000800000000000000" pitchFamily="2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238626" y="1773584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CO Cyrillic" panose="02000800000000000000" pitchFamily="2" charset="0"/>
              </a:rPr>
              <a:t>Ь</a:t>
            </a:r>
            <a:endParaRPr lang="ru-RU" sz="2400" dirty="0">
              <a:solidFill>
                <a:srgbClr val="FF0000"/>
              </a:solidFill>
              <a:latin typeface="ARCO Cyrillic" panose="02000800000000000000" pitchFamily="2" charset="0"/>
            </a:endParaRPr>
          </a:p>
        </p:txBody>
      </p:sp>
      <p:sp>
        <p:nvSpPr>
          <p:cNvPr id="16" name="вопрос2"/>
          <p:cNvSpPr/>
          <p:nvPr/>
        </p:nvSpPr>
        <p:spPr>
          <a:xfrm>
            <a:off x="533399" y="3068089"/>
            <a:ext cx="4295775" cy="1476375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45000" b="-10000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Какое время года в этом месяце?</a:t>
            </a:r>
          </a:p>
          <a:p>
            <a:pPr algn="ctr"/>
            <a:endParaRPr lang="ru-RU" dirty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dirty="0" smtClean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407316" y="3806277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FF0000"/>
                </a:solidFill>
                <a:latin typeface="ARCO Cyrillic" panose="02000800000000000000" pitchFamily="2" charset="0"/>
              </a:rPr>
              <a:t>о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918093" y="3806277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FF0000"/>
                </a:solidFill>
                <a:latin typeface="ARCO Cyrillic" panose="02000800000000000000" pitchFamily="2" charset="0"/>
              </a:rPr>
              <a:t>с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428870" y="3818630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FF0000"/>
                </a:solidFill>
                <a:latin typeface="ARCO Cyrillic" panose="02000800000000000000" pitchFamily="2" charset="0"/>
              </a:rPr>
              <a:t>е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2938459" y="3818630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FF0000"/>
                </a:solidFill>
                <a:latin typeface="ARCO Cyrillic" panose="02000800000000000000" pitchFamily="2" charset="0"/>
              </a:rPr>
              <a:t>н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450424" y="3806277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FF0000"/>
                </a:solidFill>
                <a:latin typeface="ARCO Cyrillic" panose="02000800000000000000" pitchFamily="2" charset="0"/>
              </a:rPr>
              <a:t>ь</a:t>
            </a:r>
          </a:p>
        </p:txBody>
      </p:sp>
      <p:sp>
        <p:nvSpPr>
          <p:cNvPr id="28" name="вопрос3"/>
          <p:cNvSpPr/>
          <p:nvPr/>
        </p:nvSpPr>
        <p:spPr>
          <a:xfrm>
            <a:off x="533399" y="5088428"/>
            <a:ext cx="4295775" cy="1476375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45000" b="-10000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Как зовут меня (главного героя </a:t>
            </a:r>
            <a:r>
              <a:rPr lang="ru-RU" dirty="0" err="1" smtClean="0">
                <a:solidFill>
                  <a:schemeClr val="tx1"/>
                </a:solidFill>
                <a:latin typeface="beer money" panose="02000505060000020004" pitchFamily="2" charset="0"/>
              </a:rPr>
              <a:t>квеста</a:t>
            </a:r>
            <a:r>
              <a:rPr lang="ru-RU" dirty="0" smtClean="0">
                <a:solidFill>
                  <a:schemeClr val="tx1"/>
                </a:solidFill>
                <a:latin typeface="beer money" panose="02000505060000020004" pitchFamily="2" charset="0"/>
              </a:rPr>
              <a:t>)?</a:t>
            </a:r>
          </a:p>
          <a:p>
            <a:pPr algn="ctr"/>
            <a:endParaRPr lang="ru-RU" dirty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dirty="0" smtClean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666750" y="5814262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FF0000"/>
                </a:solidFill>
                <a:latin typeface="ARCO Cyrillic" panose="02000800000000000000" pitchFamily="2" charset="0"/>
              </a:rPr>
              <a:t>н</a:t>
            </a: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1177527" y="5814262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CO Cyrillic" panose="02000800000000000000" pitchFamily="2" charset="0"/>
              </a:rPr>
              <a:t>Е</a:t>
            </a:r>
            <a:endParaRPr lang="ru-RU" sz="2400" dirty="0">
              <a:solidFill>
                <a:srgbClr val="FF0000"/>
              </a:solidFill>
              <a:latin typeface="ARCO Cyrillic" panose="02000800000000000000" pitchFamily="2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1688304" y="5826615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FF0000"/>
                </a:solidFill>
                <a:latin typeface="ARCO Cyrillic" panose="02000800000000000000" pitchFamily="2" charset="0"/>
              </a:rPr>
              <a:t>з</a:t>
            </a: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2197893" y="5826615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FF0000"/>
                </a:solidFill>
                <a:latin typeface="ARCO Cyrillic" panose="02000800000000000000" pitchFamily="2" charset="0"/>
              </a:rPr>
              <a:t>н</a:t>
            </a: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2709858" y="5814262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FF0000"/>
                </a:solidFill>
                <a:latin typeface="ARCO Cyrillic" panose="02000800000000000000" pitchFamily="2" charset="0"/>
              </a:rPr>
              <a:t>а</a:t>
            </a: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3219447" y="5814262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FF0000"/>
                </a:solidFill>
                <a:latin typeface="ARCO Cyrillic" panose="02000800000000000000" pitchFamily="2" charset="0"/>
              </a:rPr>
              <a:t>й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3729036" y="5826615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FF0000"/>
                </a:solidFill>
                <a:latin typeface="ARCO Cyrillic" panose="02000800000000000000" pitchFamily="2" charset="0"/>
              </a:rPr>
              <a:t>к</a:t>
            </a: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4238625" y="5814262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FF0000"/>
                </a:solidFill>
                <a:latin typeface="ARCO Cyrillic" panose="02000800000000000000" pitchFamily="2" charset="0"/>
              </a:rPr>
              <a:t>а</a:t>
            </a: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666750" y="1773584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1177527" y="1785937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1685928" y="1782660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2201458" y="1782660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2695576" y="1773584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3228975" y="1773584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3732601" y="1773584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4238625" y="1773584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666750" y="5814262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1177527" y="5826615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1685928" y="5823338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2201458" y="5823338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2695576" y="5814262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Скругленный прямоугольник 49"/>
          <p:cNvSpPr/>
          <p:nvPr/>
        </p:nvSpPr>
        <p:spPr>
          <a:xfrm>
            <a:off x="3228975" y="5814262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Скругленный прямоугольник 50"/>
          <p:cNvSpPr/>
          <p:nvPr/>
        </p:nvSpPr>
        <p:spPr>
          <a:xfrm>
            <a:off x="3732601" y="5814262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Скругленный прямоугольник 51"/>
          <p:cNvSpPr/>
          <p:nvPr/>
        </p:nvSpPr>
        <p:spPr>
          <a:xfrm>
            <a:off x="4238625" y="5814262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Скругленный прямоугольник 52"/>
          <p:cNvSpPr/>
          <p:nvPr/>
        </p:nvSpPr>
        <p:spPr>
          <a:xfrm>
            <a:off x="1407316" y="3821907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1918093" y="3814531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Скругленный прямоугольник 54"/>
          <p:cNvSpPr/>
          <p:nvPr/>
        </p:nvSpPr>
        <p:spPr>
          <a:xfrm>
            <a:off x="2426494" y="3830983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Скругленный прямоугольник 55"/>
          <p:cNvSpPr/>
          <p:nvPr/>
        </p:nvSpPr>
        <p:spPr>
          <a:xfrm>
            <a:off x="2942024" y="3830983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Скругленный прямоугольник 56"/>
          <p:cNvSpPr/>
          <p:nvPr/>
        </p:nvSpPr>
        <p:spPr>
          <a:xfrm>
            <a:off x="3436142" y="3821907"/>
            <a:ext cx="457200" cy="62865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" name="Рисунок 60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54722" y1="17778" x2="86944" y2="50278"/>
                        <a14:foregroundMark x1="61667" y1="30833" x2="63056" y2="76389"/>
                        <a14:foregroundMark x1="86389" y1="54167" x2="60278" y2="80278"/>
                        <a14:foregroundMark x1="60833" y1="74167" x2="60833" y2="74167"/>
                        <a14:foregroundMark x1="60278" y1="77778" x2="60278" y2="77778"/>
                        <a14:foregroundMark x1="60000" y1="81667" x2="60000" y2="81667"/>
                        <a14:foregroundMark x1="88611" y1="51944" x2="88611" y2="51944"/>
                        <a14:foregroundMark x1="60278" y1="26111" x2="60278" y2="26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646566" y="0"/>
            <a:ext cx="1504950" cy="150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849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90498" y="338960"/>
            <a:ext cx="4676775" cy="707886"/>
          </a:xfrm>
          <a:prstGeom prst="rect">
            <a:avLst/>
          </a:prstGeom>
          <a:noFill/>
        </p:spPr>
        <p:txBody>
          <a:bodyPr wrap="square" rtlCol="0" anchor="ctr">
            <a:prstTxWarp prst="textWave1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4000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ARCO Cyrillic" panose="02000800000000000000" pitchFamily="2" charset="0"/>
              </a:rPr>
              <a:t>второй этап</a:t>
            </a:r>
            <a:endParaRPr lang="ru-RU" sz="4000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ARCO Cyrillic" panose="02000800000000000000" pitchFamily="2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556" b="98111" l="10000" r="90000">
                        <a14:foregroundMark x1="59667" y1="35000" x2="57000" y2="38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7286" y="2654489"/>
            <a:ext cx="4339987" cy="4339987"/>
          </a:xfrm>
          <a:prstGeom prst="rect">
            <a:avLst/>
          </a:prstGeom>
        </p:spPr>
      </p:pic>
      <p:sp>
        <p:nvSpPr>
          <p:cNvPr id="8" name="Скругленная прямоугольная выноска 7"/>
          <p:cNvSpPr/>
          <p:nvPr/>
        </p:nvSpPr>
        <p:spPr>
          <a:xfrm>
            <a:off x="4312300" y="1498461"/>
            <a:ext cx="3569957" cy="1156028"/>
          </a:xfrm>
          <a:prstGeom prst="wedgeRoundRectCallout">
            <a:avLst>
              <a:gd name="adj1" fmla="val -3030"/>
              <a:gd name="adj2" fmla="val 77652"/>
              <a:gd name="adj3" fmla="val 16667"/>
            </a:avLst>
          </a:prstGeom>
          <a:solidFill>
            <a:srgbClr val="FFFF9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eer money" panose="02000505060000020004" pitchFamily="2" charset="0"/>
              </a:rPr>
              <a:t>Я прилетел, чтобы забрать свой рюкзак! Помоги мне его добыть!</a:t>
            </a:r>
            <a:endParaRPr lang="ru-RU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57200" y="1498461"/>
            <a:ext cx="3609975" cy="1778139"/>
          </a:xfrm>
          <a:prstGeom prst="round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 b="-7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Найдите лишнее</a:t>
            </a:r>
          </a:p>
          <a:p>
            <a:pPr algn="ctr"/>
            <a:endParaRPr lang="ru-RU" sz="2400" dirty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sz="2400" dirty="0" smtClean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sz="2400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57225" y="2076475"/>
            <a:ext cx="1524000" cy="3143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CO Cyrillic" panose="02000800000000000000" pitchFamily="2" charset="0"/>
              </a:rPr>
              <a:t>пенал</a:t>
            </a:r>
            <a:endParaRPr lang="ru-RU" sz="1600" dirty="0">
              <a:solidFill>
                <a:schemeClr val="tx1"/>
              </a:solidFill>
              <a:latin typeface="ARCO Cyrillic" panose="02000800000000000000" pitchFamily="2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381250" y="2076475"/>
            <a:ext cx="1524000" cy="3143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CO Cyrillic" panose="02000800000000000000" pitchFamily="2" charset="0"/>
              </a:rPr>
              <a:t>тетрадь</a:t>
            </a:r>
            <a:endParaRPr lang="ru-RU" sz="1600" dirty="0">
              <a:solidFill>
                <a:schemeClr val="tx1"/>
              </a:solidFill>
              <a:latin typeface="ARCO Cyrillic" panose="02000800000000000000" pitchFamily="2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518724" y="2499526"/>
            <a:ext cx="1524000" cy="3143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CO Cyrillic" panose="02000800000000000000" pitchFamily="2" charset="0"/>
              </a:rPr>
              <a:t>кружка</a:t>
            </a:r>
            <a:endParaRPr lang="ru-RU" sz="1600" dirty="0">
              <a:solidFill>
                <a:schemeClr val="tx1"/>
              </a:solidFill>
              <a:latin typeface="ARCO Cyrillic" panose="02000800000000000000" pitchFamily="2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581" y="2309839"/>
            <a:ext cx="689300" cy="689300"/>
          </a:xfrm>
          <a:prstGeom prst="rect">
            <a:avLst/>
          </a:prstGeom>
        </p:spPr>
      </p:pic>
      <p:sp>
        <p:nvSpPr>
          <p:cNvPr id="14" name="проверить"/>
          <p:cNvSpPr/>
          <p:nvPr/>
        </p:nvSpPr>
        <p:spPr>
          <a:xfrm>
            <a:off x="1200808" y="2922577"/>
            <a:ext cx="2151992" cy="301366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проверить</a:t>
            </a:r>
            <a:endParaRPr lang="ru-RU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57200" y="4606782"/>
            <a:ext cx="3609975" cy="1778139"/>
          </a:xfrm>
          <a:prstGeom prst="round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 b="-7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Найдите лишнее</a:t>
            </a:r>
          </a:p>
          <a:p>
            <a:pPr algn="ctr"/>
            <a:endParaRPr lang="ru-RU" sz="2400" dirty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sz="2400" dirty="0" smtClean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sz="2400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57225" y="5184796"/>
            <a:ext cx="1524000" cy="3143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CO Cyrillic" panose="02000800000000000000" pitchFamily="2" charset="0"/>
              </a:rPr>
              <a:t>стол</a:t>
            </a:r>
            <a:endParaRPr lang="ru-RU" sz="1600" dirty="0">
              <a:solidFill>
                <a:schemeClr val="tx1"/>
              </a:solidFill>
              <a:latin typeface="ARCO Cyrillic" panose="02000800000000000000" pitchFamily="2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381250" y="5184796"/>
            <a:ext cx="1524000" cy="3143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CO Cyrillic" panose="02000800000000000000" pitchFamily="2" charset="0"/>
              </a:rPr>
              <a:t>ручка</a:t>
            </a:r>
            <a:endParaRPr lang="ru-RU" sz="1600" dirty="0">
              <a:solidFill>
                <a:schemeClr val="tx1"/>
              </a:solidFill>
              <a:latin typeface="ARCO Cyrillic" panose="02000800000000000000" pitchFamily="2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1518724" y="5607847"/>
            <a:ext cx="1524000" cy="3143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CO Cyrillic" panose="02000800000000000000" pitchFamily="2" charset="0"/>
              </a:rPr>
              <a:t>ластик</a:t>
            </a:r>
            <a:endParaRPr lang="ru-RU" sz="1600" dirty="0">
              <a:solidFill>
                <a:schemeClr val="tx1"/>
              </a:solidFill>
              <a:latin typeface="ARCO Cyrillic" panose="02000800000000000000" pitchFamily="2" charset="0"/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038" y="4997296"/>
            <a:ext cx="689300" cy="689300"/>
          </a:xfrm>
          <a:prstGeom prst="rect">
            <a:avLst/>
          </a:prstGeom>
        </p:spPr>
      </p:pic>
      <p:sp>
        <p:nvSpPr>
          <p:cNvPr id="25" name="проверить"/>
          <p:cNvSpPr/>
          <p:nvPr/>
        </p:nvSpPr>
        <p:spPr>
          <a:xfrm>
            <a:off x="1200808" y="6030898"/>
            <a:ext cx="2151992" cy="301366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проверить</a:t>
            </a:r>
            <a:endParaRPr lang="ru-RU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8208346" y="1501705"/>
            <a:ext cx="3609975" cy="1778139"/>
          </a:xfrm>
          <a:prstGeom prst="round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 b="-7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Найдите лишнее</a:t>
            </a:r>
          </a:p>
          <a:p>
            <a:pPr algn="ctr"/>
            <a:endParaRPr lang="ru-RU" sz="2400" dirty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sz="2400" dirty="0" smtClean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sz="2400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8408371" y="2079719"/>
            <a:ext cx="1524000" cy="3143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CO Cyrillic" panose="02000800000000000000" pitchFamily="2" charset="0"/>
              </a:rPr>
              <a:t>парта</a:t>
            </a:r>
            <a:endParaRPr lang="ru-RU" sz="1600" dirty="0">
              <a:solidFill>
                <a:schemeClr val="tx1"/>
              </a:solidFill>
              <a:latin typeface="ARCO Cyrillic" panose="02000800000000000000" pitchFamily="2" charset="0"/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10132396" y="2079719"/>
            <a:ext cx="1524000" cy="3143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CO Cyrillic" panose="02000800000000000000" pitchFamily="2" charset="0"/>
              </a:rPr>
              <a:t>звонок</a:t>
            </a:r>
            <a:endParaRPr lang="ru-RU" sz="1600" dirty="0">
              <a:solidFill>
                <a:schemeClr val="tx1"/>
              </a:solidFill>
              <a:latin typeface="ARCO Cyrillic" panose="02000800000000000000" pitchFamily="2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9269870" y="2502770"/>
            <a:ext cx="1524000" cy="3143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CO Cyrillic" panose="02000800000000000000" pitchFamily="2" charset="0"/>
              </a:rPr>
              <a:t>зуб</a:t>
            </a:r>
            <a:endParaRPr lang="ru-RU" sz="1600" dirty="0">
              <a:solidFill>
                <a:schemeClr val="tx1"/>
              </a:solidFill>
              <a:latin typeface="ARCO Cyrillic" panose="02000800000000000000" pitchFamily="2" charset="0"/>
            </a:endParaRP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7727" y="2313083"/>
            <a:ext cx="689300" cy="689300"/>
          </a:xfrm>
          <a:prstGeom prst="rect">
            <a:avLst/>
          </a:prstGeom>
        </p:spPr>
      </p:pic>
      <p:sp>
        <p:nvSpPr>
          <p:cNvPr id="31" name="проверить"/>
          <p:cNvSpPr/>
          <p:nvPr/>
        </p:nvSpPr>
        <p:spPr>
          <a:xfrm>
            <a:off x="8951954" y="2925821"/>
            <a:ext cx="2151992" cy="301366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проверить</a:t>
            </a:r>
            <a:endParaRPr lang="ru-RU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8231528" y="4610026"/>
            <a:ext cx="3609975" cy="1778139"/>
          </a:xfrm>
          <a:prstGeom prst="round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0000" b="-7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Найдите лишнее</a:t>
            </a:r>
          </a:p>
          <a:p>
            <a:pPr algn="ctr"/>
            <a:endParaRPr lang="ru-RU" sz="2400" dirty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sz="2400" dirty="0" smtClean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sz="2400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8431553" y="5188040"/>
            <a:ext cx="1524000" cy="3143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CO Cyrillic" panose="02000800000000000000" pitchFamily="2" charset="0"/>
              </a:rPr>
              <a:t>учитель</a:t>
            </a:r>
            <a:endParaRPr lang="ru-RU" sz="1600" dirty="0">
              <a:solidFill>
                <a:schemeClr val="tx1"/>
              </a:solidFill>
              <a:latin typeface="ARCO Cyrillic" panose="02000800000000000000" pitchFamily="2" charset="0"/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10155578" y="5188040"/>
            <a:ext cx="1524000" cy="3143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CO Cyrillic" panose="02000800000000000000" pitchFamily="2" charset="0"/>
              </a:rPr>
              <a:t>хирург</a:t>
            </a:r>
            <a:endParaRPr lang="ru-RU" sz="1600" dirty="0">
              <a:solidFill>
                <a:schemeClr val="tx1"/>
              </a:solidFill>
              <a:latin typeface="ARCO Cyrillic" panose="02000800000000000000" pitchFamily="2" charset="0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9293052" y="5611091"/>
            <a:ext cx="1524000" cy="3143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CO Cyrillic" panose="02000800000000000000" pitchFamily="2" charset="0"/>
              </a:rPr>
              <a:t>охранник</a:t>
            </a:r>
            <a:endParaRPr lang="ru-RU" sz="1600" dirty="0">
              <a:solidFill>
                <a:schemeClr val="tx1"/>
              </a:solidFill>
              <a:latin typeface="ARCO Cyrillic" panose="02000800000000000000" pitchFamily="2" charset="0"/>
            </a:endParaRPr>
          </a:p>
        </p:txBody>
      </p:sp>
      <p:pic>
        <p:nvPicPr>
          <p:cNvPr id="42" name="Рисунок 4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9746" y="5018718"/>
            <a:ext cx="689300" cy="689300"/>
          </a:xfrm>
          <a:prstGeom prst="rect">
            <a:avLst/>
          </a:prstGeom>
        </p:spPr>
      </p:pic>
      <p:sp>
        <p:nvSpPr>
          <p:cNvPr id="43" name="проверить"/>
          <p:cNvSpPr/>
          <p:nvPr/>
        </p:nvSpPr>
        <p:spPr>
          <a:xfrm>
            <a:off x="8975136" y="6034142"/>
            <a:ext cx="2151992" cy="301366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проверить</a:t>
            </a:r>
            <a:endParaRPr lang="ru-RU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875" l="49" r="99805">
                        <a14:foregroundMark x1="68066" y1="49345" x2="67920" y2="53026"/>
                        <a14:foregroundMark x1="67188" y1="64005" x2="69189" y2="66563"/>
                        <a14:foregroundMark x1="49854" y1="63506" x2="48730" y2="72364"/>
                        <a14:foregroundMark x1="55518" y1="79351" x2="53320" y2="83780"/>
                        <a14:foregroundMark x1="60059" y1="77043" x2="67725" y2="75172"/>
                        <a14:foregroundMark x1="43457" y1="41422" x2="87598" y2="3182"/>
                        <a14:foregroundMark x1="72266" y1="12289" x2="54248" y2="23019"/>
                        <a14:foregroundMark x1="57520" y1="20649" x2="51123" y2="3431"/>
                        <a14:foregroundMark x1="53857" y1="16220" x2="44727" y2="11104"/>
                        <a14:foregroundMark x1="51660" y1="15783" x2="49658" y2="26513"/>
                        <a14:foregroundMark x1="42725" y1="17155" x2="48389" y2="13662"/>
                        <a14:foregroundMark x1="40723" y1="12040" x2="44385" y2="11603"/>
                        <a14:foregroundMark x1="41650" y1="7361" x2="49316" y2="8546"/>
                        <a14:foregroundMark x1="47461" y1="1560" x2="51660" y2="5303"/>
                        <a14:foregroundMark x1="83936" y1="33936" x2="95264" y2="8546"/>
                        <a14:foregroundMark x1="88525" y1="36245" x2="94141" y2="30006"/>
                        <a14:foregroundMark x1="85938" y1="51653" x2="91260" y2="495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510472" y="6132113"/>
            <a:ext cx="3272599" cy="2561512"/>
          </a:xfrm>
          <a:prstGeom prst="rect">
            <a:avLst/>
          </a:prstGeom>
        </p:spPr>
      </p:pic>
      <p:pic>
        <p:nvPicPr>
          <p:cNvPr id="44" name="Рисунок 43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foregroundMark x1="54722" y1="17778" x2="86944" y2="50278"/>
                        <a14:foregroundMark x1="61667" y1="30833" x2="63056" y2="76389"/>
                        <a14:foregroundMark x1="86389" y1="54167" x2="60278" y2="80278"/>
                        <a14:foregroundMark x1="60833" y1="74167" x2="60833" y2="74167"/>
                        <a14:foregroundMark x1="60278" y1="77778" x2="60278" y2="77778"/>
                        <a14:foregroundMark x1="60000" y1="81667" x2="60000" y2="81667"/>
                        <a14:foregroundMark x1="88611" y1="51944" x2="88611" y2="51944"/>
                        <a14:foregroundMark x1="60278" y1="26111" x2="60278" y2="26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486571" y="-59572"/>
            <a:ext cx="1504950" cy="1504950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49" b="99070" l="1196" r="9869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70911" y="4227941"/>
            <a:ext cx="1355861" cy="1267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458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2.96296E-6 L -1.26667 -1.21204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333" y="-60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3.7037E-6 L 0.60261 0.10833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130" y="5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788" y="1762126"/>
            <a:ext cx="2881312" cy="5095874"/>
          </a:xfrm>
          <a:prstGeom prst="rect">
            <a:avLst/>
          </a:prstGeom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42863" y="2581275"/>
            <a:ext cx="2828925" cy="1571625"/>
          </a:xfrm>
          <a:prstGeom prst="wedgeRoundRectCallout">
            <a:avLst>
              <a:gd name="adj1" fmla="val 55261"/>
              <a:gd name="adj2" fmla="val 63106"/>
              <a:gd name="adj3" fmla="val 16667"/>
            </a:avLst>
          </a:prstGeom>
          <a:solidFill>
            <a:srgbClr val="FFFF9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А вот и следующий этап…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Поможете, ребята?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Пройдем тест и соберем мне монеты на книги!</a:t>
            </a:r>
            <a:endParaRPr lang="ru-RU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67148" y="253235"/>
            <a:ext cx="4676775" cy="707886"/>
          </a:xfrm>
          <a:prstGeom prst="rect">
            <a:avLst/>
          </a:prstGeom>
          <a:noFill/>
        </p:spPr>
        <p:txBody>
          <a:bodyPr wrap="square" rtlCol="0" anchor="ctr">
            <a:prstTxWarp prst="textWave1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4000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ARCO Cyrillic" panose="02000800000000000000" pitchFamily="2" charset="0"/>
              </a:rPr>
              <a:t>третий этап</a:t>
            </a:r>
            <a:endParaRPr lang="ru-RU" sz="4000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ARCO Cyrillic" panose="02000800000000000000" pitchFamily="2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3" y="0"/>
            <a:ext cx="1009650" cy="10096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88" y="819149"/>
            <a:ext cx="1009650" cy="100965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014" y="0"/>
            <a:ext cx="1009650" cy="10096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839" y="785812"/>
            <a:ext cx="1009650" cy="100965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664" y="28575"/>
            <a:ext cx="1009650" cy="1009650"/>
          </a:xfrm>
          <a:prstGeom prst="rect">
            <a:avLst/>
          </a:prstGeom>
        </p:spPr>
      </p:pic>
      <p:pic>
        <p:nvPicPr>
          <p:cNvPr id="16" name="монетка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1339" y="1290637"/>
            <a:ext cx="1009650" cy="1009650"/>
          </a:xfrm>
          <a:prstGeom prst="rect">
            <a:avLst/>
          </a:prstGeom>
        </p:spPr>
      </p:pic>
      <p:sp>
        <p:nvSpPr>
          <p:cNvPr id="17" name="вопрос"/>
          <p:cNvSpPr/>
          <p:nvPr/>
        </p:nvSpPr>
        <p:spPr>
          <a:xfrm>
            <a:off x="6315075" y="3933825"/>
            <a:ext cx="4695825" cy="2486025"/>
          </a:xfrm>
          <a:prstGeom prst="roundRect">
            <a:avLst/>
          </a:prstGeom>
          <a:blipFill>
            <a:blip r:embed="rId6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 t="-10000" b="-7000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  <a:latin typeface="beer money" panose="02000505060000020004" pitchFamily="2" charset="0"/>
              </a:rPr>
              <a:t>Сколько дней в неделе?</a:t>
            </a:r>
          </a:p>
          <a:p>
            <a:pPr algn="ctr"/>
            <a:endParaRPr lang="ru-RU" sz="3200" dirty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sz="3200" dirty="0" smtClean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sz="3200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sp>
        <p:nvSpPr>
          <p:cNvPr id="18" name="ответ 1"/>
          <p:cNvSpPr/>
          <p:nvPr/>
        </p:nvSpPr>
        <p:spPr>
          <a:xfrm>
            <a:off x="6600825" y="5114924"/>
            <a:ext cx="1962150" cy="61912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CO Cyrillic" panose="02000800000000000000" pitchFamily="2" charset="0"/>
              </a:rPr>
              <a:t>5</a:t>
            </a:r>
            <a:endParaRPr lang="ru-RU" dirty="0">
              <a:solidFill>
                <a:schemeClr val="tx1"/>
              </a:solidFill>
              <a:latin typeface="ARCO Cyrillic" panose="02000800000000000000" pitchFamily="2" charset="0"/>
            </a:endParaRPr>
          </a:p>
        </p:txBody>
      </p:sp>
      <p:sp>
        <p:nvSpPr>
          <p:cNvPr id="24" name="ответ 2"/>
          <p:cNvSpPr/>
          <p:nvPr/>
        </p:nvSpPr>
        <p:spPr>
          <a:xfrm>
            <a:off x="8805862" y="5114924"/>
            <a:ext cx="1962150" cy="61912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CO Cyrillic" panose="02000800000000000000" pitchFamily="2" charset="0"/>
              </a:rPr>
              <a:t>7</a:t>
            </a:r>
          </a:p>
        </p:txBody>
      </p:sp>
      <p:pic>
        <p:nvPicPr>
          <p:cNvPr id="25" name="монетка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2112" y="1781175"/>
            <a:ext cx="1009650" cy="1009650"/>
          </a:xfrm>
          <a:prstGeom prst="rect">
            <a:avLst/>
          </a:prstGeom>
        </p:spPr>
      </p:pic>
      <p:sp>
        <p:nvSpPr>
          <p:cNvPr id="26" name="вопрос"/>
          <p:cNvSpPr/>
          <p:nvPr/>
        </p:nvSpPr>
        <p:spPr>
          <a:xfrm>
            <a:off x="6338887" y="3933824"/>
            <a:ext cx="4695825" cy="2486025"/>
          </a:xfrm>
          <a:prstGeom prst="roundRect">
            <a:avLst/>
          </a:prstGeom>
          <a:blipFill>
            <a:blip r:embed="rId6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 t="-10000" b="-7000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Какой звук обозначает буква «Й»?</a:t>
            </a:r>
          </a:p>
          <a:p>
            <a:pPr algn="ctr"/>
            <a:endParaRPr lang="ru-RU" sz="3200" dirty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sz="3200" dirty="0" smtClean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sz="3200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sp>
        <p:nvSpPr>
          <p:cNvPr id="27" name="ответ 1"/>
          <p:cNvSpPr/>
          <p:nvPr/>
        </p:nvSpPr>
        <p:spPr>
          <a:xfrm>
            <a:off x="6600825" y="5114924"/>
            <a:ext cx="1962150" cy="61912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CO Cyrillic" panose="02000800000000000000" pitchFamily="2" charset="0"/>
              </a:rPr>
              <a:t>гласный</a:t>
            </a:r>
            <a:endParaRPr lang="ru-RU" dirty="0">
              <a:solidFill>
                <a:schemeClr val="tx1"/>
              </a:solidFill>
              <a:latin typeface="ARCO Cyrillic" panose="02000800000000000000" pitchFamily="2" charset="0"/>
            </a:endParaRPr>
          </a:p>
        </p:txBody>
      </p:sp>
      <p:sp>
        <p:nvSpPr>
          <p:cNvPr id="28" name="ответ 2"/>
          <p:cNvSpPr/>
          <p:nvPr/>
        </p:nvSpPr>
        <p:spPr>
          <a:xfrm>
            <a:off x="8805862" y="5114924"/>
            <a:ext cx="1962150" cy="61912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CO Cyrillic" panose="02000800000000000000" pitchFamily="2" charset="0"/>
              </a:rPr>
              <a:t>согласный</a:t>
            </a:r>
            <a:endParaRPr lang="ru-RU" dirty="0">
              <a:solidFill>
                <a:schemeClr val="tx1"/>
              </a:solidFill>
              <a:latin typeface="ARCO Cyrillic" panose="02000800000000000000" pitchFamily="2" charset="0"/>
            </a:endParaRPr>
          </a:p>
        </p:txBody>
      </p:sp>
      <p:pic>
        <p:nvPicPr>
          <p:cNvPr id="29" name="монетка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7674" y="819149"/>
            <a:ext cx="1009650" cy="1009650"/>
          </a:xfrm>
          <a:prstGeom prst="rect">
            <a:avLst/>
          </a:prstGeom>
        </p:spPr>
      </p:pic>
      <p:sp>
        <p:nvSpPr>
          <p:cNvPr id="30" name="вопрос"/>
          <p:cNvSpPr/>
          <p:nvPr/>
        </p:nvSpPr>
        <p:spPr>
          <a:xfrm>
            <a:off x="6338887" y="3933824"/>
            <a:ext cx="4695825" cy="2486025"/>
          </a:xfrm>
          <a:prstGeom prst="roundRect">
            <a:avLst/>
          </a:prstGeom>
          <a:blipFill>
            <a:blip r:embed="rId6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 t="-10000" b="-7000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Какое животное зимой впадает в спячку?</a:t>
            </a:r>
          </a:p>
          <a:p>
            <a:pPr algn="ctr"/>
            <a:endParaRPr lang="ru-RU" sz="3200" dirty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sz="3200" dirty="0" smtClean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sz="3200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sp>
        <p:nvSpPr>
          <p:cNvPr id="31" name="ответ 1"/>
          <p:cNvSpPr/>
          <p:nvPr/>
        </p:nvSpPr>
        <p:spPr>
          <a:xfrm>
            <a:off x="6624637" y="5114923"/>
            <a:ext cx="1962150" cy="61912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CO Cyrillic" panose="02000800000000000000" pitchFamily="2" charset="0"/>
              </a:rPr>
              <a:t>медведь</a:t>
            </a:r>
            <a:endParaRPr lang="ru-RU" dirty="0">
              <a:solidFill>
                <a:schemeClr val="tx1"/>
              </a:solidFill>
              <a:latin typeface="ARCO Cyrillic" panose="02000800000000000000" pitchFamily="2" charset="0"/>
            </a:endParaRPr>
          </a:p>
        </p:txBody>
      </p:sp>
      <p:sp>
        <p:nvSpPr>
          <p:cNvPr id="32" name="ответ 2"/>
          <p:cNvSpPr/>
          <p:nvPr/>
        </p:nvSpPr>
        <p:spPr>
          <a:xfrm>
            <a:off x="8829674" y="5114923"/>
            <a:ext cx="1962150" cy="61912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CO Cyrillic" panose="02000800000000000000" pitchFamily="2" charset="0"/>
              </a:rPr>
              <a:t>заяц</a:t>
            </a:r>
            <a:endParaRPr lang="ru-RU" dirty="0">
              <a:solidFill>
                <a:schemeClr val="tx1"/>
              </a:solidFill>
              <a:latin typeface="ARCO Cyrillic" panose="02000800000000000000" pitchFamily="2" charset="0"/>
            </a:endParaRPr>
          </a:p>
        </p:txBody>
      </p:sp>
      <p:pic>
        <p:nvPicPr>
          <p:cNvPr id="33" name="монетка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0455" y="2238374"/>
            <a:ext cx="1009650" cy="1009650"/>
          </a:xfrm>
          <a:prstGeom prst="rect">
            <a:avLst/>
          </a:prstGeom>
        </p:spPr>
      </p:pic>
      <p:sp>
        <p:nvSpPr>
          <p:cNvPr id="34" name="вопрос"/>
          <p:cNvSpPr/>
          <p:nvPr/>
        </p:nvSpPr>
        <p:spPr>
          <a:xfrm>
            <a:off x="6338887" y="3933825"/>
            <a:ext cx="4695825" cy="2486025"/>
          </a:xfrm>
          <a:prstGeom prst="roundRect">
            <a:avLst/>
          </a:prstGeom>
          <a:blipFill>
            <a:blip r:embed="rId6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 t="-10000" b="-7000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Кто написал «Айболита»?</a:t>
            </a:r>
          </a:p>
          <a:p>
            <a:pPr algn="ctr"/>
            <a:endParaRPr lang="ru-RU" sz="3200" dirty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sz="3200" dirty="0" smtClean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sz="3200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sp>
        <p:nvSpPr>
          <p:cNvPr id="35" name="ответ 1"/>
          <p:cNvSpPr/>
          <p:nvPr/>
        </p:nvSpPr>
        <p:spPr>
          <a:xfrm>
            <a:off x="6624637" y="5114924"/>
            <a:ext cx="1962150" cy="61912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CO Cyrillic" panose="02000800000000000000" pitchFamily="2" charset="0"/>
              </a:rPr>
              <a:t>К. Чуковский</a:t>
            </a:r>
            <a:endParaRPr lang="ru-RU" dirty="0">
              <a:solidFill>
                <a:schemeClr val="tx1"/>
              </a:solidFill>
              <a:latin typeface="ARCO Cyrillic" panose="02000800000000000000" pitchFamily="2" charset="0"/>
            </a:endParaRPr>
          </a:p>
        </p:txBody>
      </p:sp>
      <p:sp>
        <p:nvSpPr>
          <p:cNvPr id="36" name="ответ 2"/>
          <p:cNvSpPr/>
          <p:nvPr/>
        </p:nvSpPr>
        <p:spPr>
          <a:xfrm>
            <a:off x="8829674" y="5114924"/>
            <a:ext cx="1962150" cy="61912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CO Cyrillic" panose="02000800000000000000" pitchFamily="2" charset="0"/>
              </a:rPr>
              <a:t>С. </a:t>
            </a:r>
            <a:r>
              <a:rPr lang="ru-RU" dirty="0" err="1" smtClean="0">
                <a:solidFill>
                  <a:schemeClr val="tx1"/>
                </a:solidFill>
                <a:latin typeface="ARCO Cyrillic" panose="02000800000000000000" pitchFamily="2" charset="0"/>
              </a:rPr>
              <a:t>михалков</a:t>
            </a:r>
            <a:endParaRPr lang="ru-RU" dirty="0">
              <a:solidFill>
                <a:schemeClr val="tx1"/>
              </a:solidFill>
              <a:latin typeface="ARCO Cyrillic" panose="02000800000000000000" pitchFamily="2" charset="0"/>
            </a:endParaRPr>
          </a:p>
        </p:txBody>
      </p:sp>
      <p:pic>
        <p:nvPicPr>
          <p:cNvPr id="37" name="монетка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6075" y="2862262"/>
            <a:ext cx="1009650" cy="1009650"/>
          </a:xfrm>
          <a:prstGeom prst="rect">
            <a:avLst/>
          </a:prstGeom>
        </p:spPr>
      </p:pic>
      <p:sp>
        <p:nvSpPr>
          <p:cNvPr id="38" name="вопрос"/>
          <p:cNvSpPr/>
          <p:nvPr/>
        </p:nvSpPr>
        <p:spPr>
          <a:xfrm>
            <a:off x="6315075" y="3933825"/>
            <a:ext cx="4695825" cy="2486025"/>
          </a:xfrm>
          <a:prstGeom prst="roundRect">
            <a:avLst/>
          </a:prstGeom>
          <a:blipFill>
            <a:blip r:embed="rId6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 t="-10000" b="-7000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  <a:latin typeface="beer money" panose="02000505060000020004" pitchFamily="2" charset="0"/>
              </a:rPr>
              <a:t>Сколько цветов в радуге?</a:t>
            </a:r>
          </a:p>
          <a:p>
            <a:pPr algn="ctr"/>
            <a:endParaRPr lang="ru-RU" sz="3200" dirty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sz="3200" dirty="0" smtClean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sz="3200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sp>
        <p:nvSpPr>
          <p:cNvPr id="39" name="ответ 1"/>
          <p:cNvSpPr/>
          <p:nvPr/>
        </p:nvSpPr>
        <p:spPr>
          <a:xfrm>
            <a:off x="6600825" y="5114924"/>
            <a:ext cx="1962150" cy="61912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CO Cyrillic" panose="02000800000000000000" pitchFamily="2" charset="0"/>
              </a:rPr>
              <a:t>6</a:t>
            </a:r>
          </a:p>
        </p:txBody>
      </p:sp>
      <p:sp>
        <p:nvSpPr>
          <p:cNvPr id="40" name="ответ 2"/>
          <p:cNvSpPr/>
          <p:nvPr/>
        </p:nvSpPr>
        <p:spPr>
          <a:xfrm>
            <a:off x="8805862" y="5114924"/>
            <a:ext cx="1962150" cy="61912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CO Cyrillic" panose="02000800000000000000" pitchFamily="2" charset="0"/>
              </a:rPr>
              <a:t>7</a:t>
            </a:r>
          </a:p>
        </p:txBody>
      </p:sp>
      <p:pic>
        <p:nvPicPr>
          <p:cNvPr id="41" name="Рисунок 40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54722" y1="17778" x2="86944" y2="50278"/>
                        <a14:foregroundMark x1="61667" y1="30833" x2="63056" y2="76389"/>
                        <a14:foregroundMark x1="86389" y1="54167" x2="60278" y2="80278"/>
                        <a14:foregroundMark x1="60833" y1="74167" x2="60833" y2="74167"/>
                        <a14:foregroundMark x1="60278" y1="77778" x2="60278" y2="77778"/>
                        <a14:foregroundMark x1="60000" y1="81667" x2="60000" y2="81667"/>
                        <a14:foregroundMark x1="88611" y1="51944" x2="88611" y2="51944"/>
                        <a14:foregroundMark x1="60278" y1="26111" x2="60278" y2="26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11958" y="5353050"/>
            <a:ext cx="1504950" cy="150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257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52929"/>
                                      </p:to>
                                    </p:animClr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4.44444E-6 L -0.87422 -0.1882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711" y="-9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52929"/>
                                      </p:to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3.33333E-6 L -0.65937 -0.25972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969" y="-1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44444E-6 L -0.6168 -0.00487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846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0 L -0.46849 -0.21181 " pathEditMode="relative" rAng="0" ptsTypes="AA">
                                      <p:cBhvr>
                                        <p:cTn id="1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24" y="-10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8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2" fill="hold">
                      <p:stCondLst>
                        <p:cond delay="0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05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6" fill="hold">
                      <p:stCondLst>
                        <p:cond delay="0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52929"/>
                                      </p:to>
                                    </p:animClr>
                                    <p:set>
                                      <p:cBhvr>
                                        <p:cTn id="2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CC00"/>
                                      </p:to>
                                    </p:animClr>
                                    <p:set>
                                      <p:cBhvr>
                                        <p:cTn id="2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22222E-6 L -0.67696 -0.41389 " pathEditMode="relative" rAng="0" ptsTypes="AA">
                                      <p:cBhvr>
                                        <p:cTn id="2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854" y="-20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2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2" fill="hold">
                      <p:stCondLst>
                        <p:cond delay="0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5" grpId="0" animBg="1"/>
      <p:bldP spid="17" grpId="0" animBg="1"/>
      <p:bldP spid="17" grpId="1" animBg="1"/>
      <p:bldP spid="18" grpId="0" animBg="1"/>
      <p:bldP spid="18" grpId="1" animBg="1"/>
      <p:bldP spid="24" grpId="0" animBg="1"/>
      <p:bldP spid="24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560284" y="348915"/>
            <a:ext cx="2478506" cy="163629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6" name="мел"/>
          <p:cNvGrpSpPr/>
          <p:nvPr/>
        </p:nvGrpSpPr>
        <p:grpSpPr>
          <a:xfrm>
            <a:off x="629868" y="132347"/>
            <a:ext cx="1986580" cy="1528011"/>
            <a:chOff x="629868" y="132347"/>
            <a:chExt cx="1986580" cy="1528011"/>
          </a:xfrm>
        </p:grpSpPr>
        <p:pic>
          <p:nvPicPr>
            <p:cNvPr id="23" name="Рисунок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868" y="132347"/>
              <a:ext cx="1986580" cy="1528011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756884" y="168441"/>
              <a:ext cx="1732547" cy="120032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ru-RU" dirty="0" smtClean="0">
                  <a:latin typeface="beer money" panose="02000505060000020004" pitchFamily="2" charset="0"/>
                </a:rPr>
                <a:t>В руках учителя растаял,</a:t>
              </a:r>
            </a:p>
            <a:p>
              <a:pPr algn="ctr"/>
              <a:r>
                <a:rPr lang="ru-RU" dirty="0" smtClean="0">
                  <a:latin typeface="beer money" panose="02000505060000020004" pitchFamily="2" charset="0"/>
                </a:rPr>
                <a:t>На доске следы оставил.</a:t>
              </a:r>
              <a:endParaRPr lang="ru-RU" dirty="0">
                <a:latin typeface="beer money" panose="02000505060000020004" pitchFamily="2" charset="0"/>
              </a:endParaRPr>
            </a:p>
          </p:txBody>
        </p:sp>
      </p:grpSp>
      <p:grpSp>
        <p:nvGrpSpPr>
          <p:cNvPr id="27" name="пенал"/>
          <p:cNvGrpSpPr/>
          <p:nvPr/>
        </p:nvGrpSpPr>
        <p:grpSpPr>
          <a:xfrm>
            <a:off x="2885627" y="1367588"/>
            <a:ext cx="1986580" cy="1528011"/>
            <a:chOff x="629868" y="132347"/>
            <a:chExt cx="1986580" cy="1528011"/>
          </a:xfrm>
        </p:grpSpPr>
        <p:pic>
          <p:nvPicPr>
            <p:cNvPr id="28" name="Рисунок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868" y="132347"/>
              <a:ext cx="1986580" cy="1528011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756884" y="168441"/>
              <a:ext cx="1732547" cy="120032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ru-RU" dirty="0" smtClean="0">
                  <a:latin typeface="beer money" panose="02000505060000020004" pitchFamily="2" charset="0"/>
                </a:rPr>
                <a:t>На коробку я похож,</a:t>
              </a:r>
            </a:p>
            <a:p>
              <a:pPr algn="ctr"/>
              <a:r>
                <a:rPr lang="ru-RU" dirty="0" smtClean="0">
                  <a:latin typeface="beer money" panose="02000505060000020004" pitchFamily="2" charset="0"/>
                </a:rPr>
                <a:t>Ручки ты в меня кладешь.</a:t>
              </a:r>
            </a:p>
          </p:txBody>
        </p:sp>
      </p:grpSp>
      <p:grpSp>
        <p:nvGrpSpPr>
          <p:cNvPr id="30" name="отличник"/>
          <p:cNvGrpSpPr/>
          <p:nvPr/>
        </p:nvGrpSpPr>
        <p:grpSpPr>
          <a:xfrm>
            <a:off x="629867" y="2604011"/>
            <a:ext cx="1986580" cy="1528011"/>
            <a:chOff x="629868" y="132347"/>
            <a:chExt cx="1986580" cy="1528011"/>
          </a:xfrm>
        </p:grpSpPr>
        <p:pic>
          <p:nvPicPr>
            <p:cNvPr id="31" name="Рисунок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868" y="132347"/>
              <a:ext cx="1986580" cy="1528011"/>
            </a:xfrm>
            <a:prstGeom prst="rect">
              <a:avLst/>
            </a:prstGeom>
          </p:spPr>
        </p:pic>
        <p:sp>
          <p:nvSpPr>
            <p:cNvPr id="32" name="TextBox 31"/>
            <p:cNvSpPr txBox="1"/>
            <p:nvPr/>
          </p:nvSpPr>
          <p:spPr>
            <a:xfrm>
              <a:off x="756884" y="168441"/>
              <a:ext cx="1732547" cy="120032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ru-RU" dirty="0" smtClean="0">
                  <a:latin typeface="beer money" panose="02000505060000020004" pitchFamily="2" charset="0"/>
                </a:rPr>
                <a:t>Он задачи все решает,</a:t>
              </a:r>
            </a:p>
            <a:p>
              <a:pPr algn="ctr"/>
              <a:r>
                <a:rPr lang="ru-RU" dirty="0" smtClean="0">
                  <a:latin typeface="beer money" panose="02000505060000020004" pitchFamily="2" charset="0"/>
                </a:rPr>
                <a:t>На вопросы отвечает.</a:t>
              </a:r>
            </a:p>
          </p:txBody>
        </p:sp>
      </p:grpSp>
      <p:grpSp>
        <p:nvGrpSpPr>
          <p:cNvPr id="33" name="карандаш"/>
          <p:cNvGrpSpPr/>
          <p:nvPr/>
        </p:nvGrpSpPr>
        <p:grpSpPr>
          <a:xfrm>
            <a:off x="2885627" y="3840434"/>
            <a:ext cx="1986580" cy="1528011"/>
            <a:chOff x="629868" y="132347"/>
            <a:chExt cx="1986580" cy="1528011"/>
          </a:xfrm>
        </p:grpSpPr>
        <p:pic>
          <p:nvPicPr>
            <p:cNvPr id="34" name="Рисунок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868" y="132347"/>
              <a:ext cx="1986580" cy="1528011"/>
            </a:xfrm>
            <a:prstGeom prst="rect">
              <a:avLst/>
            </a:prstGeom>
          </p:spPr>
        </p:pic>
        <p:sp>
          <p:nvSpPr>
            <p:cNvPr id="35" name="TextBox 34"/>
            <p:cNvSpPr txBox="1"/>
            <p:nvPr/>
          </p:nvSpPr>
          <p:spPr>
            <a:xfrm>
              <a:off x="756884" y="168441"/>
              <a:ext cx="1732547" cy="120032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ru-RU" dirty="0" smtClean="0">
                  <a:latin typeface="beer money" panose="02000505060000020004" pitchFamily="2" charset="0"/>
                </a:rPr>
                <a:t>В снежном поле мчится он,</a:t>
              </a:r>
            </a:p>
            <a:p>
              <a:pPr algn="ctr"/>
              <a:r>
                <a:rPr lang="ru-RU" dirty="0" smtClean="0">
                  <a:latin typeface="beer money" panose="02000505060000020004" pitchFamily="2" charset="0"/>
                </a:rPr>
                <a:t>Черный след оставит он.</a:t>
              </a:r>
            </a:p>
          </p:txBody>
        </p:sp>
      </p:grpSp>
      <p:grpSp>
        <p:nvGrpSpPr>
          <p:cNvPr id="36" name="глобус"/>
          <p:cNvGrpSpPr/>
          <p:nvPr/>
        </p:nvGrpSpPr>
        <p:grpSpPr>
          <a:xfrm>
            <a:off x="629866" y="5076857"/>
            <a:ext cx="1986580" cy="1528011"/>
            <a:chOff x="629868" y="132347"/>
            <a:chExt cx="1986580" cy="1528011"/>
          </a:xfrm>
        </p:grpSpPr>
        <p:pic>
          <p:nvPicPr>
            <p:cNvPr id="37" name="Рисунок 3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868" y="132347"/>
              <a:ext cx="1986580" cy="1528011"/>
            </a:xfrm>
            <a:prstGeom prst="rect">
              <a:avLst/>
            </a:prstGeom>
          </p:spPr>
        </p:pic>
        <p:sp>
          <p:nvSpPr>
            <p:cNvPr id="38" name="TextBox 37"/>
            <p:cNvSpPr txBox="1"/>
            <p:nvPr/>
          </p:nvSpPr>
          <p:spPr>
            <a:xfrm>
              <a:off x="756884" y="168441"/>
              <a:ext cx="1732547" cy="120032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ru-RU" dirty="0" smtClean="0">
                  <a:latin typeface="beer money" panose="02000505060000020004" pitchFamily="2" charset="0"/>
                </a:rPr>
                <a:t>На ноге стоит одной,</a:t>
              </a:r>
            </a:p>
            <a:p>
              <a:pPr algn="ctr"/>
              <a:r>
                <a:rPr lang="ru-RU" dirty="0" smtClean="0">
                  <a:latin typeface="beer money" panose="02000505060000020004" pitchFamily="2" charset="0"/>
                </a:rPr>
                <a:t>Страны нам показывает.</a:t>
              </a:r>
            </a:p>
          </p:txBody>
        </p:sp>
      </p:grpSp>
      <p:graphicFrame>
        <p:nvGraphicFramePr>
          <p:cNvPr id="39" name="Таблица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5178766"/>
              </p:ext>
            </p:extLst>
          </p:nvPr>
        </p:nvGraphicFramePr>
        <p:xfrm>
          <a:off x="6038515" y="2284868"/>
          <a:ext cx="4320000" cy="5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89586231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135294074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58333536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60425210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27930669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0075216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63506860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10780305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6560610"/>
                  </a:ext>
                </a:extLst>
              </a:tr>
            </a:tbl>
          </a:graphicData>
        </a:graphic>
      </p:graphicFrame>
      <p:graphicFrame>
        <p:nvGraphicFramePr>
          <p:cNvPr id="40" name="Таблица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537434"/>
              </p:ext>
            </p:extLst>
          </p:nvPr>
        </p:nvGraphicFramePr>
        <p:xfrm>
          <a:off x="7118682" y="1204868"/>
          <a:ext cx="540000" cy="16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746838396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230043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907389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0997030"/>
                  </a:ext>
                </a:extLst>
              </a:tr>
            </a:tbl>
          </a:graphicData>
        </a:graphic>
      </p:graphicFrame>
      <p:graphicFrame>
        <p:nvGraphicFramePr>
          <p:cNvPr id="41" name="Таблица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7041496"/>
              </p:ext>
            </p:extLst>
          </p:nvPr>
        </p:nvGraphicFramePr>
        <p:xfrm>
          <a:off x="8738598" y="1204868"/>
          <a:ext cx="540000" cy="27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746838396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3706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919110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167264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756544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5818964"/>
                  </a:ext>
                </a:extLst>
              </a:tr>
            </a:tbl>
          </a:graphicData>
        </a:graphic>
      </p:graphicFrame>
      <p:graphicFrame>
        <p:nvGraphicFramePr>
          <p:cNvPr id="42" name="Таблица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0524421"/>
              </p:ext>
            </p:extLst>
          </p:nvPr>
        </p:nvGraphicFramePr>
        <p:xfrm>
          <a:off x="9818514" y="2284868"/>
          <a:ext cx="540000" cy="43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746838396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700533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3936487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5239282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215859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458111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251512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6062437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5818964"/>
                  </a:ext>
                </a:extLst>
              </a:tr>
            </a:tbl>
          </a:graphicData>
        </a:graphic>
      </p:graphicFrame>
      <p:graphicFrame>
        <p:nvGraphicFramePr>
          <p:cNvPr id="43" name="Таблица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0408970"/>
              </p:ext>
            </p:extLst>
          </p:nvPr>
        </p:nvGraphicFramePr>
        <p:xfrm>
          <a:off x="6038724" y="1204868"/>
          <a:ext cx="540000" cy="32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746838396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18466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5830012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271422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3318758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839623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5818964"/>
                  </a:ext>
                </a:extLst>
              </a:tr>
            </a:tbl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6954813" y="871630"/>
            <a:ext cx="46923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dirty="0" smtClean="0">
                <a:latin typeface="beer money" panose="02000505060000020004" pitchFamily="2" charset="0"/>
              </a:rPr>
              <a:t>1.</a:t>
            </a:r>
            <a:endParaRPr lang="ru-RU" dirty="0">
              <a:latin typeface="beer money" panose="02000505060000020004" pitchFamily="2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69588" y="1167062"/>
            <a:ext cx="46923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dirty="0" smtClean="0">
                <a:latin typeface="beer money" panose="02000505060000020004" pitchFamily="2" charset="0"/>
              </a:rPr>
              <a:t>1.</a:t>
            </a:r>
            <a:endParaRPr lang="ru-RU" dirty="0">
              <a:latin typeface="beer money" panose="02000505060000020004" pitchFamily="2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635223" y="871630"/>
            <a:ext cx="46923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dirty="0">
                <a:latin typeface="beer money" panose="02000505060000020004" pitchFamily="2" charset="0"/>
              </a:rPr>
              <a:t>2</a:t>
            </a:r>
            <a:r>
              <a:rPr lang="ru-RU" dirty="0" smtClean="0">
                <a:latin typeface="beer money" panose="02000505060000020004" pitchFamily="2" charset="0"/>
              </a:rPr>
              <a:t>.</a:t>
            </a:r>
            <a:endParaRPr lang="ru-RU" dirty="0">
              <a:latin typeface="beer money" panose="02000505060000020004" pitchFamily="2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921789" y="2358824"/>
            <a:ext cx="46923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dirty="0">
                <a:latin typeface="beer money" panose="02000505060000020004" pitchFamily="2" charset="0"/>
              </a:rPr>
              <a:t>2</a:t>
            </a:r>
            <a:r>
              <a:rPr lang="ru-RU" dirty="0" smtClean="0">
                <a:latin typeface="beer money" panose="02000505060000020004" pitchFamily="2" charset="0"/>
              </a:rPr>
              <a:t>.</a:t>
            </a:r>
            <a:endParaRPr lang="ru-RU" dirty="0">
              <a:latin typeface="beer money" panose="02000505060000020004" pitchFamily="2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717528" y="2185536"/>
            <a:ext cx="46923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dirty="0" smtClean="0">
                <a:latin typeface="beer money" panose="02000505060000020004" pitchFamily="2" charset="0"/>
              </a:rPr>
              <a:t>3.</a:t>
            </a:r>
            <a:endParaRPr lang="ru-RU" dirty="0">
              <a:latin typeface="beer money" panose="02000505060000020004" pitchFamily="2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90676" y="3616896"/>
            <a:ext cx="46923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dirty="0" smtClean="0">
                <a:latin typeface="beer money" panose="02000505060000020004" pitchFamily="2" charset="0"/>
              </a:rPr>
              <a:t>3.</a:t>
            </a:r>
            <a:endParaRPr lang="ru-RU" dirty="0">
              <a:latin typeface="beer money" panose="02000505060000020004" pitchFamily="2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9766385" y="1985210"/>
            <a:ext cx="46923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dirty="0">
                <a:latin typeface="beer money" panose="02000505060000020004" pitchFamily="2" charset="0"/>
              </a:rPr>
              <a:t>4</a:t>
            </a:r>
            <a:r>
              <a:rPr lang="ru-RU" dirty="0" smtClean="0">
                <a:latin typeface="beer money" panose="02000505060000020004" pitchFamily="2" charset="0"/>
              </a:rPr>
              <a:t>.</a:t>
            </a:r>
            <a:endParaRPr lang="ru-RU" dirty="0">
              <a:latin typeface="beer money" panose="02000505060000020004" pitchFamily="2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921746" y="4853319"/>
            <a:ext cx="46923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dirty="0">
                <a:latin typeface="beer money" panose="02000505060000020004" pitchFamily="2" charset="0"/>
              </a:rPr>
              <a:t>4</a:t>
            </a:r>
            <a:r>
              <a:rPr lang="ru-RU" dirty="0" smtClean="0">
                <a:latin typeface="beer money" panose="02000505060000020004" pitchFamily="2" charset="0"/>
              </a:rPr>
              <a:t>.</a:t>
            </a:r>
            <a:endParaRPr lang="ru-RU" dirty="0">
              <a:latin typeface="beer money" panose="02000505060000020004" pitchFamily="2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877359" y="870499"/>
            <a:ext cx="46923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dirty="0" smtClean="0">
                <a:latin typeface="beer money" panose="02000505060000020004" pitchFamily="2" charset="0"/>
              </a:rPr>
              <a:t>5.</a:t>
            </a:r>
            <a:endParaRPr lang="ru-RU" dirty="0">
              <a:latin typeface="beer money" panose="02000505060000020004" pitchFamily="2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90676" y="6089742"/>
            <a:ext cx="46923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dirty="0" smtClean="0">
                <a:latin typeface="beer money" panose="02000505060000020004" pitchFamily="2" charset="0"/>
              </a:rPr>
              <a:t>5.</a:t>
            </a:r>
            <a:endParaRPr lang="ru-RU" dirty="0">
              <a:latin typeface="beer money" panose="02000505060000020004" pitchFamily="2" charset="0"/>
            </a:endParaRPr>
          </a:p>
        </p:txBody>
      </p:sp>
      <p:graphicFrame>
        <p:nvGraphicFramePr>
          <p:cNvPr id="55" name="Таблица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4422414"/>
              </p:ext>
            </p:extLst>
          </p:nvPr>
        </p:nvGraphicFramePr>
        <p:xfrm>
          <a:off x="6038514" y="2278860"/>
          <a:ext cx="4320000" cy="5377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46660985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89817806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72803867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27248868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551588374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1316659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038028435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53940594"/>
                    </a:ext>
                  </a:extLst>
                </a:gridCol>
              </a:tblGrid>
              <a:tr h="53777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о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т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и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ч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и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к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6207340"/>
                  </a:ext>
                </a:extLst>
              </a:tr>
            </a:tbl>
          </a:graphicData>
        </a:graphic>
      </p:graphicFrame>
      <p:graphicFrame>
        <p:nvGraphicFramePr>
          <p:cNvPr id="56" name="Таблица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652219"/>
              </p:ext>
            </p:extLst>
          </p:nvPr>
        </p:nvGraphicFramePr>
        <p:xfrm>
          <a:off x="9821819" y="2293784"/>
          <a:ext cx="540000" cy="4302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485854002"/>
                    </a:ext>
                  </a:extLst>
                </a:gridCol>
              </a:tblGrid>
              <a:tr h="537771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7106322"/>
                  </a:ext>
                </a:extLst>
              </a:tr>
              <a:tr h="53777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а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5887456"/>
                  </a:ext>
                </a:extLst>
              </a:tr>
              <a:tr h="53777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р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5611892"/>
                  </a:ext>
                </a:extLst>
              </a:tr>
              <a:tr h="53777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а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3707434"/>
                  </a:ext>
                </a:extLst>
              </a:tr>
              <a:tr h="53777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н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8729897"/>
                  </a:ext>
                </a:extLst>
              </a:tr>
              <a:tr h="53777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д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4393882"/>
                  </a:ext>
                </a:extLst>
              </a:tr>
              <a:tr h="53777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а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9684592"/>
                  </a:ext>
                </a:extLst>
              </a:tr>
              <a:tr h="53777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ш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9267674"/>
                  </a:ext>
                </a:extLst>
              </a:tr>
            </a:tbl>
          </a:graphicData>
        </a:graphic>
      </p:graphicFrame>
      <p:graphicFrame>
        <p:nvGraphicFramePr>
          <p:cNvPr id="57" name="Таблица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8045735"/>
              </p:ext>
            </p:extLst>
          </p:nvPr>
        </p:nvGraphicFramePr>
        <p:xfrm>
          <a:off x="7127938" y="1198027"/>
          <a:ext cx="540000" cy="16133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485854002"/>
                    </a:ext>
                  </a:extLst>
                </a:gridCol>
              </a:tblGrid>
              <a:tr h="53777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м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5563750"/>
                  </a:ext>
                </a:extLst>
              </a:tr>
              <a:tr h="53777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е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8108343"/>
                  </a:ext>
                </a:extLst>
              </a:tr>
              <a:tr h="53777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л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9267674"/>
                  </a:ext>
                </a:extLst>
              </a:tr>
            </a:tbl>
          </a:graphicData>
        </a:graphic>
      </p:graphicFrame>
      <p:graphicFrame>
        <p:nvGraphicFramePr>
          <p:cNvPr id="58" name="Таблица 5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1161013"/>
              </p:ext>
            </p:extLst>
          </p:nvPr>
        </p:nvGraphicFramePr>
        <p:xfrm>
          <a:off x="8755329" y="1222021"/>
          <a:ext cx="540000" cy="26888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485854002"/>
                    </a:ext>
                  </a:extLst>
                </a:gridCol>
              </a:tblGrid>
              <a:tr h="53777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п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9527815"/>
                  </a:ext>
                </a:extLst>
              </a:tr>
              <a:tr h="53777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е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5805394"/>
                  </a:ext>
                </a:extLst>
              </a:tr>
              <a:tr h="53777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н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707268"/>
                  </a:ext>
                </a:extLst>
              </a:tr>
              <a:tr h="53777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а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5263072"/>
                  </a:ext>
                </a:extLst>
              </a:tr>
              <a:tr h="53777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л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9267674"/>
                  </a:ext>
                </a:extLst>
              </a:tr>
            </a:tbl>
          </a:graphicData>
        </a:graphic>
      </p:graphicFrame>
      <p:graphicFrame>
        <p:nvGraphicFramePr>
          <p:cNvPr id="59" name="Таблица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4345759"/>
              </p:ext>
            </p:extLst>
          </p:nvPr>
        </p:nvGraphicFramePr>
        <p:xfrm>
          <a:off x="6048022" y="1222089"/>
          <a:ext cx="540000" cy="32266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1485854002"/>
                    </a:ext>
                  </a:extLst>
                </a:gridCol>
              </a:tblGrid>
              <a:tr h="53777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г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9384762"/>
                  </a:ext>
                </a:extLst>
              </a:tr>
              <a:tr h="53777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л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1338826"/>
                  </a:ext>
                </a:extLst>
              </a:tr>
              <a:tr h="537771">
                <a:tc>
                  <a:txBody>
                    <a:bodyPr/>
                    <a:lstStyle/>
                    <a:p>
                      <a:pPr algn="ctr"/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4799237"/>
                  </a:ext>
                </a:extLst>
              </a:tr>
              <a:tr h="53777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б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2400734"/>
                  </a:ext>
                </a:extLst>
              </a:tr>
              <a:tr h="53777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у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5856240"/>
                  </a:ext>
                </a:extLst>
              </a:tr>
              <a:tr h="53777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с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9267674"/>
                  </a:ext>
                </a:extLst>
              </a:tr>
            </a:tbl>
          </a:graphicData>
        </a:graphic>
      </p:graphicFrame>
      <p:pic>
        <p:nvPicPr>
          <p:cNvPr id="60" name="Рисунок 59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444" b="91250" l="23021" r="754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9372" y="3190107"/>
            <a:ext cx="5127584" cy="3845688"/>
          </a:xfrm>
          <a:prstGeom prst="rect">
            <a:avLst/>
          </a:prstGeom>
        </p:spPr>
      </p:pic>
      <p:sp>
        <p:nvSpPr>
          <p:cNvPr id="61" name="Скругленная прямоугольная выноска 60"/>
          <p:cNvSpPr/>
          <p:nvPr/>
        </p:nvSpPr>
        <p:spPr>
          <a:xfrm>
            <a:off x="3537285" y="5404539"/>
            <a:ext cx="3313272" cy="1374756"/>
          </a:xfrm>
          <a:prstGeom prst="wedgeRoundRectCallout">
            <a:avLst>
              <a:gd name="adj1" fmla="val 41878"/>
              <a:gd name="adj2" fmla="val -69849"/>
              <a:gd name="adj3" fmla="val 16667"/>
            </a:avLst>
          </a:prstGeom>
          <a:solidFill>
            <a:srgbClr val="FFFF9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eer money" panose="02000505060000020004" pitchFamily="2" charset="0"/>
              </a:rPr>
              <a:t>Что – то я ничего не понимаю…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Поможете?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7954704" y="59179"/>
            <a:ext cx="4114187" cy="1149627"/>
          </a:xfrm>
          <a:prstGeom prst="rect">
            <a:avLst/>
          </a:prstGeom>
          <a:noFill/>
        </p:spPr>
        <p:txBody>
          <a:bodyPr wrap="square" rtlCol="0" anchor="ctr">
            <a:prstTxWarp prst="textWave1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4000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ARCO Cyrillic" panose="02000800000000000000" pitchFamily="2" charset="0"/>
              </a:rPr>
              <a:t>четвертый этап</a:t>
            </a:r>
            <a:endParaRPr lang="ru-RU" sz="4000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ARCO Cyrillic" panose="02000800000000000000" pitchFamily="2" charset="0"/>
            </a:endParaRPr>
          </a:p>
        </p:txBody>
      </p:sp>
      <p:pic>
        <p:nvPicPr>
          <p:cNvPr id="63" name="Рисунок 62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54722" y1="17778" x2="86944" y2="50278"/>
                        <a14:foregroundMark x1="61667" y1="30833" x2="63056" y2="76389"/>
                        <a14:foregroundMark x1="86389" y1="54167" x2="60278" y2="80278"/>
                        <a14:foregroundMark x1="60833" y1="74167" x2="60833" y2="74167"/>
                        <a14:foregroundMark x1="60278" y1="77778" x2="60278" y2="77778"/>
                        <a14:foregroundMark x1="60000" y1="81667" x2="60000" y2="81667"/>
                        <a14:foregroundMark x1="88611" y1="51944" x2="88611" y2="51944"/>
                        <a14:foregroundMark x1="60278" y1="26111" x2="60278" y2="26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563941" y="5337267"/>
            <a:ext cx="1504950" cy="1504950"/>
          </a:xfrm>
          <a:prstGeom prst="rect">
            <a:avLst/>
          </a:prstGeom>
        </p:spPr>
      </p:pic>
      <p:pic>
        <p:nvPicPr>
          <p:cNvPr id="64" name="Рисунок 63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5625" r="9578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1021" y="4826156"/>
            <a:ext cx="2016062" cy="2016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507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0.74388 -0.04444 " pathEditMode="relative" rAng="0" ptsTypes="AA">
                                      <p:cBhvr>
                                        <p:cTn id="7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187" y="-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1473527"/>
              </p:ext>
            </p:extLst>
          </p:nvPr>
        </p:nvGraphicFramePr>
        <p:xfrm>
          <a:off x="7509256" y="2146130"/>
          <a:ext cx="4320000" cy="432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785467242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25882525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0586529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01763794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59742178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48941733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18653521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871612793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П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У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Ч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И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Т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Е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Л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Ь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38256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А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Ш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К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О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Л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А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Н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О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3748028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Р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С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В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У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Й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З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Щ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Д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516117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Т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Б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П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Д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О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С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К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А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955483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А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М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Ф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Я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В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П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Р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Т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209900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Е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Е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Ц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У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К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Е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Н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Г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693529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Б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Л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Л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А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С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Т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И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К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813846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Ю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З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Х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Э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Й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А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П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ARCO Cyrillic" panose="02000800000000000000" pitchFamily="2" charset="0"/>
                        </a:rPr>
                        <a:t>А</a:t>
                      </a:r>
                      <a:endParaRPr lang="ru-RU" dirty="0">
                        <a:solidFill>
                          <a:schemeClr val="tx1"/>
                        </a:solidFill>
                        <a:latin typeface="ARCO Cyrillic" panose="020008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85253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63984" y="27291"/>
            <a:ext cx="4676775" cy="707886"/>
          </a:xfrm>
          <a:prstGeom prst="rect">
            <a:avLst/>
          </a:prstGeom>
          <a:noFill/>
        </p:spPr>
        <p:txBody>
          <a:bodyPr wrap="square" rtlCol="0" anchor="ctr">
            <a:prstTxWarp prst="textWave1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4000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ARCO Cyrillic" panose="02000800000000000000" pitchFamily="2" charset="0"/>
              </a:rPr>
              <a:t>пятый</a:t>
            </a:r>
            <a:r>
              <a:rPr lang="ru-RU" sz="4000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ARCO Cyrillic" panose="02000800000000000000" pitchFamily="2" charset="0"/>
              </a:rPr>
              <a:t> </a:t>
            </a:r>
            <a:r>
              <a:rPr lang="ru-RU" sz="4000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ARCO Cyrillic" panose="02000800000000000000" pitchFamily="2" charset="0"/>
              </a:rPr>
              <a:t>этап</a:t>
            </a:r>
            <a:endParaRPr lang="ru-RU" sz="4000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ARCO Cyrillic" panose="02000800000000000000" pitchFamily="2" charset="0"/>
            </a:endParaRPr>
          </a:p>
        </p:txBody>
      </p:sp>
      <p:sp>
        <p:nvSpPr>
          <p:cNvPr id="6" name="УЧИТЕЛЬ"/>
          <p:cNvSpPr/>
          <p:nvPr/>
        </p:nvSpPr>
        <p:spPr>
          <a:xfrm>
            <a:off x="8042988" y="2146041"/>
            <a:ext cx="3778898" cy="522514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АРТА"/>
          <p:cNvSpPr/>
          <p:nvPr/>
        </p:nvSpPr>
        <p:spPr>
          <a:xfrm rot="5400000">
            <a:off x="6421609" y="3233688"/>
            <a:ext cx="2697808" cy="522514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ШКОЛА"/>
          <p:cNvSpPr/>
          <p:nvPr/>
        </p:nvSpPr>
        <p:spPr>
          <a:xfrm>
            <a:off x="8042988" y="2695924"/>
            <a:ext cx="2695034" cy="522514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ДОСКА"/>
          <p:cNvSpPr/>
          <p:nvPr/>
        </p:nvSpPr>
        <p:spPr>
          <a:xfrm>
            <a:off x="9139209" y="3769887"/>
            <a:ext cx="2695034" cy="522514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ЛАСТИК"/>
          <p:cNvSpPr/>
          <p:nvPr/>
        </p:nvSpPr>
        <p:spPr>
          <a:xfrm>
            <a:off x="8584920" y="5393733"/>
            <a:ext cx="3236966" cy="522514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8052852" y="2158943"/>
            <a:ext cx="3778898" cy="522514"/>
          </a:xfrm>
          <a:prstGeom prst="rect">
            <a:avLst/>
          </a:prstGeom>
          <a:solidFill>
            <a:srgbClr val="FF66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8060899" y="2694270"/>
            <a:ext cx="2688341" cy="522514"/>
          </a:xfrm>
          <a:prstGeom prst="rect">
            <a:avLst/>
          </a:prstGeom>
          <a:solidFill>
            <a:srgbClr val="FF66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8597277" y="5393733"/>
            <a:ext cx="3224609" cy="522425"/>
          </a:xfrm>
          <a:prstGeom prst="rect">
            <a:avLst/>
          </a:prstGeom>
          <a:solidFill>
            <a:srgbClr val="FF66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9139209" y="3781134"/>
            <a:ext cx="2690047" cy="522514"/>
          </a:xfrm>
          <a:prstGeom prst="rect">
            <a:avLst/>
          </a:prstGeom>
          <a:solidFill>
            <a:srgbClr val="FF66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 rot="5400000">
            <a:off x="6442625" y="3240139"/>
            <a:ext cx="2684906" cy="522514"/>
          </a:xfrm>
          <a:prstGeom prst="rect">
            <a:avLst/>
          </a:prstGeom>
          <a:solidFill>
            <a:srgbClr val="FF66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МЕЛ"/>
          <p:cNvSpPr/>
          <p:nvPr/>
        </p:nvSpPr>
        <p:spPr>
          <a:xfrm>
            <a:off x="8052852" y="4303648"/>
            <a:ext cx="532068" cy="161251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 rot="5400000">
            <a:off x="7508119" y="4839357"/>
            <a:ext cx="1614164" cy="539438"/>
          </a:xfrm>
          <a:prstGeom prst="rect">
            <a:avLst/>
          </a:prstGeom>
          <a:solidFill>
            <a:srgbClr val="FF66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1" name="Группа 20"/>
          <p:cNvGrpSpPr/>
          <p:nvPr/>
        </p:nvGrpSpPr>
        <p:grpSpPr>
          <a:xfrm>
            <a:off x="679499" y="3468839"/>
            <a:ext cx="3813095" cy="1375010"/>
            <a:chOff x="109681" y="1032288"/>
            <a:chExt cx="3813095" cy="1375010"/>
          </a:xfrm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329184" y="1463041"/>
              <a:ext cx="3593592" cy="557784"/>
            </a:xfrm>
            <a:prstGeom prst="roundRect">
              <a:avLst>
                <a:gd name="adj" fmla="val 50000"/>
              </a:avLst>
            </a:pr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 smtClean="0">
                  <a:solidFill>
                    <a:schemeClr val="tx1"/>
                  </a:solidFill>
                  <a:latin typeface="beer money" panose="02000505060000020004" pitchFamily="2" charset="0"/>
                </a:rPr>
                <a:t>ШКОЛА</a:t>
              </a:r>
              <a:endParaRPr lang="ru-RU" sz="2400" dirty="0">
                <a:solidFill>
                  <a:schemeClr val="tx1"/>
                </a:solidFill>
                <a:latin typeface="beer money" panose="02000505060000020004" pitchFamily="2" charset="0"/>
              </a:endParaRPr>
            </a:p>
          </p:txBody>
        </p:sp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681" y="1032288"/>
              <a:ext cx="857892" cy="1375010"/>
            </a:xfrm>
            <a:prstGeom prst="rect">
              <a:avLst/>
            </a:prstGeom>
          </p:spPr>
        </p:pic>
      </p:grpSp>
      <p:grpSp>
        <p:nvGrpSpPr>
          <p:cNvPr id="22" name="Группа 21"/>
          <p:cNvGrpSpPr/>
          <p:nvPr/>
        </p:nvGrpSpPr>
        <p:grpSpPr>
          <a:xfrm>
            <a:off x="109671" y="2507264"/>
            <a:ext cx="3813095" cy="1375010"/>
            <a:chOff x="109681" y="1032288"/>
            <a:chExt cx="3813095" cy="1375010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329184" y="1463041"/>
              <a:ext cx="3593592" cy="557784"/>
            </a:xfrm>
            <a:prstGeom prst="roundRect">
              <a:avLst>
                <a:gd name="adj" fmla="val 50000"/>
              </a:avLst>
            </a:pr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 smtClean="0">
                  <a:solidFill>
                    <a:schemeClr val="tx1"/>
                  </a:solidFill>
                  <a:latin typeface="beer money" panose="02000505060000020004" pitchFamily="2" charset="0"/>
                </a:rPr>
                <a:t>ПАРТА</a:t>
              </a:r>
              <a:endParaRPr lang="ru-RU" sz="2400" dirty="0">
                <a:solidFill>
                  <a:schemeClr val="tx1"/>
                </a:solidFill>
                <a:latin typeface="beer money" panose="02000505060000020004" pitchFamily="2" charset="0"/>
              </a:endParaRPr>
            </a:p>
          </p:txBody>
        </p:sp>
        <p:pic>
          <p:nvPicPr>
            <p:cNvPr id="24" name="Рисунок 23"/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120" b="98440" l="1667" r="9777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681" y="1032288"/>
              <a:ext cx="857892" cy="1375010"/>
            </a:xfrm>
            <a:prstGeom prst="rect">
              <a:avLst/>
            </a:prstGeom>
          </p:spPr>
        </p:pic>
      </p:grpSp>
      <p:grpSp>
        <p:nvGrpSpPr>
          <p:cNvPr id="25" name="Группа 24"/>
          <p:cNvGrpSpPr/>
          <p:nvPr/>
        </p:nvGrpSpPr>
        <p:grpSpPr>
          <a:xfrm>
            <a:off x="670375" y="1545689"/>
            <a:ext cx="3813095" cy="1375010"/>
            <a:chOff x="109681" y="1032288"/>
            <a:chExt cx="3813095" cy="1375010"/>
          </a:xfrm>
        </p:grpSpPr>
        <p:sp>
          <p:nvSpPr>
            <p:cNvPr id="26" name="Скругленный прямоугольник 25"/>
            <p:cNvSpPr/>
            <p:nvPr/>
          </p:nvSpPr>
          <p:spPr>
            <a:xfrm>
              <a:off x="329184" y="1463041"/>
              <a:ext cx="3593592" cy="557784"/>
            </a:xfrm>
            <a:prstGeom prst="roundRect">
              <a:avLst>
                <a:gd name="adj" fmla="val 50000"/>
              </a:avLst>
            </a:pr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 smtClean="0">
                  <a:solidFill>
                    <a:schemeClr val="tx1"/>
                  </a:solidFill>
                  <a:latin typeface="beer money" panose="02000505060000020004" pitchFamily="2" charset="0"/>
                </a:rPr>
                <a:t>УЧИТЕЛЬ</a:t>
              </a:r>
              <a:endParaRPr lang="ru-RU" sz="2400" dirty="0">
                <a:solidFill>
                  <a:schemeClr val="tx1"/>
                </a:solidFill>
                <a:latin typeface="beer money" panose="02000505060000020004" pitchFamily="2" charset="0"/>
              </a:endParaRPr>
            </a:p>
          </p:txBody>
        </p:sp>
        <p:pic>
          <p:nvPicPr>
            <p:cNvPr id="27" name="Рисунок 26"/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120" b="98440" l="1667" r="9777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681" y="1032288"/>
              <a:ext cx="857892" cy="1375010"/>
            </a:xfrm>
            <a:prstGeom prst="rect">
              <a:avLst/>
            </a:prstGeom>
          </p:spPr>
        </p:pic>
      </p:grpSp>
      <p:grpSp>
        <p:nvGrpSpPr>
          <p:cNvPr id="28" name="Группа 27"/>
          <p:cNvGrpSpPr/>
          <p:nvPr/>
        </p:nvGrpSpPr>
        <p:grpSpPr>
          <a:xfrm>
            <a:off x="109671" y="4413096"/>
            <a:ext cx="3813095" cy="1375010"/>
            <a:chOff x="109681" y="1032288"/>
            <a:chExt cx="3813095" cy="1375010"/>
          </a:xfrm>
        </p:grpSpPr>
        <p:sp>
          <p:nvSpPr>
            <p:cNvPr id="29" name="Скругленный прямоугольник 28"/>
            <p:cNvSpPr/>
            <p:nvPr/>
          </p:nvSpPr>
          <p:spPr>
            <a:xfrm>
              <a:off x="329184" y="1463041"/>
              <a:ext cx="3593592" cy="557784"/>
            </a:xfrm>
            <a:prstGeom prst="roundRect">
              <a:avLst>
                <a:gd name="adj" fmla="val 50000"/>
              </a:avLst>
            </a:pr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 smtClean="0">
                  <a:solidFill>
                    <a:schemeClr val="tx1"/>
                  </a:solidFill>
                  <a:latin typeface="beer money" panose="02000505060000020004" pitchFamily="2" charset="0"/>
                </a:rPr>
                <a:t>ДОСКА</a:t>
              </a:r>
              <a:endParaRPr lang="ru-RU" sz="2400" dirty="0">
                <a:solidFill>
                  <a:schemeClr val="tx1"/>
                </a:solidFill>
                <a:latin typeface="beer money" panose="02000505060000020004" pitchFamily="2" charset="0"/>
              </a:endParaRPr>
            </a:p>
          </p:txBody>
        </p:sp>
        <p:pic>
          <p:nvPicPr>
            <p:cNvPr id="30" name="Рисунок 29"/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120" b="98440" l="1667" r="9777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681" y="1032288"/>
              <a:ext cx="857892" cy="1375010"/>
            </a:xfrm>
            <a:prstGeom prst="rect">
              <a:avLst/>
            </a:prstGeom>
          </p:spPr>
        </p:pic>
      </p:grpSp>
      <p:grpSp>
        <p:nvGrpSpPr>
          <p:cNvPr id="31" name="Группа 30"/>
          <p:cNvGrpSpPr/>
          <p:nvPr/>
        </p:nvGrpSpPr>
        <p:grpSpPr>
          <a:xfrm>
            <a:off x="670375" y="5467939"/>
            <a:ext cx="3813095" cy="1375010"/>
            <a:chOff x="109681" y="1032288"/>
            <a:chExt cx="3813095" cy="1375010"/>
          </a:xfrm>
        </p:grpSpPr>
        <p:sp>
          <p:nvSpPr>
            <p:cNvPr id="32" name="Скругленный прямоугольник 31"/>
            <p:cNvSpPr/>
            <p:nvPr/>
          </p:nvSpPr>
          <p:spPr>
            <a:xfrm>
              <a:off x="329184" y="1463041"/>
              <a:ext cx="3593592" cy="557784"/>
            </a:xfrm>
            <a:prstGeom prst="roundRect">
              <a:avLst>
                <a:gd name="adj" fmla="val 50000"/>
              </a:avLst>
            </a:pr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 smtClean="0">
                  <a:solidFill>
                    <a:schemeClr val="tx1"/>
                  </a:solidFill>
                  <a:latin typeface="beer money" panose="02000505060000020004" pitchFamily="2" charset="0"/>
                </a:rPr>
                <a:t>МЕЛ</a:t>
              </a:r>
              <a:endParaRPr lang="ru-RU" sz="2400" dirty="0">
                <a:solidFill>
                  <a:schemeClr val="tx1"/>
                </a:solidFill>
                <a:latin typeface="beer money" panose="02000505060000020004" pitchFamily="2" charset="0"/>
              </a:endParaRPr>
            </a:p>
          </p:txBody>
        </p:sp>
        <p:pic>
          <p:nvPicPr>
            <p:cNvPr id="33" name="Рисунок 32"/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120" b="98440" l="1667" r="9777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681" y="1032288"/>
              <a:ext cx="857892" cy="1375010"/>
            </a:xfrm>
            <a:prstGeom prst="rect">
              <a:avLst/>
            </a:prstGeom>
          </p:spPr>
        </p:pic>
      </p:grpSp>
      <p:grpSp>
        <p:nvGrpSpPr>
          <p:cNvPr id="34" name="Группа 33"/>
          <p:cNvGrpSpPr/>
          <p:nvPr/>
        </p:nvGrpSpPr>
        <p:grpSpPr>
          <a:xfrm>
            <a:off x="109671" y="574470"/>
            <a:ext cx="3813095" cy="1375010"/>
            <a:chOff x="109681" y="1032288"/>
            <a:chExt cx="3813095" cy="1375010"/>
          </a:xfrm>
        </p:grpSpPr>
        <p:sp>
          <p:nvSpPr>
            <p:cNvPr id="35" name="Скругленный прямоугольник 34"/>
            <p:cNvSpPr/>
            <p:nvPr/>
          </p:nvSpPr>
          <p:spPr>
            <a:xfrm>
              <a:off x="329184" y="1463041"/>
              <a:ext cx="3593592" cy="557784"/>
            </a:xfrm>
            <a:prstGeom prst="roundRect">
              <a:avLst>
                <a:gd name="adj" fmla="val 50000"/>
              </a:avLst>
            </a:pr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400" dirty="0" smtClean="0">
                  <a:solidFill>
                    <a:schemeClr val="tx1"/>
                  </a:solidFill>
                  <a:latin typeface="beer money" panose="02000505060000020004" pitchFamily="2" charset="0"/>
                </a:rPr>
                <a:t>ЛАСТИК</a:t>
              </a:r>
              <a:endParaRPr lang="ru-RU" sz="2400" dirty="0">
                <a:solidFill>
                  <a:schemeClr val="tx1"/>
                </a:solidFill>
                <a:latin typeface="beer money" panose="02000505060000020004" pitchFamily="2" charset="0"/>
              </a:endParaRPr>
            </a:p>
          </p:txBody>
        </p:sp>
        <p:pic>
          <p:nvPicPr>
            <p:cNvPr id="36" name="Рисунок 35"/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120" b="98440" l="1667" r="9777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681" y="1032288"/>
              <a:ext cx="857892" cy="1375010"/>
            </a:xfrm>
            <a:prstGeom prst="rect">
              <a:avLst/>
            </a:prstGeom>
          </p:spPr>
        </p:pic>
      </p:grpSp>
      <p:pic>
        <p:nvPicPr>
          <p:cNvPr id="37" name="незнайка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7159" y="-39220"/>
            <a:ext cx="1766708" cy="2602389"/>
          </a:xfrm>
          <a:prstGeom prst="rect">
            <a:avLst/>
          </a:prstGeom>
        </p:spPr>
      </p:pic>
      <p:sp>
        <p:nvSpPr>
          <p:cNvPr id="38" name="Скругленная прямоугольная выноска 37"/>
          <p:cNvSpPr/>
          <p:nvPr/>
        </p:nvSpPr>
        <p:spPr>
          <a:xfrm>
            <a:off x="8740870" y="118872"/>
            <a:ext cx="3338354" cy="1664208"/>
          </a:xfrm>
          <a:prstGeom prst="wedgeRoundRectCallout">
            <a:avLst>
              <a:gd name="adj1" fmla="val -55619"/>
              <a:gd name="adj2" fmla="val 24038"/>
              <a:gd name="adj3" fmla="val 16667"/>
            </a:avLst>
          </a:prstGeom>
          <a:solidFill>
            <a:srgbClr val="FFFF99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Думаю, друг, с эти мы справимся быстро.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Нужно найти 6 слов, связанных со школой!</a:t>
            </a:r>
            <a:endParaRPr lang="ru-RU" sz="2400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pic>
        <p:nvPicPr>
          <p:cNvPr id="39" name="Рисунок 38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54722" y1="17778" x2="86944" y2="50278"/>
                        <a14:foregroundMark x1="61667" y1="30833" x2="63056" y2="76389"/>
                        <a14:foregroundMark x1="86389" y1="54167" x2="60278" y2="80278"/>
                        <a14:foregroundMark x1="60833" y1="74167" x2="60833" y2="74167"/>
                        <a14:foregroundMark x1="60278" y1="77778" x2="60278" y2="77778"/>
                        <a14:foregroundMark x1="60000" y1="81667" x2="60000" y2="81667"/>
                        <a14:foregroundMark x1="88611" y1="51944" x2="88611" y2="51944"/>
                        <a14:foregroundMark x1="60278" y1="26111" x2="60278" y2="26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243888" y="5245827"/>
            <a:ext cx="1504950" cy="1504950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713">
                        <a14:foregroundMark x1="3736" y1="87799" x2="3736" y2="87799"/>
                        <a14:foregroundMark x1="22989" y1="83971" x2="19540" y2="82775"/>
                        <a14:foregroundMark x1="17529" y1="94498" x2="22126" y2="98565"/>
                        <a14:foregroundMark x1="9770" y1="98804" x2="4310" y2="96411"/>
                        <a14:foregroundMark x1="8908" y1="97608" x2="11207" y2="97847"/>
                        <a14:foregroundMark x1="5747" y1="87081" x2="287" y2="85646"/>
                        <a14:foregroundMark x1="18678" y1="89474" x2="20115" y2="882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70973" y="6130374"/>
            <a:ext cx="1033017" cy="1240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359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7.40741E-7 L 0.72526 -0.7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63" y="-3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8" grpId="0" animBg="1"/>
      <p:bldP spid="3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614276" y="854242"/>
            <a:ext cx="3161636" cy="6003758"/>
          </a:xfrm>
          <a:prstGeom prst="rect">
            <a:avLst/>
          </a:prstGeom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1419726" y="264695"/>
            <a:ext cx="6689558" cy="2490537"/>
          </a:xfrm>
          <a:prstGeom prst="wedgeRoundRectCallout">
            <a:avLst>
              <a:gd name="adj1" fmla="val 55066"/>
              <a:gd name="adj2" fmla="val 69746"/>
              <a:gd name="adj3" fmla="val 16667"/>
            </a:avLst>
          </a:prstGeom>
          <a:solidFill>
            <a:srgbClr val="FFFF9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Мы прошли с тобой все испытания!</a:t>
            </a:r>
          </a:p>
          <a:p>
            <a:pPr algn="ctr"/>
            <a:r>
              <a:rPr lang="ru-RU" sz="3200" dirty="0" smtClean="0">
                <a:solidFill>
                  <a:schemeClr val="tx1"/>
                </a:solidFill>
                <a:latin typeface="beer money" panose="02000505060000020004" pitchFamily="2" charset="0"/>
              </a:rPr>
              <a:t>Спасибо за помощь!</a:t>
            </a:r>
          </a:p>
          <a:p>
            <a:pPr algn="ctr"/>
            <a:r>
              <a:rPr lang="ru-RU" sz="3200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Давай посмотрим, все ли мы с тобой собрали?</a:t>
            </a:r>
            <a:endParaRPr lang="ru-RU" sz="3200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302" l="543" r="997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548" y="2998261"/>
            <a:ext cx="1835421" cy="171572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210" y="4455695"/>
            <a:ext cx="2743200" cy="27432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873" y="2998261"/>
            <a:ext cx="1881940" cy="2260491"/>
          </a:xfrm>
          <a:prstGeom prst="rect">
            <a:avLst/>
          </a:prstGeom>
        </p:spPr>
      </p:pic>
      <p:sp>
        <p:nvSpPr>
          <p:cNvPr id="9" name="Скругленная прямоугольная выноска 8"/>
          <p:cNvSpPr/>
          <p:nvPr/>
        </p:nvSpPr>
        <p:spPr>
          <a:xfrm>
            <a:off x="1419726" y="264695"/>
            <a:ext cx="6689558" cy="2490537"/>
          </a:xfrm>
          <a:prstGeom prst="wedgeRoundRectCallout">
            <a:avLst>
              <a:gd name="adj1" fmla="val 53268"/>
              <a:gd name="adj2" fmla="val 67814"/>
              <a:gd name="adj3" fmla="val 16667"/>
            </a:avLst>
          </a:prstGeom>
          <a:solidFill>
            <a:srgbClr val="FFFF9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Мы все сделали!</a:t>
            </a:r>
          </a:p>
          <a:p>
            <a:pPr algn="ctr"/>
            <a:r>
              <a:rPr lang="ru-RU" sz="4800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Мне пора!</a:t>
            </a:r>
          </a:p>
          <a:p>
            <a:pPr algn="ctr"/>
            <a:r>
              <a:rPr lang="ru-RU" sz="4800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До новых встреч!!!</a:t>
            </a:r>
            <a:endParaRPr lang="ru-RU" sz="4800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424969" y="1828800"/>
            <a:ext cx="6947631" cy="3128211"/>
          </a:xfrm>
          <a:prstGeom prst="roundRect">
            <a:avLst>
              <a:gd name="adj" fmla="val 14359"/>
            </a:avLst>
          </a:prstGeom>
          <a:solidFill>
            <a:srgbClr val="FFFF9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600" dirty="0" smtClean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sz="3600" dirty="0" smtClean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sz="3600" dirty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r>
              <a:rPr lang="ru-RU" sz="3600" dirty="0" smtClean="0">
                <a:solidFill>
                  <a:schemeClr val="tx1"/>
                </a:solidFill>
                <a:latin typeface="beer money" panose="02000505060000020004" pitchFamily="2" charset="0"/>
              </a:rPr>
              <a:t>Автор работы:</a:t>
            </a:r>
          </a:p>
          <a:p>
            <a:pPr algn="ctr">
              <a:lnSpc>
                <a:spcPct val="150000"/>
              </a:lnSpc>
            </a:pPr>
            <a:endParaRPr lang="ru-RU" b="1" dirty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ru-RU" b="1" dirty="0" smtClean="0">
                <a:solidFill>
                  <a:schemeClr val="tx1"/>
                </a:solidFill>
                <a:latin typeface="Classica One" panose="03000607020000020002" pitchFamily="66" charset="0"/>
              </a:rPr>
              <a:t>Рябова Светлана Геннадьевна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chemeClr val="tx1"/>
                </a:solidFill>
                <a:latin typeface="Classica One" panose="03000607020000020002" pitchFamily="66" charset="0"/>
              </a:rPr>
              <a:t>у</a:t>
            </a:r>
            <a:r>
              <a:rPr lang="ru-RU" b="1" dirty="0" smtClean="0">
                <a:solidFill>
                  <a:schemeClr val="tx1"/>
                </a:solidFill>
                <a:latin typeface="Classica One" panose="03000607020000020002" pitchFamily="66" charset="0"/>
              </a:rPr>
              <a:t>читель начальных классов</a:t>
            </a:r>
          </a:p>
          <a:p>
            <a:pPr algn="ctr">
              <a:lnSpc>
                <a:spcPct val="150000"/>
              </a:lnSpc>
            </a:pPr>
            <a:r>
              <a:rPr lang="ru-RU" b="1" dirty="0" smtClean="0">
                <a:solidFill>
                  <a:schemeClr val="tx1"/>
                </a:solidFill>
                <a:latin typeface="Classica One" panose="03000607020000020002" pitchFamily="66" charset="0"/>
              </a:rPr>
              <a:t>МАОУ «СОШ № 23»</a:t>
            </a:r>
          </a:p>
          <a:p>
            <a:pPr algn="ctr">
              <a:lnSpc>
                <a:spcPct val="150000"/>
              </a:lnSpc>
            </a:pPr>
            <a:r>
              <a:rPr lang="ru-RU" b="1" dirty="0" smtClean="0">
                <a:solidFill>
                  <a:schemeClr val="tx1"/>
                </a:solidFill>
                <a:latin typeface="Classica One" panose="03000607020000020002" pitchFamily="66" charset="0"/>
              </a:rPr>
              <a:t>г. Тамбов</a:t>
            </a:r>
          </a:p>
          <a:p>
            <a:pPr algn="ctr"/>
            <a:endParaRPr lang="ru-RU" b="1" dirty="0" smtClean="0">
              <a:solidFill>
                <a:schemeClr val="tx1"/>
              </a:solidFill>
              <a:latin typeface="Classica One" panose="03000607020000020002" pitchFamily="66" charset="0"/>
            </a:endParaRPr>
          </a:p>
          <a:p>
            <a:pPr algn="ctr"/>
            <a:endParaRPr lang="ru-RU" b="1" dirty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b="1" dirty="0" smtClean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b="1" dirty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b="1" dirty="0" smtClean="0">
              <a:solidFill>
                <a:schemeClr val="tx1"/>
              </a:solidFill>
              <a:latin typeface="beer money" panose="02000505060000020004" pitchFamily="2" charset="0"/>
            </a:endParaRPr>
          </a:p>
          <a:p>
            <a:pPr algn="ctr"/>
            <a:endParaRPr lang="ru-RU" b="1" dirty="0">
              <a:solidFill>
                <a:schemeClr val="tx1"/>
              </a:solidFill>
              <a:latin typeface="beer money" panose="02000505060000020004" pitchFamily="2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43848" y1="41609" x2="88379" y2="3306"/>
                        <a14:foregroundMark x1="57178" y1="23830" x2="45264" y2="5989"/>
                        <a14:foregroundMark x1="58301" y1="19464" x2="56348" y2="14910"/>
                        <a14:foregroundMark x1="51270" y1="24766" x2="50342" y2="18964"/>
                        <a14:foregroundMark x1="48242" y1="14910" x2="43066" y2="15783"/>
                        <a14:foregroundMark x1="46875" y1="12976" x2="41650" y2="11915"/>
                        <a14:foregroundMark x1="53760" y1="8921" x2="47705" y2="686"/>
                        <a14:foregroundMark x1="84082" y1="33313" x2="95068" y2="8235"/>
                        <a14:foregroundMark x1="89160" y1="36120" x2="95215" y2="29320"/>
                        <a14:foregroundMark x1="65967" y1="46163" x2="68457" y2="53837"/>
                        <a14:foregroundMark x1="65723" y1="63007" x2="69971" y2="66812"/>
                        <a14:foregroundMark x1="50049" y1="63880" x2="48389" y2="73674"/>
                        <a14:foregroundMark x1="53906" y1="77168" x2="52930" y2="84217"/>
                        <a14:foregroundMark x1="80664" y1="66687" x2="92041" y2="48971"/>
                        <a14:foregroundMark x1="45654" y1="35059" x2="42334" y2="39114"/>
                        <a14:foregroundMark x1="45264" y1="8796" x2="41406" y2="75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75245" y="-2137467"/>
            <a:ext cx="3330147" cy="2606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705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0"/>
                            </p:stCondLst>
                            <p:childTnLst>
                              <p:par>
                                <p:cTn id="3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0"/>
                            </p:stCondLst>
                            <p:childTnLst>
                              <p:par>
                                <p:cTn id="41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000"/>
                            </p:stCondLst>
                            <p:childTnLst>
                              <p:par>
                                <p:cTn id="4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6000"/>
                            </p:stCondLst>
                            <p:childTnLst>
                              <p:par>
                                <p:cTn id="4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500"/>
                            </p:stCondLst>
                            <p:childTnLst>
                              <p:par>
                                <p:cTn id="5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556E-17 -2.22222E-6 L 1.32604 1.1713 " pathEditMode="relative" rAng="0" ptsTypes="AA">
                                      <p:cBhvr>
                                        <p:cTn id="5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302" y="5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9" grpId="0" animBg="1"/>
      <p:bldP spid="9" grpId="1" animBg="1"/>
      <p:bldP spid="10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452</TotalTime>
  <Words>472</Words>
  <Application>Microsoft Office PowerPoint</Application>
  <PresentationFormat>Широкоэкранный</PresentationFormat>
  <Paragraphs>233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ARCO Cyrillic</vt:lpstr>
      <vt:lpstr>Arial</vt:lpstr>
      <vt:lpstr>beer money</vt:lpstr>
      <vt:lpstr>Calibri</vt:lpstr>
      <vt:lpstr>Calibri Light</vt:lpstr>
      <vt:lpstr>Classica One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48</cp:revision>
  <dcterms:created xsi:type="dcterms:W3CDTF">2025-07-06T12:43:46Z</dcterms:created>
  <dcterms:modified xsi:type="dcterms:W3CDTF">2025-07-06T20:43:28Z</dcterms:modified>
</cp:coreProperties>
</file>