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65" r:id="rId5"/>
    <p:sldId id="259" r:id="rId6"/>
    <p:sldId id="263" r:id="rId7"/>
    <p:sldId id="260" r:id="rId8"/>
    <p:sldId id="261" r:id="rId9"/>
    <p:sldId id="266" r:id="rId10"/>
    <p:sldId id="267" r:id="rId11"/>
    <p:sldId id="262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908720"/>
            <a:ext cx="78488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Ум заключается не только в знании,</a:t>
            </a:r>
            <a:endParaRPr lang="ru-RU" sz="3200" dirty="0"/>
          </a:p>
          <a:p>
            <a:r>
              <a:rPr lang="ru-RU" sz="3200" b="1" dirty="0"/>
              <a:t>но и в умении прилагать знание на деле.</a:t>
            </a:r>
            <a:endParaRPr lang="ru-RU" sz="3200" dirty="0"/>
          </a:p>
          <a:p>
            <a:pPr algn="r"/>
            <a:r>
              <a:rPr lang="ru-RU" sz="3200" b="1" dirty="0"/>
              <a:t>Аристотель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90054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352928" cy="5145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600" b="1" i="1" dirty="0" smtClean="0"/>
          </a:p>
          <a:p>
            <a:pPr marL="0" indent="0" algn="ctr">
              <a:buNone/>
            </a:pPr>
            <a:endParaRPr lang="ru-RU" sz="2600" b="1" i="1" dirty="0"/>
          </a:p>
          <a:p>
            <a:pPr marL="0" indent="0" algn="ctr">
              <a:buNone/>
            </a:pPr>
            <a:r>
              <a:rPr lang="ru-RU" sz="4400" b="1" i="1" dirty="0" smtClean="0"/>
              <a:t>Тема: "Молекулярная </a:t>
            </a:r>
            <a:r>
              <a:rPr lang="ru-RU" sz="4400" b="1" i="1" dirty="0"/>
              <a:t>физика".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464353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84066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u="sng" dirty="0"/>
              <a:t>Цель урока:</a:t>
            </a:r>
            <a:r>
              <a:rPr lang="ru-RU" sz="2400" dirty="0"/>
              <a:t> повторить и  обобщить полученные знания по </a:t>
            </a:r>
            <a:r>
              <a:rPr lang="ru-RU" sz="2400" dirty="0" smtClean="0"/>
              <a:t>молекулярной физике. </a:t>
            </a:r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b="1" i="1" u="sng" dirty="0"/>
              <a:t>Задачи урока</a:t>
            </a:r>
            <a:r>
              <a:rPr lang="ru-RU" sz="2400" b="1" i="1" u="sng" dirty="0" smtClean="0"/>
              <a:t>:</a:t>
            </a:r>
          </a:p>
          <a:p>
            <a:endParaRPr lang="ru-RU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/>
              <a:t>проверить знания обучающихся, повторить учебный материал по теме “Молекулярная физика</a:t>
            </a:r>
            <a:r>
              <a:rPr lang="ru-RU" sz="2400" dirty="0" smtClean="0"/>
              <a:t>”;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обобщить </a:t>
            </a:r>
            <a:r>
              <a:rPr lang="ru-RU" sz="2400" dirty="0"/>
              <a:t>и </a:t>
            </a:r>
            <a:r>
              <a:rPr lang="ru-RU" sz="2400" dirty="0" smtClean="0"/>
              <a:t>закрепить основной материал;</a:t>
            </a: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проверить умения </a:t>
            </a:r>
            <a:r>
              <a:rPr lang="ru-RU" sz="2400" dirty="0"/>
              <a:t>рассуждать, чётко и кратко выражать свои мысли</a:t>
            </a:r>
            <a:r>
              <a:rPr lang="ru-RU" sz="2400" dirty="0" smtClean="0"/>
              <a:t>;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ru-RU" sz="2400" dirty="0"/>
              <a:t>показать связь физики с профессией повар.</a:t>
            </a:r>
          </a:p>
        </p:txBody>
      </p:sp>
    </p:spTree>
    <p:extLst>
      <p:ext uri="{BB962C8B-B14F-4D97-AF65-F5344CB8AC3E}">
        <p14:creationId xmlns:p14="http://schemas.microsoft.com/office/powerpoint/2010/main" val="762026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756460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i="1" dirty="0"/>
              <a:t>I</a:t>
            </a:r>
            <a:r>
              <a:rPr lang="ru-RU" sz="3200" i="1" dirty="0" smtClean="0"/>
              <a:t>. Проверка домашнего задания Вопросы: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sz="3200" dirty="0" smtClean="0"/>
              <a:t>Что </a:t>
            </a:r>
            <a:r>
              <a:rPr lang="ru-RU" sz="3200" dirty="0"/>
              <a:t>такое </a:t>
            </a:r>
            <a:r>
              <a:rPr lang="ru-RU" sz="3200" dirty="0" smtClean="0"/>
              <a:t>молекула?</a:t>
            </a:r>
          </a:p>
          <a:p>
            <a:pPr marL="457200" lvl="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ru-RU" sz="3200" dirty="0" smtClean="0"/>
              <a:t>Изменяется </a:t>
            </a:r>
            <a:r>
              <a:rPr lang="ru-RU" sz="3200" dirty="0"/>
              <a:t>ли скорость движения </a:t>
            </a:r>
            <a:r>
              <a:rPr lang="ru-RU" sz="3200" dirty="0" smtClean="0"/>
              <a:t>молекул </a:t>
            </a:r>
            <a:r>
              <a:rPr lang="ru-RU" sz="3200" dirty="0"/>
              <a:t>при повышении температуры вещества?</a:t>
            </a:r>
          </a:p>
          <a:p>
            <a:pPr lvl="0">
              <a:lnSpc>
                <a:spcPct val="150000"/>
              </a:lnSpc>
            </a:pPr>
            <a:r>
              <a:rPr lang="ru-RU" sz="3200" dirty="0" smtClean="0"/>
              <a:t>3.Перечислите </a:t>
            </a:r>
            <a:r>
              <a:rPr lang="ru-RU" sz="3200" dirty="0"/>
              <a:t>3 агрегатных состояния вещества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28459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1" y="836712"/>
            <a:ext cx="3604615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713" y="836712"/>
            <a:ext cx="4003340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78" y="3573016"/>
            <a:ext cx="7956375" cy="307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81498"/>
            <a:ext cx="78424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2</a:t>
            </a:r>
            <a:r>
              <a:rPr lang="ru-RU" sz="2000" dirty="0" smtClean="0"/>
              <a:t>. Какие </a:t>
            </a:r>
            <a:r>
              <a:rPr lang="ru-RU" sz="2000" dirty="0"/>
              <a:t>физические процессы и явления можно встретить чаще всего на </a:t>
            </a:r>
            <a:r>
              <a:rPr lang="ru-RU" sz="2000" dirty="0" smtClean="0"/>
              <a:t>кухне, изображенные на рисунке?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56226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17026434"/>
              </p:ext>
            </p:extLst>
          </p:nvPr>
        </p:nvGraphicFramePr>
        <p:xfrm>
          <a:off x="971601" y="701991"/>
          <a:ext cx="7560840" cy="57513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0280"/>
                <a:gridCol w="2520280"/>
                <a:gridCol w="2520280"/>
              </a:tblGrid>
              <a:tr h="685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Физическая величина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обозначение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Единица измерения    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27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Па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масса 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n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скорость молекул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моль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27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Т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температура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65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М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 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9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объем</a:t>
                      </a:r>
                      <a:endParaRPr lang="ru-RU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195736" y="116632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II. </a:t>
            </a:r>
            <a:r>
              <a:rPr lang="ru-RU" dirty="0" smtClean="0"/>
              <a:t>Выполнение заданий.</a:t>
            </a:r>
          </a:p>
          <a:p>
            <a:r>
              <a:rPr lang="ru-RU" u="sng" dirty="0" smtClean="0"/>
              <a:t>1. Заполнить </a:t>
            </a:r>
            <a:r>
              <a:rPr lang="ru-RU" u="sng" dirty="0"/>
              <a:t>таблицу</a:t>
            </a:r>
          </a:p>
        </p:txBody>
      </p:sp>
    </p:spTree>
    <p:extLst>
      <p:ext uri="{BB962C8B-B14F-4D97-AF65-F5344CB8AC3E}">
        <p14:creationId xmlns:p14="http://schemas.microsoft.com/office/powerpoint/2010/main" val="4041581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Объект 5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2860157495"/>
                  </p:ext>
                </p:extLst>
              </p:nvPr>
            </p:nvGraphicFramePr>
            <p:xfrm>
              <a:off x="571600" y="823938"/>
              <a:ext cx="7704855" cy="571255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937338"/>
                    <a:gridCol w="4617697"/>
                    <a:gridCol w="2149820"/>
                  </a:tblGrid>
                  <a:tr h="79395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/>
                          </a:r>
                          <a:br>
                            <a:rPr lang="ru-RU" sz="1400" dirty="0">
                              <a:effectLst/>
                            </a:rPr>
                          </a:br>
                          <a:r>
                            <a:rPr lang="ru-RU" sz="1400" dirty="0">
                              <a:effectLst/>
                            </a:rPr>
                            <a:t>№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000" dirty="0">
                              <a:effectLst/>
                            </a:rPr>
                            <a:t/>
                          </a:r>
                          <a:br>
                            <a:rPr lang="ru-RU" sz="1000" dirty="0">
                              <a:effectLst/>
                            </a:rPr>
                          </a:br>
                          <a:r>
                            <a:rPr lang="ru-RU" sz="1600" dirty="0">
                              <a:effectLst/>
                            </a:rPr>
                            <a:t>Вопрос</a:t>
                          </a:r>
                          <a:endParaRPr lang="ru-RU" sz="16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000" dirty="0">
                              <a:effectLst/>
                            </a:rPr>
                            <a:t/>
                          </a:r>
                          <a:br>
                            <a:rPr lang="ru-RU" sz="1000" dirty="0">
                              <a:effectLst/>
                            </a:rPr>
                          </a:br>
                          <a:r>
                            <a:rPr lang="ru-RU" sz="1400" dirty="0">
                              <a:effectLst/>
                            </a:rPr>
                            <a:t>Ответ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1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Количество вещества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m</a:t>
                          </a:r>
                          <a:r>
                            <a:rPr lang="ru-RU" sz="1800" baseline="-25000">
                              <a:effectLst/>
                            </a:rPr>
                            <a:t>0</a:t>
                          </a:r>
                          <a:r>
                            <a:rPr lang="ru-RU" sz="1800">
                              <a:effectLst/>
                            </a:rPr>
                            <a:t>=M/N</a:t>
                          </a:r>
                          <a:r>
                            <a:rPr lang="ru-RU" sz="1800" baseline="-25000">
                              <a:effectLst/>
                            </a:rPr>
                            <a:t>A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2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Масса молекулы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p=nkT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3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Число молекул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ν= N/N</a:t>
                          </a:r>
                          <a:r>
                            <a:rPr lang="ru-RU" sz="1800" baseline="-25000">
                              <a:effectLst/>
                            </a:rPr>
                            <a:t>A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815373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4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Молярная масса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𝑁</m:t>
                                </m:r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𝑚</m:t>
                                    </m:r>
                                  </m:num>
                                  <m:den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𝑀</m:t>
                                    </m:r>
                                  </m:den>
                                </m:f>
                                <m:sSub>
                                  <m:sSub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734846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5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Связь между давлением и абсолютной температурой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𝑀</m:t>
                                </m:r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0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𝐴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815373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6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Связь между средней кинетической энергией молекулы и температурой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𝑝𝑣</m:t>
                                </m:r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ru-RU" sz="1800" i="1">
                                        <a:effectLst/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𝑚</m:t>
                                    </m:r>
                                  </m:num>
                                  <m:den>
                                    <m:r>
                                      <a:rPr lang="ru-RU" sz="1800">
                                        <a:effectLst/>
                                        <a:latin typeface="Cambria Math"/>
                                      </a:rPr>
                                      <m:t>𝑀</m:t>
                                    </m:r>
                                  </m:den>
                                </m:f>
                                <m:r>
                                  <a:rPr lang="ru-RU" sz="1800">
                                    <a:effectLst/>
                                    <a:latin typeface="Cambria Math"/>
                                  </a:rPr>
                                  <m:t>𝑅𝑇</m:t>
                                </m:r>
                              </m:oMath>
                            </m:oMathPara>
                          </a14:m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7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Уравнение состояния идеального газа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T=t+273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733733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8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Связь между абсолютной температурой и температурой по Цельсию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E = 3/2 *k*T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Объект 5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2860157495"/>
                  </p:ext>
                </p:extLst>
              </p:nvPr>
            </p:nvGraphicFramePr>
            <p:xfrm>
              <a:off x="571600" y="823938"/>
              <a:ext cx="7704855" cy="5712556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937338"/>
                    <a:gridCol w="4617697"/>
                    <a:gridCol w="2149820"/>
                  </a:tblGrid>
                  <a:tr h="793958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/>
                          </a:r>
                          <a:br>
                            <a:rPr lang="ru-RU" sz="1400" dirty="0">
                              <a:effectLst/>
                            </a:rPr>
                          </a:br>
                          <a:r>
                            <a:rPr lang="ru-RU" sz="1400" dirty="0">
                              <a:effectLst/>
                            </a:rPr>
                            <a:t>№ 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000" dirty="0">
                              <a:effectLst/>
                            </a:rPr>
                            <a:t/>
                          </a:r>
                          <a:br>
                            <a:rPr lang="ru-RU" sz="1000" dirty="0">
                              <a:effectLst/>
                            </a:rPr>
                          </a:br>
                          <a:r>
                            <a:rPr lang="ru-RU" sz="1600" dirty="0">
                              <a:effectLst/>
                            </a:rPr>
                            <a:t>Вопрос</a:t>
                          </a:r>
                          <a:endParaRPr lang="ru-RU" sz="16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000" dirty="0">
                              <a:effectLst/>
                            </a:rPr>
                            <a:t/>
                          </a:r>
                          <a:br>
                            <a:rPr lang="ru-RU" sz="1000" dirty="0">
                              <a:effectLst/>
                            </a:rPr>
                          </a:br>
                          <a:r>
                            <a:rPr lang="ru-RU" sz="1400" dirty="0">
                              <a:effectLst/>
                            </a:rPr>
                            <a:t>Ответ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1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Количество вещества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m</a:t>
                          </a:r>
                          <a:r>
                            <a:rPr lang="ru-RU" sz="1800" baseline="-25000">
                              <a:effectLst/>
                            </a:rPr>
                            <a:t>0</a:t>
                          </a:r>
                          <a:r>
                            <a:rPr lang="ru-RU" sz="1800">
                              <a:effectLst/>
                            </a:rPr>
                            <a:t>=M/N</a:t>
                          </a:r>
                          <a:r>
                            <a:rPr lang="ru-RU" sz="1800" baseline="-25000">
                              <a:effectLst/>
                            </a:rPr>
                            <a:t>A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2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Масса молекулы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p=nkT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3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Число молекул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ν= N/N</a:t>
                          </a:r>
                          <a:r>
                            <a:rPr lang="ru-RU" sz="1800" baseline="-25000">
                              <a:effectLst/>
                            </a:rPr>
                            <a:t>A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815373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4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Молярная масса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0734" marR="53340" marT="53340" marB="53340">
                        <a:blipFill rotWithShape="1">
                          <a:blip r:embed="rId2"/>
                          <a:stretch>
                            <a:fillRect l="-258357" t="-263433" b="-344030"/>
                          </a:stretch>
                        </a:blipFill>
                      </a:tcPr>
                    </a:tc>
                  </a:tr>
                  <a:tr h="737616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5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Связь между давлением и абсолютной температурой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0734" marR="53340" marT="53340" marB="53340">
                        <a:blipFill rotWithShape="1">
                          <a:blip r:embed="rId2"/>
                          <a:stretch>
                            <a:fillRect l="-258357" t="-402479" b="-280992"/>
                          </a:stretch>
                        </a:blipFill>
                      </a:tcPr>
                    </a:tc>
                  </a:tr>
                  <a:tr h="815373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6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Связь между средней кинетической энергией молекулы и температурой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0734" marR="53340" marT="53340" marB="53340">
                        <a:blipFill rotWithShape="1">
                          <a:blip r:embed="rId2"/>
                          <a:stretch>
                            <a:fillRect l="-258357" t="-453731" b="-153731"/>
                          </a:stretch>
                        </a:blipFill>
                      </a:tcPr>
                    </a:tc>
                  </a:tr>
                  <a:tr h="453155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7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Уравнение состояния идеального газа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T=t+273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  <a:tr h="737616"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8</a:t>
                          </a:r>
                          <a:endParaRPr lang="ru-RU" sz="14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>
                              <a:effectLst/>
                            </a:rPr>
                            <a:t>Связь между абсолютной температурой и температурой по Цельсию</a:t>
                          </a:r>
                          <a:endParaRPr lang="ru-RU" sz="180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750"/>
                            </a:spcAft>
                          </a:pPr>
                          <a:r>
                            <a:rPr lang="ru-RU" sz="1800" dirty="0">
                              <a:effectLst/>
                            </a:rPr>
                            <a:t>E = 3/2 *k*T</a:t>
                          </a:r>
                          <a:endParaRPr lang="ru-RU" sz="1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0734" marR="53340" marT="53340" marB="53340"/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Прямоугольник 1"/>
          <p:cNvSpPr/>
          <p:nvPr/>
        </p:nvSpPr>
        <p:spPr>
          <a:xfrm>
            <a:off x="539552" y="-99392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u="sng" dirty="0" smtClean="0"/>
          </a:p>
          <a:p>
            <a:r>
              <a:rPr lang="ru-RU" b="1" u="sng" dirty="0" smtClean="0"/>
              <a:t>2. Найдите </a:t>
            </a:r>
            <a:r>
              <a:rPr lang="ru-RU" b="1" u="sng" dirty="0"/>
              <a:t>правильный формулу</a:t>
            </a:r>
            <a:r>
              <a:rPr lang="ru-RU" dirty="0"/>
              <a:t>. Даны вопросы и ответы. </a:t>
            </a:r>
            <a:r>
              <a:rPr lang="ru-RU" dirty="0" smtClean="0"/>
              <a:t>Стрелочкой </a:t>
            </a:r>
            <a:r>
              <a:rPr lang="ru-RU" dirty="0"/>
              <a:t>находим правильный путь от вопроса к ответу.</a:t>
            </a:r>
          </a:p>
        </p:txBody>
      </p:sp>
    </p:spTree>
    <p:extLst>
      <p:ext uri="{BB962C8B-B14F-4D97-AF65-F5344CB8AC3E}">
        <p14:creationId xmlns:p14="http://schemas.microsoft.com/office/powerpoint/2010/main" val="4139716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260648"/>
            <a:ext cx="7173416" cy="6336704"/>
          </a:xfrm>
        </p:spPr>
        <p:txBody>
          <a:bodyPr>
            <a:normAutofit fontScale="62500" lnSpcReduction="20000"/>
          </a:bodyPr>
          <a:lstStyle/>
          <a:p>
            <a:pPr marL="45720" lvl="0" indent="0">
              <a:buNone/>
            </a:pPr>
            <a:r>
              <a:rPr lang="ru-RU" b="1" u="sng" dirty="0" smtClean="0"/>
              <a:t>Занимательные </a:t>
            </a:r>
            <a:r>
              <a:rPr lang="ru-RU" b="1" u="sng" dirty="0"/>
              <a:t>вопросы. </a:t>
            </a:r>
            <a:r>
              <a:rPr lang="ru-RU" dirty="0"/>
              <a:t> </a:t>
            </a:r>
            <a:endParaRPr lang="ru-RU" dirty="0" smtClean="0"/>
          </a:p>
          <a:p>
            <a:pPr marL="45720" lvl="0" indent="0">
              <a:buNone/>
            </a:pPr>
            <a:endParaRPr lang="ru-RU" dirty="0" smtClean="0"/>
          </a:p>
          <a:p>
            <a:pPr marL="502920" lvl="0" indent="-457200">
              <a:buFont typeface="+mj-lt"/>
              <a:buAutoNum type="arabicPeriod"/>
            </a:pPr>
            <a:r>
              <a:rPr lang="ru-RU" dirty="0" smtClean="0"/>
              <a:t>Я </a:t>
            </a:r>
            <a:r>
              <a:rPr lang="ru-RU" dirty="0"/>
              <a:t>задаю вопросы , вы отвечаете: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Искусство приготовления пищи?(кулинария). Почему? Слово «кулинария» происходит от греческого женского имени. Древние греки особым образом почитали бога-врачевателя Асклепия и его дочь </a:t>
            </a:r>
            <a:r>
              <a:rPr lang="ru-RU" dirty="0" err="1"/>
              <a:t>Гигею</a:t>
            </a:r>
            <a:r>
              <a:rPr lang="ru-RU" dirty="0"/>
              <a:t>. При их дворе служила кухарка </a:t>
            </a:r>
            <a:r>
              <a:rPr lang="ru-RU" dirty="0" err="1"/>
              <a:t>Кулина</a:t>
            </a:r>
            <a:r>
              <a:rPr lang="ru-RU" dirty="0"/>
              <a:t>, которая и стала основоположницей поварского искусства. Как говорят мифы, ее блюда были необычайно вкусны.</a:t>
            </a:r>
            <a:br>
              <a:rPr lang="ru-RU" dirty="0"/>
            </a:br>
            <a:r>
              <a:rPr lang="ru-RU" dirty="0"/>
              <a:t>Когда греческий народ узнал о ее великолепной стряпне, он провозгласил </a:t>
            </a:r>
            <a:r>
              <a:rPr lang="ru-RU" dirty="0" err="1"/>
              <a:t>Кулину</a:t>
            </a:r>
            <a:r>
              <a:rPr lang="ru-RU" dirty="0"/>
              <a:t> десятой музой.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Чистый вес продукта? (Нетто) (с упаковкой -  брутто)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Древняя пирушка, а в наши дни научная конференция? (Симпозиум)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Перечень блюд в кафе? (Меню)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Дневная трапеза? (Обед)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Что подают в конце обеда? (Десерт)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Что за продукт, о котором говорят "в воде родился, а воды боится"? (Соль)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Традиционный русский напиток? (Квас)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Какое растение добавляют в кофе? (Цикорий)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Русское национальное блюдо, которое в словаре определяется как "маленькие пирожки" с мясом или другой начинкой, сваренные в кипящей воде? (Пельмени)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За разглашение секрета, какого лакомства кондитеру короля Карла Австрийского грозила смертная казнь? (Мороженое)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Назовите овощ, который выращивают на Руси с давних пор, название происходит от латинского "голова"? (Капуста)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Приготовление, какого изделия никогда не удаётся с первой попытки? (Блин)</a:t>
            </a:r>
          </a:p>
          <a:p>
            <a:pPr marL="502920" lvl="0" indent="-457200">
              <a:buFont typeface="+mj-lt"/>
              <a:buAutoNum type="arabicPeriod"/>
            </a:pPr>
            <a:r>
              <a:rPr lang="ru-RU" dirty="0"/>
              <a:t>Микроэлемент, который добавляют в поваренную соль? (Йод)</a:t>
            </a:r>
          </a:p>
          <a:p>
            <a:pPr marL="50292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5408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4425672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400" b="1" i="1" u="sng" dirty="0"/>
              <a:t>Подведение итогов.</a:t>
            </a:r>
            <a:r>
              <a:rPr lang="ru-RU" sz="2400" b="1" dirty="0"/>
              <a:t> </a:t>
            </a:r>
            <a:endParaRPr lang="ru-RU" sz="2400" b="1" dirty="0" smtClean="0"/>
          </a:p>
          <a:p>
            <a:pPr marL="45720" indent="0" algn="just">
              <a:lnSpc>
                <a:spcPct val="200000"/>
              </a:lnSpc>
              <a:buNone/>
            </a:pPr>
            <a:r>
              <a:rPr lang="ru-RU" sz="2400" dirty="0" smtClean="0"/>
              <a:t>     На уроке повторили, обобщили и закрепили знания по теме: «Молекулярная физика». Показали, что данная тема тесно связана с </a:t>
            </a:r>
            <a:r>
              <a:rPr lang="ru-RU" sz="2400" dirty="0"/>
              <a:t>профессией повара. </a:t>
            </a:r>
            <a:r>
              <a:rPr lang="ru-RU" sz="2400" dirty="0" smtClean="0"/>
              <a:t>Выявили, какие формулы необходимо повторить.</a:t>
            </a:r>
          </a:p>
          <a:p>
            <a:pPr>
              <a:lnSpc>
                <a:spcPct val="20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2998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03488" y="764704"/>
            <a:ext cx="4420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/>
              <a:t>Спасибо </a:t>
            </a:r>
            <a:r>
              <a:rPr lang="ru-RU" b="1" i="1" u="sng" dirty="0" smtClean="0"/>
              <a:t>за работу поварам!</a:t>
            </a:r>
            <a:endParaRPr lang="ru-RU" dirty="0"/>
          </a:p>
        </p:txBody>
      </p:sp>
      <p:sp>
        <p:nvSpPr>
          <p:cNvPr id="5" name="AutoShape 2" descr="C:\Users\4-14\Desktop\%D0%BF%D0%BE%D0%B2%D0%B0%D1%8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C:\Users\4-14\Desktop\%D0%BF%D0%BE%D0%B2%D0%B0%D1%80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C:\Users\4-14\Desktop\%D0%BF%D0%BE%D0%B2%D0%B0%D1%8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9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1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13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5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7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19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21" descr="C:\Users\4-14\Desktop\%D0%BF%D0%BE%D0%B2%D0%B0%D1%80 1.webp"/>
          <p:cNvSpPr>
            <a:spLocks noChangeAspect="1" noChangeArrowheads="1"/>
          </p:cNvSpPr>
          <p:nvPr/>
        </p:nvSpPr>
        <p:spPr bwMode="auto">
          <a:xfrm>
            <a:off x="1527175" y="1227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6" y="1379536"/>
            <a:ext cx="6950024" cy="5073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790984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454</TotalTime>
  <Words>317</Words>
  <Application>Microsoft Office PowerPoint</Application>
  <PresentationFormat>Экран (4:3)</PresentationFormat>
  <Paragraphs>103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4-5</dc:creator>
  <cp:lastModifiedBy>5-15</cp:lastModifiedBy>
  <cp:revision>29</cp:revision>
  <dcterms:created xsi:type="dcterms:W3CDTF">2024-11-29T06:53:15Z</dcterms:created>
  <dcterms:modified xsi:type="dcterms:W3CDTF">2025-03-01T03:15:50Z</dcterms:modified>
</cp:coreProperties>
</file>