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1" r:id="rId3"/>
    <p:sldId id="258" r:id="rId4"/>
    <p:sldId id="265" r:id="rId5"/>
    <p:sldId id="259" r:id="rId6"/>
    <p:sldId id="260" r:id="rId7"/>
    <p:sldId id="261" r:id="rId8"/>
    <p:sldId id="262" r:id="rId9"/>
    <p:sldId id="263" r:id="rId10"/>
    <p:sldId id="264" r:id="rId11"/>
    <p:sldId id="266" r:id="rId12"/>
    <p:sldId id="267" r:id="rId13"/>
    <p:sldId id="268" r:id="rId14"/>
    <p:sldId id="269" r:id="rId15"/>
    <p:sldId id="270"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53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B4C71EC6-210F-42DE-9C53-41977AD35B3D}" type="datetimeFigureOut">
              <a:rPr lang="ru-RU" smtClean="0"/>
              <a:t>18.12.2024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18.12.2024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18.12.2024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B4C71EC6-210F-42DE-9C53-41977AD35B3D}" type="datetimeFigureOut">
              <a:rPr lang="ru-RU" smtClean="0"/>
              <a:t>18.12.2024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B4C71EC6-210F-42DE-9C53-41977AD35B3D}" type="datetimeFigureOut">
              <a:rPr lang="ru-RU" smtClean="0"/>
              <a:t>18.12.2024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B4C71EC6-210F-42DE-9C53-41977AD35B3D}" type="datetimeFigureOut">
              <a:rPr lang="ru-RU" smtClean="0"/>
              <a:t>18.12.2024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18.12.2024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18.12.2024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18.12.2024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18.12.2024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18.12.2024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18.12.2024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a:extLst>
              <a:ext uri="{FF2B5EF4-FFF2-40B4-BE49-F238E27FC236}">
                <a16:creationId xmlns:a16="http://schemas.microsoft.com/office/drawing/2014/main" id="{94103605-9555-3C6A-2FF3-2AF5DBF4C772}"/>
              </a:ext>
            </a:extLst>
          </p:cNvPr>
          <p:cNvSpPr>
            <a:spLocks noGrp="1"/>
          </p:cNvSpPr>
          <p:nvPr>
            <p:ph type="ctrTitle"/>
          </p:nvPr>
        </p:nvSpPr>
        <p:spPr>
          <a:xfrm>
            <a:off x="827584" y="980728"/>
            <a:ext cx="7772400" cy="3483819"/>
          </a:xfrm>
        </p:spPr>
        <p:txBody>
          <a:bodyPr/>
          <a:lstStyle/>
          <a:p>
            <a:r>
              <a:rPr lang="ru-RU" dirty="0"/>
              <a:t>Развод в семье</a:t>
            </a:r>
          </a:p>
        </p:txBody>
      </p:sp>
      <p:sp>
        <p:nvSpPr>
          <p:cNvPr id="4" name="Подзаголовок 3">
            <a:extLst>
              <a:ext uri="{FF2B5EF4-FFF2-40B4-BE49-F238E27FC236}">
                <a16:creationId xmlns:a16="http://schemas.microsoft.com/office/drawing/2014/main" id="{310CCF9D-7784-CD48-8723-BD0EC4ADB7C1}"/>
              </a:ext>
            </a:extLst>
          </p:cNvPr>
          <p:cNvSpPr>
            <a:spLocks noGrp="1"/>
          </p:cNvSpPr>
          <p:nvPr>
            <p:ph type="subTitle" idx="1"/>
          </p:nvPr>
        </p:nvSpPr>
        <p:spPr/>
        <p:txBody>
          <a:bodyPr/>
          <a:lstStyle/>
          <a:p>
            <a:pPr algn="r"/>
            <a:r>
              <a:rPr lang="ru-RU" dirty="0"/>
              <a:t>Зиновьева Л.А</a:t>
            </a:r>
          </a:p>
        </p:txBody>
      </p:sp>
      <p:sp>
        <p:nvSpPr>
          <p:cNvPr id="2" name="TextBox 1"/>
          <p:cNvSpPr txBox="1"/>
          <p:nvPr/>
        </p:nvSpPr>
        <p:spPr>
          <a:xfrm>
            <a:off x="1691680" y="548680"/>
            <a:ext cx="5914183" cy="646331"/>
          </a:xfrm>
          <a:prstGeom prst="rect">
            <a:avLst/>
          </a:prstGeom>
          <a:noFill/>
        </p:spPr>
        <p:txBody>
          <a:bodyPr wrap="none" rtlCol="0">
            <a:spAutoFit/>
          </a:bodyPr>
          <a:lstStyle/>
          <a:p>
            <a:pPr algn="ctr"/>
            <a:r>
              <a:rPr lang="ru-RU" dirty="0"/>
              <a:t>Муниципальное автономное дошкольное </a:t>
            </a:r>
          </a:p>
          <a:p>
            <a:pPr algn="ctr"/>
            <a:r>
              <a:rPr lang="ru-RU" dirty="0"/>
              <a:t>образовательное учреждение детский сад №24 «Малыш»</a:t>
            </a:r>
          </a:p>
        </p:txBody>
      </p:sp>
    </p:spTree>
    <p:extLst>
      <p:ext uri="{BB962C8B-B14F-4D97-AF65-F5344CB8AC3E}">
        <p14:creationId xmlns:p14="http://schemas.microsoft.com/office/powerpoint/2010/main" val="3383740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5F7B526-A2CE-6BBC-3C6A-941DF025737D}"/>
              </a:ext>
            </a:extLst>
          </p:cNvPr>
          <p:cNvSpPr>
            <a:spLocks noGrp="1"/>
          </p:cNvSpPr>
          <p:nvPr>
            <p:ph type="title"/>
          </p:nvPr>
        </p:nvSpPr>
        <p:spPr>
          <a:xfrm>
            <a:off x="457200" y="274637"/>
            <a:ext cx="8229600" cy="2481139"/>
          </a:xfrm>
        </p:spPr>
        <p:txBody>
          <a:bodyPr>
            <a:normAutofit/>
          </a:bodyPr>
          <a:lstStyle/>
          <a:p>
            <a:r>
              <a:rPr lang="ru-RU" sz="3100" dirty="0">
                <a:latin typeface="Times New Roman" panose="02020603050405020304" pitchFamily="18" charset="0"/>
                <a:cs typeface="Times New Roman" panose="02020603050405020304" pitchFamily="18" charset="0"/>
              </a:rPr>
              <a:t>Цель: Формирование у родителей личностного смысла в усвоении психолого-педагогических знаний, при воспитании ребенка в ситуации развода</a:t>
            </a:r>
            <a:r>
              <a:rPr lang="ru-RU" dirty="0"/>
              <a:t>.</a:t>
            </a:r>
          </a:p>
        </p:txBody>
      </p:sp>
      <p:sp>
        <p:nvSpPr>
          <p:cNvPr id="3" name="Объект 2">
            <a:extLst>
              <a:ext uri="{FF2B5EF4-FFF2-40B4-BE49-F238E27FC236}">
                <a16:creationId xmlns:a16="http://schemas.microsoft.com/office/drawing/2014/main" id="{D48889A0-9037-A9BD-0AE8-0BE62F016468}"/>
              </a:ext>
            </a:extLst>
          </p:cNvPr>
          <p:cNvSpPr>
            <a:spLocks noGrp="1"/>
          </p:cNvSpPr>
          <p:nvPr>
            <p:ph idx="1"/>
          </p:nvPr>
        </p:nvSpPr>
        <p:spPr>
          <a:xfrm>
            <a:off x="457200" y="3645024"/>
            <a:ext cx="8229600" cy="2481139"/>
          </a:xfrm>
        </p:spPr>
        <p:txBody>
          <a:bodyPr>
            <a:normAutofit/>
          </a:bodyPr>
          <a:lstStyle/>
          <a:p>
            <a:r>
              <a:rPr lang="ru-RU" sz="2800" dirty="0">
                <a:latin typeface="Times New Roman" panose="02020603050405020304" pitchFamily="18" charset="0"/>
                <a:cs typeface="Times New Roman" panose="02020603050405020304" pitchFamily="18" charset="0"/>
              </a:rPr>
              <a:t> Задачи: охарактеризовать последствия развода родителей для ребенка; показать родителям, как можно избежать разрушительного для ребенка стресса; рассмотреть причины разводов и возможные пути сохранения семьи.</a:t>
            </a:r>
          </a:p>
        </p:txBody>
      </p:sp>
    </p:spTree>
    <p:extLst>
      <p:ext uri="{BB962C8B-B14F-4D97-AF65-F5344CB8AC3E}">
        <p14:creationId xmlns:p14="http://schemas.microsoft.com/office/powerpoint/2010/main" val="29349718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57244" y="260648"/>
            <a:ext cx="5400600" cy="6247864"/>
          </a:xfrm>
          <a:prstGeom prst="rect">
            <a:avLst/>
          </a:prstGeom>
          <a:noFill/>
        </p:spPr>
        <p:txBody>
          <a:bodyPr wrap="square" rtlCol="0">
            <a:spAutoFit/>
          </a:bodyPr>
          <a:lstStyle/>
          <a:p>
            <a:pPr algn="ctr"/>
            <a:r>
              <a:rPr lang="ru-RU" sz="3600" b="1" i="1" dirty="0">
                <a:solidFill>
                  <a:srgbClr val="FF0000"/>
                </a:solidFill>
                <a:latin typeface="Times New Roman" panose="02020603050405020304" pitchFamily="18" charset="0"/>
                <a:cs typeface="Times New Roman" panose="02020603050405020304" pitchFamily="18" charset="0"/>
              </a:rPr>
              <a:t>Развод</a:t>
            </a:r>
            <a:r>
              <a:rPr lang="ru-RU" sz="3600" b="1" dirty="0">
                <a:solidFill>
                  <a:srgbClr val="FF0000"/>
                </a:solidFill>
                <a:latin typeface="Times New Roman" panose="02020603050405020304" pitchFamily="18" charset="0"/>
                <a:cs typeface="Times New Roman" panose="02020603050405020304" pitchFamily="18" charset="0"/>
              </a:rPr>
              <a:t> </a:t>
            </a:r>
            <a:r>
              <a:rPr lang="ru-RU" sz="2800" b="1" dirty="0">
                <a:solidFill>
                  <a:srgbClr val="000000"/>
                </a:solidFill>
                <a:latin typeface="Times New Roman" panose="02020603050405020304" pitchFamily="18" charset="0"/>
                <a:cs typeface="Times New Roman" panose="02020603050405020304" pitchFamily="18" charset="0"/>
              </a:rPr>
              <a:t>– это расторжение брака, то есть юридическое прекращение его при жизни супругов. Развод представляет собой ненормативный кризис семьи, главным содержанием которого является состояние дисгармоничности, обусловленное нарушением гомеостаза семейной системы, требующее реорганизации семьи как системы. Развод – это результат кризисного развития отношений супружеской пары.</a:t>
            </a:r>
            <a:endParaRPr lang="ru-RU" sz="2800" b="1" dirty="0">
              <a:latin typeface="Times New Roman" panose="02020603050405020304" pitchFamily="18" charset="0"/>
              <a:cs typeface="Times New Roman" panose="02020603050405020304" pitchFamily="18" charset="0"/>
            </a:endParaRPr>
          </a:p>
        </p:txBody>
      </p:sp>
      <p:pic>
        <p:nvPicPr>
          <p:cNvPr id="1026" name="Picture 2" descr="http://muzmix.com/images/songs/8359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3851920" cy="327474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idilia.by/images/razvo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792447"/>
            <a:ext cx="4067944" cy="29489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8563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7647"/>
            <a:ext cx="6084168" cy="7201972"/>
          </a:xfrm>
          <a:prstGeom prst="rect">
            <a:avLst/>
          </a:prstGeom>
          <a:noFill/>
        </p:spPr>
        <p:txBody>
          <a:bodyPr wrap="square" rtlCol="0">
            <a:spAutoFit/>
          </a:bodyPr>
          <a:lstStyle/>
          <a:p>
            <a:pPr algn="ctr"/>
            <a:r>
              <a:rPr lang="ru-RU" sz="2400" b="1" dirty="0">
                <a:solidFill>
                  <a:srgbClr val="222222"/>
                </a:solidFill>
                <a:latin typeface="Times New Roman" panose="02020603050405020304" pitchFamily="18" charset="0"/>
                <a:cs typeface="Times New Roman" panose="02020603050405020304" pitchFamily="18" charset="0"/>
              </a:rPr>
              <a:t>По статистике за последние годы число разводов резко возросло, что обусловлено многими причинами. Согласно опросам, основными причинами разводов люди называют:</a:t>
            </a:r>
          </a:p>
          <a:p>
            <a:r>
              <a:rPr lang="ru-RU" b="1" dirty="0">
                <a:solidFill>
                  <a:srgbClr val="FFFF00"/>
                </a:solidFill>
                <a:latin typeface="Times New Roman" panose="02020603050405020304" pitchFamily="18" charset="0"/>
                <a:cs typeface="Times New Roman" panose="02020603050405020304" pitchFamily="18" charset="0"/>
              </a:rPr>
              <a:t>1) пьянство и алкоголизм одного из супругов;</a:t>
            </a:r>
          </a:p>
          <a:p>
            <a:r>
              <a:rPr lang="ru-RU" b="1" dirty="0">
                <a:solidFill>
                  <a:srgbClr val="FFFF00"/>
                </a:solidFill>
                <a:latin typeface="Times New Roman" panose="02020603050405020304" pitchFamily="18" charset="0"/>
                <a:cs typeface="Times New Roman" panose="02020603050405020304" pitchFamily="18" charset="0"/>
              </a:rPr>
              <a:t>2) несходство характеров и отсутствие взаимопонимания;</a:t>
            </a:r>
          </a:p>
          <a:p>
            <a:r>
              <a:rPr lang="ru-RU" b="1" dirty="0">
                <a:solidFill>
                  <a:srgbClr val="FFFF00"/>
                </a:solidFill>
                <a:latin typeface="Times New Roman" panose="02020603050405020304" pitchFamily="18" charset="0"/>
                <a:cs typeface="Times New Roman" panose="02020603050405020304" pitchFamily="18" charset="0"/>
              </a:rPr>
              <a:t>3) измена или подозрение в измене;</a:t>
            </a:r>
          </a:p>
          <a:p>
            <a:r>
              <a:rPr lang="ru-RU" b="1" dirty="0">
                <a:solidFill>
                  <a:srgbClr val="FFFF00"/>
                </a:solidFill>
                <a:latin typeface="Times New Roman" panose="02020603050405020304" pitchFamily="18" charset="0"/>
                <a:cs typeface="Times New Roman" panose="02020603050405020304" pitchFamily="18" charset="0"/>
              </a:rPr>
              <a:t>4) частые ссоры;</a:t>
            </a:r>
          </a:p>
          <a:p>
            <a:r>
              <a:rPr lang="ru-RU" b="1" dirty="0">
                <a:solidFill>
                  <a:srgbClr val="FFFF00"/>
                </a:solidFill>
                <a:latin typeface="Times New Roman" panose="02020603050405020304" pitchFamily="18" charset="0"/>
                <a:cs typeface="Times New Roman" panose="02020603050405020304" pitchFamily="18" charset="0"/>
              </a:rPr>
              <a:t>5) появление другой семьи;</a:t>
            </a:r>
          </a:p>
          <a:p>
            <a:r>
              <a:rPr lang="ru-RU" b="1" dirty="0">
                <a:solidFill>
                  <a:srgbClr val="FFFF00"/>
                </a:solidFill>
                <a:latin typeface="Times New Roman" panose="02020603050405020304" pitchFamily="18" charset="0"/>
                <a:cs typeface="Times New Roman" panose="02020603050405020304" pitchFamily="18" charset="0"/>
              </a:rPr>
              <a:t>6) утрата чувства любви;</a:t>
            </a:r>
          </a:p>
          <a:p>
            <a:r>
              <a:rPr lang="ru-RU" b="1" dirty="0">
                <a:solidFill>
                  <a:srgbClr val="FFFF00"/>
                </a:solidFill>
                <a:latin typeface="Times New Roman" panose="02020603050405020304" pitchFamily="18" charset="0"/>
                <a:cs typeface="Times New Roman" panose="02020603050405020304" pitchFamily="18" charset="0"/>
              </a:rPr>
              <a:t>7) физическая несовместимость;</a:t>
            </a:r>
          </a:p>
          <a:p>
            <a:r>
              <a:rPr lang="ru-RU" b="1" dirty="0">
                <a:solidFill>
                  <a:srgbClr val="FFFF00"/>
                </a:solidFill>
                <a:latin typeface="Times New Roman" panose="02020603050405020304" pitchFamily="18" charset="0"/>
                <a:cs typeface="Times New Roman" panose="02020603050405020304" pitchFamily="18" charset="0"/>
              </a:rPr>
              <a:t>8) ревность;</a:t>
            </a:r>
          </a:p>
          <a:p>
            <a:r>
              <a:rPr lang="ru-RU" b="1" dirty="0">
                <a:solidFill>
                  <a:srgbClr val="FFFF00"/>
                </a:solidFill>
                <a:latin typeface="Times New Roman" panose="02020603050405020304" pitchFamily="18" charset="0"/>
                <a:cs typeface="Times New Roman" panose="02020603050405020304" pitchFamily="18" charset="0"/>
              </a:rPr>
              <a:t>9) вмешательство в семейные отношения родителей или других родственников;</a:t>
            </a:r>
          </a:p>
          <a:p>
            <a:r>
              <a:rPr lang="ru-RU" b="1" dirty="0">
                <a:solidFill>
                  <a:srgbClr val="FFFF00"/>
                </a:solidFill>
                <a:latin typeface="Times New Roman" panose="02020603050405020304" pitchFamily="18" charset="0"/>
                <a:cs typeface="Times New Roman" panose="02020603050405020304" pitchFamily="18" charset="0"/>
              </a:rPr>
              <a:t>10) болезнь одного из супругов;</a:t>
            </a:r>
          </a:p>
          <a:p>
            <a:r>
              <a:rPr lang="ru-RU" b="1" dirty="0">
                <a:solidFill>
                  <a:srgbClr val="FFFF00"/>
                </a:solidFill>
                <a:latin typeface="Times New Roman" panose="02020603050405020304" pitchFamily="18" charset="0"/>
                <a:cs typeface="Times New Roman" panose="02020603050405020304" pitchFamily="18" charset="0"/>
              </a:rPr>
              <a:t>11) фиктивное заключение брака;</a:t>
            </a:r>
          </a:p>
          <a:p>
            <a:r>
              <a:rPr lang="ru-RU" b="1" dirty="0">
                <a:solidFill>
                  <a:srgbClr val="FFFF00"/>
                </a:solidFill>
                <a:latin typeface="Times New Roman" panose="02020603050405020304" pitchFamily="18" charset="0"/>
                <a:cs typeface="Times New Roman" panose="02020603050405020304" pitchFamily="18" charset="0"/>
              </a:rPr>
              <a:t>12) безответственное отношение супругов к семье и семейным обязанностям;</a:t>
            </a:r>
          </a:p>
          <a:p>
            <a:r>
              <a:rPr lang="ru-RU" b="1" dirty="0">
                <a:solidFill>
                  <a:srgbClr val="FFFF00"/>
                </a:solidFill>
                <a:latin typeface="Times New Roman" panose="02020603050405020304" pitchFamily="18" charset="0"/>
                <a:cs typeface="Times New Roman" panose="02020603050405020304" pitchFamily="18" charset="0"/>
              </a:rPr>
              <a:t>13) вынужденная разлука супругов;</a:t>
            </a:r>
          </a:p>
          <a:p>
            <a:r>
              <a:rPr lang="ru-RU" b="1" dirty="0">
                <a:solidFill>
                  <a:srgbClr val="FFFF00"/>
                </a:solidFill>
                <a:latin typeface="Times New Roman" panose="02020603050405020304" pitchFamily="18" charset="0"/>
                <a:cs typeface="Times New Roman" panose="02020603050405020304" pitchFamily="18" charset="0"/>
              </a:rPr>
              <a:t>14) отсутствие детей или нежелание одного из супругов их иметь.</a:t>
            </a:r>
          </a:p>
          <a:p>
            <a:pPr algn="ctr"/>
            <a:endParaRPr lang="ru-RU" b="1" dirty="0">
              <a:latin typeface="Times New Roman" panose="02020603050405020304" pitchFamily="18" charset="0"/>
              <a:cs typeface="Times New Roman" panose="02020603050405020304" pitchFamily="18" charset="0"/>
            </a:endParaRPr>
          </a:p>
        </p:txBody>
      </p:sp>
      <p:pic>
        <p:nvPicPr>
          <p:cNvPr id="7170" name="Picture 2" descr="http://all-oblivion.ucoz.net/_ld/5/59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198" y="21851"/>
            <a:ext cx="2771801" cy="275907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sovetclub.ru/tim/5dcb38300511ad58f0ecf2714f7d306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199" y="3429000"/>
            <a:ext cx="2682841" cy="32517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1903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260648"/>
            <a:ext cx="4896544" cy="2862322"/>
          </a:xfrm>
          <a:prstGeom prst="rect">
            <a:avLst/>
          </a:prstGeom>
          <a:noFill/>
        </p:spPr>
        <p:txBody>
          <a:bodyPr wrap="square" rtlCol="0">
            <a:spAutoFit/>
          </a:bodyPr>
          <a:lstStyle/>
          <a:p>
            <a:pPr algn="ctr"/>
            <a:r>
              <a:rPr lang="ru-RU" sz="2000" b="1" dirty="0">
                <a:solidFill>
                  <a:srgbClr val="FFFF00"/>
                </a:solidFill>
                <a:latin typeface="Times New Roman" panose="02020603050405020304" pitchFamily="18" charset="0"/>
                <a:cs typeface="Times New Roman" panose="02020603050405020304" pitchFamily="18" charset="0"/>
              </a:rPr>
              <a:t>Развод – весьма противоречивое социально-нравственное явление, которое определяется в словаре по семейному воспитанию как «способ прекращения брака при жизни супругов». Развод – это лишь финал семейной драмы, юридическое оформление распавшихся супружеских отношений.</a:t>
            </a:r>
          </a:p>
        </p:txBody>
      </p:sp>
      <p:pic>
        <p:nvPicPr>
          <p:cNvPr id="2050" name="Picture 2" descr="http://acunnstatic.cdn1.sadececdn.com/haber_foto/670x473/upload/haber/askic_680931484520337271e0cc.jpg?15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845" y="1"/>
            <a:ext cx="4143155" cy="292494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043608" y="3122970"/>
            <a:ext cx="7072422" cy="3416320"/>
          </a:xfrm>
          <a:prstGeom prst="rect">
            <a:avLst/>
          </a:prstGeom>
          <a:noFill/>
        </p:spPr>
        <p:txBody>
          <a:bodyPr wrap="square" rtlCol="0">
            <a:spAutoFit/>
          </a:bodyPr>
          <a:lstStyle/>
          <a:p>
            <a:pPr algn="ctr"/>
            <a:r>
              <a:rPr lang="ru-RU" sz="2800" b="1" dirty="0">
                <a:solidFill>
                  <a:srgbClr val="000000"/>
                </a:solidFill>
                <a:latin typeface="Times New Roman" panose="02020603050405020304" pitchFamily="18" charset="0"/>
                <a:cs typeface="Times New Roman" panose="02020603050405020304" pitchFamily="18" charset="0"/>
              </a:rPr>
              <a:t>В собственно разводе можно выделить три фазы:</a:t>
            </a:r>
          </a:p>
          <a:p>
            <a:pPr algn="ctr"/>
            <a:r>
              <a:rPr lang="ru-RU" sz="3200" b="1" dirty="0">
                <a:solidFill>
                  <a:srgbClr val="FFFF00"/>
                </a:solidFill>
                <a:latin typeface="Times New Roman" panose="02020603050405020304" pitchFamily="18" charset="0"/>
                <a:cs typeface="Times New Roman" panose="02020603050405020304" pitchFamily="18" charset="0"/>
              </a:rPr>
              <a:t>1) обдумывание и принятие решения о разводе;</a:t>
            </a:r>
          </a:p>
          <a:p>
            <a:pPr algn="ctr"/>
            <a:r>
              <a:rPr lang="ru-RU" sz="3200" b="1" dirty="0">
                <a:solidFill>
                  <a:srgbClr val="FFFF00"/>
                </a:solidFill>
                <a:latin typeface="Times New Roman" panose="02020603050405020304" pitchFamily="18" charset="0"/>
                <a:cs typeface="Times New Roman" panose="02020603050405020304" pitchFamily="18" charset="0"/>
              </a:rPr>
              <a:t>2) планирование ликвидации семейной системы;</a:t>
            </a:r>
          </a:p>
          <a:p>
            <a:pPr algn="ctr"/>
            <a:r>
              <a:rPr lang="ru-RU" sz="3200" b="1" dirty="0">
                <a:solidFill>
                  <a:srgbClr val="FFFF00"/>
                </a:solidFill>
                <a:latin typeface="Times New Roman" panose="02020603050405020304" pitchFamily="18" charset="0"/>
                <a:cs typeface="Times New Roman" panose="02020603050405020304" pitchFamily="18" charset="0"/>
              </a:rPr>
              <a:t>3) сепарация.</a:t>
            </a:r>
            <a:endParaRPr lang="ru-RU" sz="3200" b="1" i="0" dirty="0">
              <a:solidFill>
                <a:srgbClr val="FFFF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105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061"/>
            <a:ext cx="5508104" cy="6740307"/>
          </a:xfrm>
          <a:prstGeom prst="rect">
            <a:avLst/>
          </a:prstGeom>
          <a:noFill/>
        </p:spPr>
        <p:txBody>
          <a:bodyPr wrap="square" rtlCol="0">
            <a:spAutoFit/>
          </a:bodyPr>
          <a:lstStyle/>
          <a:p>
            <a:pPr algn="ctr"/>
            <a:r>
              <a:rPr lang="ru-RU" sz="2400" b="1" dirty="0">
                <a:solidFill>
                  <a:srgbClr val="000000"/>
                </a:solidFill>
                <a:latin typeface="Times New Roman" panose="02020603050405020304" pitchFamily="18" charset="0"/>
                <a:cs typeface="Times New Roman" panose="02020603050405020304" pitchFamily="18" charset="0"/>
              </a:rPr>
              <a:t>Стадия, предшествующая разводу, начинается </a:t>
            </a:r>
            <a:r>
              <a:rPr lang="ru-RU" sz="2400" b="1" dirty="0">
                <a:solidFill>
                  <a:srgbClr val="FFFF00"/>
                </a:solidFill>
                <a:latin typeface="Times New Roman" panose="02020603050405020304" pitchFamily="18" charset="0"/>
                <a:cs typeface="Times New Roman" panose="02020603050405020304" pitchFamily="18" charset="0"/>
              </a:rPr>
              <a:t>с </a:t>
            </a:r>
            <a:r>
              <a:rPr lang="ru-RU" sz="2400" b="1" i="1" dirty="0">
                <a:solidFill>
                  <a:srgbClr val="FFFF00"/>
                </a:solidFill>
                <a:latin typeface="Times New Roman" panose="02020603050405020304" pitchFamily="18" charset="0"/>
                <a:cs typeface="Times New Roman" panose="02020603050405020304" pitchFamily="18" charset="0"/>
              </a:rPr>
              <a:t>фазы обдумывания и принятия решения</a:t>
            </a:r>
            <a:r>
              <a:rPr lang="ru-RU" sz="2400" b="1" dirty="0">
                <a:solidFill>
                  <a:srgbClr val="FFFF00"/>
                </a:solidFill>
                <a:latin typeface="Times New Roman" panose="02020603050405020304" pitchFamily="18" charset="0"/>
                <a:cs typeface="Times New Roman" panose="02020603050405020304" pitchFamily="18" charset="0"/>
              </a:rPr>
              <a:t> </a:t>
            </a:r>
            <a:r>
              <a:rPr lang="ru-RU" sz="2400" b="1" dirty="0">
                <a:solidFill>
                  <a:srgbClr val="000000"/>
                </a:solidFill>
                <a:latin typeface="Times New Roman" panose="02020603050405020304" pitchFamily="18" charset="0"/>
                <a:cs typeface="Times New Roman" panose="02020603050405020304" pitchFamily="18" charset="0"/>
              </a:rPr>
              <a:t>о прекращении брачно-семейных. Конфронтация партнеров и ссоры становятся хроническими. Превалирует тревожность, плохое настроение, чувство разочарования, неудовлетворенности, отчуждения и охлаждения, неверия и недоверия.</a:t>
            </a:r>
          </a:p>
          <a:p>
            <a:pPr algn="ctr"/>
            <a:r>
              <a:rPr lang="ru-RU" sz="2400" b="1" dirty="0">
                <a:solidFill>
                  <a:srgbClr val="000000"/>
                </a:solidFill>
                <a:latin typeface="Times New Roman" panose="02020603050405020304" pitchFamily="18" charset="0"/>
                <a:cs typeface="Times New Roman" panose="02020603050405020304" pitchFamily="18" charset="0"/>
              </a:rPr>
              <a:t>Снижение уровня субъективной удовлетворенности браком, чувство утраты любви приводят к возникновению холодности, враждебности и дистантности в отношениях супругов, что является индикатором начала процесса эмоционального развода. </a:t>
            </a:r>
          </a:p>
        </p:txBody>
      </p:sp>
      <p:pic>
        <p:nvPicPr>
          <p:cNvPr id="3074" name="Picture 2" descr="http://gigamir.net/static/images/7/74124-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5604" y="30188"/>
            <a:ext cx="3408396" cy="217467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www.fash-strory.ru/wp-content/uploads/%D1%80%D0%B0%D0%B7%D0%B2%D0%BE%D0%B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35604" y="4293096"/>
            <a:ext cx="3307263" cy="244827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460183" y="2420888"/>
            <a:ext cx="3678779" cy="1323439"/>
          </a:xfrm>
          <a:prstGeom prst="rect">
            <a:avLst/>
          </a:prstGeom>
          <a:noFill/>
        </p:spPr>
        <p:txBody>
          <a:bodyPr wrap="square" rtlCol="0">
            <a:spAutoFit/>
          </a:bodyPr>
          <a:lstStyle/>
          <a:p>
            <a:pPr lvl="0" algn="ctr"/>
            <a:r>
              <a:rPr lang="ru-RU" sz="2000" b="1" dirty="0">
                <a:solidFill>
                  <a:srgbClr val="FFC000"/>
                </a:solidFill>
                <a:latin typeface="Times New Roman" panose="02020603050405020304" pitchFamily="18" charset="0"/>
                <a:cs typeface="Times New Roman" panose="02020603050405020304" pitchFamily="18" charset="0"/>
              </a:rPr>
              <a:t>Обдумывание и принятие решения о разводе продолжается от нескольких дней до нескольких лет. </a:t>
            </a:r>
          </a:p>
        </p:txBody>
      </p:sp>
    </p:spTree>
    <p:extLst>
      <p:ext uri="{BB962C8B-B14F-4D97-AF65-F5344CB8AC3E}">
        <p14:creationId xmlns:p14="http://schemas.microsoft.com/office/powerpoint/2010/main" val="35054509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image.cdn.ulkehaber.com/uploaded/albumler/2014/10/23/11984/buyuk/1414060357_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30" y="3489142"/>
            <a:ext cx="3108710" cy="336885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043608" y="11267"/>
            <a:ext cx="6918951" cy="3477875"/>
          </a:xfrm>
          <a:prstGeom prst="rect">
            <a:avLst/>
          </a:prstGeom>
          <a:noFill/>
        </p:spPr>
        <p:txBody>
          <a:bodyPr wrap="square" rtlCol="0">
            <a:spAutoFit/>
          </a:bodyPr>
          <a:lstStyle/>
          <a:p>
            <a:pPr algn="ctr"/>
            <a:r>
              <a:rPr lang="ru-RU" sz="2000" b="1" i="1" dirty="0">
                <a:solidFill>
                  <a:srgbClr val="FFFF00"/>
                </a:solidFill>
                <a:latin typeface="Times New Roman" panose="02020603050405020304" pitchFamily="18" charset="0"/>
                <a:cs typeface="Times New Roman" panose="02020603050405020304" pitchFamily="18" charset="0"/>
              </a:rPr>
              <a:t>Фаза планирования ликвидации семейной системы</a:t>
            </a:r>
            <a:r>
              <a:rPr lang="ru-RU" sz="2000" b="1" dirty="0">
                <a:solidFill>
                  <a:schemeClr val="bg1"/>
                </a:solidFill>
                <a:latin typeface="Times New Roman" panose="02020603050405020304" pitchFamily="18" charset="0"/>
                <a:cs typeface="Times New Roman" panose="02020603050405020304" pitchFamily="18" charset="0"/>
              </a:rPr>
              <a:t> начинается с момента окончательного принятия решения о разводе одним или обоими супругами. Свойственные ей негативно-тревожный эмоциональный фон существования семьи, высокая эмоциональная напряженность и фрустрированность представляют серьезную угрозу для разумного выхода из кризиса. Ликвидация семейной системы связана с необходимостью изменения ролевой структуры семьи, перераспределения ее основных функций и построением нового образа жизни. На этом этапе происходит:</a:t>
            </a:r>
          </a:p>
        </p:txBody>
      </p:sp>
      <p:sp>
        <p:nvSpPr>
          <p:cNvPr id="3" name="TextBox 2"/>
          <p:cNvSpPr txBox="1"/>
          <p:nvPr/>
        </p:nvSpPr>
        <p:spPr>
          <a:xfrm>
            <a:off x="2483768" y="3284984"/>
            <a:ext cx="6120680" cy="3416320"/>
          </a:xfrm>
          <a:prstGeom prst="rect">
            <a:avLst/>
          </a:prstGeom>
          <a:noFill/>
        </p:spPr>
        <p:txBody>
          <a:bodyPr wrap="square" rtlCol="0">
            <a:spAutoFit/>
          </a:bodyPr>
          <a:lstStyle/>
          <a:p>
            <a:pPr algn="r"/>
            <a:r>
              <a:rPr lang="ru-RU" sz="3600" b="1" dirty="0">
                <a:solidFill>
                  <a:srgbClr val="FFFF00"/>
                </a:solidFill>
                <a:latin typeface="Times New Roman" panose="02020603050405020304" pitchFamily="18" charset="0"/>
                <a:cs typeface="Times New Roman" panose="02020603050405020304" pitchFamily="18" charset="0"/>
              </a:rPr>
              <a:t>1) </a:t>
            </a:r>
            <a:r>
              <a:rPr lang="ru-RU" sz="3600" b="1" i="1" dirty="0">
                <a:solidFill>
                  <a:srgbClr val="FFFF00"/>
                </a:solidFill>
                <a:latin typeface="Times New Roman" panose="02020603050405020304" pitchFamily="18" charset="0"/>
                <a:cs typeface="Times New Roman" panose="02020603050405020304" pitchFamily="18" charset="0"/>
              </a:rPr>
              <a:t>эмоциональный развод</a:t>
            </a:r>
            <a:r>
              <a:rPr lang="ru-RU" sz="3600" b="1" dirty="0">
                <a:solidFill>
                  <a:srgbClr val="FFFF00"/>
                </a:solidFill>
                <a:latin typeface="Times New Roman" panose="02020603050405020304" pitchFamily="18" charset="0"/>
                <a:cs typeface="Times New Roman" panose="02020603050405020304" pitchFamily="18" charset="0"/>
              </a:rPr>
              <a:t> </a:t>
            </a:r>
          </a:p>
          <a:p>
            <a:pPr algn="r"/>
            <a:r>
              <a:rPr lang="ru-RU" sz="3600" b="1" dirty="0">
                <a:solidFill>
                  <a:srgbClr val="FFFF00"/>
                </a:solidFill>
                <a:latin typeface="Times New Roman" panose="02020603050405020304" pitchFamily="18" charset="0"/>
                <a:cs typeface="Times New Roman" panose="02020603050405020304" pitchFamily="18" charset="0"/>
              </a:rPr>
              <a:t>2) </a:t>
            </a:r>
            <a:r>
              <a:rPr lang="ru-RU" sz="3600" b="1" i="1" dirty="0">
                <a:solidFill>
                  <a:srgbClr val="FFFF00"/>
                </a:solidFill>
                <a:latin typeface="Times New Roman" panose="02020603050405020304" pitchFamily="18" charset="0"/>
                <a:cs typeface="Times New Roman" panose="02020603050405020304" pitchFamily="18" charset="0"/>
              </a:rPr>
              <a:t>физический развод</a:t>
            </a:r>
            <a:endParaRPr lang="ru-RU" sz="3600" b="1" dirty="0">
              <a:solidFill>
                <a:srgbClr val="FFFF00"/>
              </a:solidFill>
              <a:latin typeface="Times New Roman" panose="02020603050405020304" pitchFamily="18" charset="0"/>
              <a:cs typeface="Times New Roman" panose="02020603050405020304" pitchFamily="18" charset="0"/>
            </a:endParaRPr>
          </a:p>
          <a:p>
            <a:pPr algn="r"/>
            <a:r>
              <a:rPr lang="ru-RU" sz="3600" b="1" dirty="0">
                <a:solidFill>
                  <a:srgbClr val="FFFF00"/>
                </a:solidFill>
                <a:latin typeface="Times New Roman" panose="02020603050405020304" pitchFamily="18" charset="0"/>
                <a:cs typeface="Times New Roman" panose="02020603050405020304" pitchFamily="18" charset="0"/>
              </a:rPr>
              <a:t>3) </a:t>
            </a:r>
            <a:r>
              <a:rPr lang="ru-RU" sz="3600" b="1" i="1" dirty="0">
                <a:solidFill>
                  <a:srgbClr val="FFFF00"/>
                </a:solidFill>
                <a:latin typeface="Times New Roman" panose="02020603050405020304" pitchFamily="18" charset="0"/>
                <a:cs typeface="Times New Roman" panose="02020603050405020304" pitchFamily="18" charset="0"/>
              </a:rPr>
              <a:t>экономический развод</a:t>
            </a:r>
            <a:r>
              <a:rPr lang="ru-RU" sz="3600" b="1" dirty="0">
                <a:solidFill>
                  <a:srgbClr val="FFFF00"/>
                </a:solidFill>
                <a:latin typeface="Times New Roman" panose="02020603050405020304" pitchFamily="18" charset="0"/>
                <a:cs typeface="Times New Roman" panose="02020603050405020304" pitchFamily="18" charset="0"/>
              </a:rPr>
              <a:t> </a:t>
            </a:r>
          </a:p>
          <a:p>
            <a:pPr algn="r"/>
            <a:r>
              <a:rPr lang="ru-RU" sz="3600" b="1" dirty="0">
                <a:solidFill>
                  <a:srgbClr val="FFFF00"/>
                </a:solidFill>
                <a:latin typeface="Times New Roman" panose="02020603050405020304" pitchFamily="18" charset="0"/>
                <a:cs typeface="Times New Roman" panose="02020603050405020304" pitchFamily="18" charset="0"/>
              </a:rPr>
              <a:t>4) </a:t>
            </a:r>
            <a:r>
              <a:rPr lang="ru-RU" sz="3600" b="1" i="1" dirty="0">
                <a:solidFill>
                  <a:srgbClr val="FFFF00"/>
                </a:solidFill>
                <a:latin typeface="Times New Roman" panose="02020603050405020304" pitchFamily="18" charset="0"/>
                <a:cs typeface="Times New Roman" panose="02020603050405020304" pitchFamily="18" charset="0"/>
              </a:rPr>
              <a:t>социальный развод </a:t>
            </a:r>
          </a:p>
          <a:p>
            <a:pPr algn="r"/>
            <a:r>
              <a:rPr lang="ru-RU" sz="3600" b="1" dirty="0">
                <a:solidFill>
                  <a:srgbClr val="FFFF00"/>
                </a:solidFill>
                <a:latin typeface="Times New Roman" panose="02020603050405020304" pitchFamily="18" charset="0"/>
                <a:cs typeface="Times New Roman" panose="02020603050405020304" pitchFamily="18" charset="0"/>
              </a:rPr>
              <a:t>5) </a:t>
            </a:r>
            <a:r>
              <a:rPr lang="ru-RU" sz="3600" b="1" i="1" dirty="0">
                <a:solidFill>
                  <a:srgbClr val="FFFF00"/>
                </a:solidFill>
                <a:latin typeface="Times New Roman" panose="02020603050405020304" pitchFamily="18" charset="0"/>
                <a:cs typeface="Times New Roman" panose="02020603050405020304" pitchFamily="18" charset="0"/>
              </a:rPr>
              <a:t>сородительский развод </a:t>
            </a:r>
          </a:p>
          <a:p>
            <a:pPr algn="r"/>
            <a:r>
              <a:rPr lang="ru-RU" sz="3600" b="1" dirty="0">
                <a:solidFill>
                  <a:srgbClr val="FFFF00"/>
                </a:solidFill>
                <a:latin typeface="Times New Roman" panose="02020603050405020304" pitchFamily="18" charset="0"/>
                <a:cs typeface="Times New Roman" panose="02020603050405020304" pitchFamily="18" charset="0"/>
              </a:rPr>
              <a:t>6) </a:t>
            </a:r>
            <a:r>
              <a:rPr lang="ru-RU" sz="3600" b="1" i="1" dirty="0">
                <a:solidFill>
                  <a:srgbClr val="FFFF00"/>
                </a:solidFill>
                <a:latin typeface="Times New Roman" panose="02020603050405020304" pitchFamily="18" charset="0"/>
                <a:cs typeface="Times New Roman" panose="02020603050405020304" pitchFamily="18" charset="0"/>
              </a:rPr>
              <a:t>религиозный развод</a:t>
            </a:r>
            <a:r>
              <a:rPr lang="ru-RU" sz="3600" b="1" dirty="0">
                <a:solidFill>
                  <a:srgbClr val="FFFF00"/>
                </a:solidFill>
                <a:latin typeface="Times New Roman" panose="02020603050405020304" pitchFamily="18" charset="0"/>
                <a:cs typeface="Times New Roman" panose="02020603050405020304" pitchFamily="18" charset="0"/>
              </a:rPr>
              <a:t> </a:t>
            </a:r>
            <a:endParaRPr lang="ru-RU" sz="3600" b="1" i="0" dirty="0">
              <a:solidFill>
                <a:srgbClr val="FFFF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4580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260648"/>
            <a:ext cx="6048672" cy="6247864"/>
          </a:xfrm>
          <a:prstGeom prst="rect">
            <a:avLst/>
          </a:prstGeom>
          <a:noFill/>
        </p:spPr>
        <p:txBody>
          <a:bodyPr wrap="square" rtlCol="0">
            <a:spAutoFit/>
          </a:bodyPr>
          <a:lstStyle/>
          <a:p>
            <a:pPr algn="ctr"/>
            <a:r>
              <a:rPr lang="ru-RU" sz="2000" b="1" dirty="0">
                <a:solidFill>
                  <a:srgbClr val="000000"/>
                </a:solidFill>
                <a:latin typeface="Times New Roman" panose="02020603050405020304" pitchFamily="18" charset="0"/>
                <a:cs typeface="Times New Roman" panose="02020603050405020304" pitchFamily="18" charset="0"/>
              </a:rPr>
              <a:t>Таким образом, планирование распада семейной системы осуществляется путем переговоров о решении материальных, бытовых и имущественных проблем, связанных с прекращением функционирования семьи как целостной системы. Если эмоциональный развод завершен либо его динамика позитивна и отражает принятое решение о целесообразности прекращения супружеских отношений, то возможен конструктивный диалог между супругами. Если же нет и эмоциональные отношения супругов окрашены чувством обиды, гнева, враждебности, то переговоры заходят в тупик и принимают деструктивный характер. Каждый стремится причинить боль другому, идея «наказания» виновной стороны доминирует, дети становятся разменной монетой в «выторговывании» прав и привилегий и вовлекаются в борьбу как средство давления и шантажа противной стороны.</a:t>
            </a:r>
            <a:endParaRPr lang="ru-RU" sz="2000" b="1" dirty="0">
              <a:latin typeface="Times New Roman" panose="02020603050405020304" pitchFamily="18" charset="0"/>
              <a:cs typeface="Times New Roman" panose="02020603050405020304" pitchFamily="18" charset="0"/>
            </a:endParaRPr>
          </a:p>
        </p:txBody>
      </p:sp>
      <p:pic>
        <p:nvPicPr>
          <p:cNvPr id="5122" name="Picture 2" descr="http://files.mom.me/photos/2013/06/17/122-7599-3004768-137149787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2996951"/>
            <a:ext cx="2915816" cy="383586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img.rufox.ru/files/big2/68807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260648"/>
            <a:ext cx="2915816"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84496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956" y="11266"/>
            <a:ext cx="6084168" cy="6370975"/>
          </a:xfrm>
          <a:prstGeom prst="rect">
            <a:avLst/>
          </a:prstGeom>
          <a:noFill/>
        </p:spPr>
        <p:txBody>
          <a:bodyPr wrap="square" rtlCol="0">
            <a:spAutoFit/>
          </a:bodyPr>
          <a:lstStyle/>
          <a:p>
            <a:r>
              <a:rPr lang="ru-RU" sz="2400" b="1" dirty="0">
                <a:solidFill>
                  <a:srgbClr val="000000"/>
                </a:solidFill>
                <a:latin typeface="Times New Roman" panose="02020603050405020304" pitchFamily="18" charset="0"/>
                <a:cs typeface="Times New Roman" panose="02020603050405020304" pitchFamily="18" charset="0"/>
              </a:rPr>
              <a:t>Завершается развод </a:t>
            </a:r>
            <a:r>
              <a:rPr lang="ru-RU" sz="2400" b="1" i="1" dirty="0">
                <a:solidFill>
                  <a:srgbClr val="FFFF00"/>
                </a:solidFill>
                <a:latin typeface="Times New Roman" panose="02020603050405020304" pitchFamily="18" charset="0"/>
                <a:cs typeface="Times New Roman" panose="02020603050405020304" pitchFamily="18" charset="0"/>
              </a:rPr>
              <a:t>фазой сепарации</a:t>
            </a:r>
            <a:r>
              <a:rPr lang="ru-RU" sz="2400" b="1" dirty="0">
                <a:solidFill>
                  <a:srgbClr val="FFFF00"/>
                </a:solidFill>
                <a:latin typeface="Times New Roman" panose="02020603050405020304" pitchFamily="18" charset="0"/>
                <a:cs typeface="Times New Roman" panose="02020603050405020304" pitchFamily="18" charset="0"/>
              </a:rPr>
              <a:t> </a:t>
            </a:r>
            <a:r>
              <a:rPr lang="ru-RU" sz="2400" b="1" dirty="0">
                <a:solidFill>
                  <a:srgbClr val="000000"/>
                </a:solidFill>
                <a:latin typeface="Times New Roman" panose="02020603050405020304" pitchFamily="18" charset="0"/>
                <a:cs typeface="Times New Roman" panose="02020603050405020304" pitchFamily="18" charset="0"/>
              </a:rPr>
              <a:t>– прекращением ведения супругами совместного хозяйства и совместного проживания. Нередко уже на этой фазе происходит физическое отделение супругов – уход в прародительскую семью или на иное место жительства. Даже если супруги продолжают жить под одной крышей, происходит раздел «хозяйства», комнат, бюджет перестает быть общим и т. д. Интенсифицируется процесс эмоционального развода – происходят аффективная переоценка характера отношений с партнером и самого партнера, дифференциация границ «Я» и «Ты» и установление новых правил и норм межличностного взаимодействия. </a:t>
            </a:r>
            <a:endParaRPr lang="ru-RU" sz="2400" b="1" dirty="0">
              <a:latin typeface="Times New Roman" panose="02020603050405020304" pitchFamily="18" charset="0"/>
              <a:cs typeface="Times New Roman" panose="02020603050405020304" pitchFamily="18" charset="0"/>
            </a:endParaRPr>
          </a:p>
        </p:txBody>
      </p:sp>
      <p:pic>
        <p:nvPicPr>
          <p:cNvPr id="6146" name="Picture 2" descr="http://news.a42.ru/uploads/images/parsed/news/2010/06/197789/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3124" y="25121"/>
            <a:ext cx="3025940" cy="297183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www.myfavoriteteachersf.com/7851778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3977" y="3196753"/>
            <a:ext cx="3030876" cy="3619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12750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0742" y="147"/>
            <a:ext cx="5557402" cy="6124754"/>
          </a:xfrm>
          <a:prstGeom prst="rect">
            <a:avLst/>
          </a:prstGeom>
          <a:noFill/>
        </p:spPr>
        <p:txBody>
          <a:bodyPr wrap="square" rtlCol="0">
            <a:spAutoFit/>
          </a:bodyPr>
          <a:lstStyle/>
          <a:p>
            <a:pPr algn="ctr"/>
            <a:r>
              <a:rPr lang="ru-RU" sz="2800" dirty="0">
                <a:solidFill>
                  <a:srgbClr val="000000"/>
                </a:solidFill>
                <a:latin typeface="Times New Roman" panose="02020603050405020304" pitchFamily="18" charset="0"/>
                <a:cs typeface="Times New Roman" panose="02020603050405020304" pitchFamily="18" charset="0"/>
              </a:rPr>
              <a:t>Когда собственно развод становится свершившимся фактом, бывшим супругам предстоит пережить другой, не менее сложный, – </a:t>
            </a:r>
            <a:r>
              <a:rPr lang="ru-RU" sz="2800" b="1" dirty="0">
                <a:solidFill>
                  <a:srgbClr val="000000"/>
                </a:solidFill>
                <a:latin typeface="Times New Roman" panose="02020603050405020304" pitchFamily="18" charset="0"/>
                <a:cs typeface="Times New Roman" panose="02020603050405020304" pitchFamily="18" charset="0"/>
              </a:rPr>
              <a:t>постразводный период</a:t>
            </a:r>
            <a:r>
              <a:rPr lang="ru-RU" sz="2800" dirty="0">
                <a:solidFill>
                  <a:srgbClr val="000000"/>
                </a:solidFill>
                <a:latin typeface="Times New Roman" panose="02020603050405020304" pitchFamily="18" charset="0"/>
                <a:cs typeface="Times New Roman" panose="02020603050405020304" pitchFamily="18" charset="0"/>
              </a:rPr>
              <a:t>, во время которого происходит перестройка семейной системы и ее стабилизация. Он состоит из трех фаз:</a:t>
            </a:r>
          </a:p>
          <a:p>
            <a:r>
              <a:rPr lang="ru-RU" sz="2800" b="1" dirty="0">
                <a:solidFill>
                  <a:srgbClr val="FFFF00"/>
                </a:solidFill>
                <a:latin typeface="Times New Roman" panose="02020603050405020304" pitchFamily="18" charset="0"/>
                <a:cs typeface="Times New Roman" panose="02020603050405020304" pitchFamily="18" charset="0"/>
              </a:rPr>
              <a:t>1) собственно </a:t>
            </a:r>
            <a:r>
              <a:rPr lang="ru-RU" sz="2800" b="1" dirty="0" err="1">
                <a:solidFill>
                  <a:srgbClr val="FFFF00"/>
                </a:solidFill>
                <a:latin typeface="Times New Roman" panose="02020603050405020304" pitchFamily="18" charset="0"/>
                <a:cs typeface="Times New Roman" panose="02020603050405020304" pitchFamily="18" charset="0"/>
              </a:rPr>
              <a:t>послеразводная</a:t>
            </a:r>
            <a:r>
              <a:rPr lang="ru-RU" sz="2800" b="1" dirty="0">
                <a:solidFill>
                  <a:srgbClr val="FFFF00"/>
                </a:solidFill>
                <a:latin typeface="Times New Roman" panose="02020603050405020304" pitchFamily="18" charset="0"/>
                <a:cs typeface="Times New Roman" panose="02020603050405020304" pitchFamily="18" charset="0"/>
              </a:rPr>
              <a:t> (до одного года);</a:t>
            </a:r>
          </a:p>
          <a:p>
            <a:r>
              <a:rPr lang="ru-RU" sz="2800" b="1" dirty="0">
                <a:solidFill>
                  <a:srgbClr val="FFFF00"/>
                </a:solidFill>
                <a:latin typeface="Times New Roman" panose="02020603050405020304" pitchFamily="18" charset="0"/>
                <a:cs typeface="Times New Roman" panose="02020603050405020304" pitchFamily="18" charset="0"/>
              </a:rPr>
              <a:t>2) фаза перестройки (2–3 года);</a:t>
            </a:r>
          </a:p>
          <a:p>
            <a:r>
              <a:rPr lang="ru-RU" sz="2800" b="1" dirty="0">
                <a:solidFill>
                  <a:srgbClr val="FFFF00"/>
                </a:solidFill>
                <a:latin typeface="Times New Roman" panose="02020603050405020304" pitchFamily="18" charset="0"/>
                <a:cs typeface="Times New Roman" panose="02020603050405020304" pitchFamily="18" charset="0"/>
              </a:rPr>
              <a:t>3) фаза стабилизации (2–3 года).</a:t>
            </a:r>
          </a:p>
          <a:p>
            <a:endParaRPr lang="ru-RU" sz="2800" b="0" i="0" dirty="0">
              <a:solidFill>
                <a:srgbClr val="000000"/>
              </a:solidFill>
              <a:effectLst/>
              <a:latin typeface="Times New Roman" panose="02020603050405020304" pitchFamily="18" charset="0"/>
              <a:cs typeface="Times New Roman" panose="02020603050405020304" pitchFamily="18" charset="0"/>
            </a:endParaRPr>
          </a:p>
        </p:txBody>
      </p:sp>
      <p:pic>
        <p:nvPicPr>
          <p:cNvPr id="8194" name="Picture 2" descr="http://www.postandcourier.com/storyimage/CP/20130925/PC1208/130929609/AR/0/AR-130929609.jpg&amp;maxw=640&amp;q=1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874"/>
            <a:ext cx="3275855" cy="496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24489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116632"/>
            <a:ext cx="9036496" cy="6678751"/>
          </a:xfrm>
          <a:prstGeom prst="rect">
            <a:avLst/>
          </a:prstGeom>
          <a:noFill/>
        </p:spPr>
        <p:txBody>
          <a:bodyPr wrap="square" rtlCol="0">
            <a:spAutoFit/>
          </a:bodyPr>
          <a:lstStyle/>
          <a:p>
            <a:pPr algn="ctr"/>
            <a:r>
              <a:rPr lang="ru-RU" sz="2800" b="1" i="1" dirty="0" err="1">
                <a:solidFill>
                  <a:srgbClr val="FFFF00"/>
                </a:solidFill>
                <a:latin typeface="Times New Roman" panose="02020603050405020304" pitchFamily="18" charset="0"/>
                <a:cs typeface="Times New Roman" panose="02020603050405020304" pitchFamily="18" charset="0"/>
              </a:rPr>
              <a:t>Послеразводную</a:t>
            </a:r>
            <a:r>
              <a:rPr lang="ru-RU" sz="2800" b="1" i="1" dirty="0">
                <a:solidFill>
                  <a:srgbClr val="FFFF00"/>
                </a:solidFill>
                <a:latin typeface="Times New Roman" panose="02020603050405020304" pitchFamily="18" charset="0"/>
                <a:cs typeface="Times New Roman" panose="02020603050405020304" pitchFamily="18" charset="0"/>
              </a:rPr>
              <a:t>  фазу</a:t>
            </a:r>
            <a:r>
              <a:rPr lang="ru-RU" sz="2000" b="1" dirty="0">
                <a:solidFill>
                  <a:srgbClr val="FFFF00"/>
                </a:solidFill>
                <a:latin typeface="Times New Roman" panose="02020603050405020304" pitchFamily="18" charset="0"/>
                <a:cs typeface="Times New Roman" panose="02020603050405020304" pitchFamily="18" charset="0"/>
              </a:rPr>
              <a:t> </a:t>
            </a:r>
            <a:r>
              <a:rPr lang="ru-RU" sz="2000" b="1" dirty="0">
                <a:solidFill>
                  <a:srgbClr val="000000"/>
                </a:solidFill>
                <a:latin typeface="Times New Roman" panose="02020603050405020304" pitchFamily="18" charset="0"/>
                <a:cs typeface="Times New Roman" panose="02020603050405020304" pitchFamily="18" charset="0"/>
              </a:rPr>
              <a:t>можно назвать «разрушенный дом». Все члены семьи переживают кризис. Основная проблема этой фазы – одиночество и противоречивые чувства, переживаемые расставшимися супругами: нерешительность, оптимизм, сожаление, печаль, любопытство, возбуждение. Продолжительность этой фазы различна (от нескольких месяцев до года) в зависимости от ресурсов семьи и социальной поддержки.</a:t>
            </a:r>
          </a:p>
          <a:p>
            <a:pPr algn="ctr"/>
            <a:r>
              <a:rPr lang="ru-RU" sz="2000" b="1" dirty="0">
                <a:solidFill>
                  <a:srgbClr val="000000"/>
                </a:solidFill>
                <a:latin typeface="Times New Roman" panose="02020603050405020304" pitchFamily="18" charset="0"/>
                <a:cs typeface="Times New Roman" panose="02020603050405020304" pitchFamily="18" charset="0"/>
              </a:rPr>
              <a:t>Основная цель </a:t>
            </a:r>
            <a:r>
              <a:rPr lang="ru-RU" sz="2000" b="1" dirty="0" err="1">
                <a:solidFill>
                  <a:srgbClr val="000000"/>
                </a:solidFill>
                <a:latin typeface="Times New Roman" panose="02020603050405020304" pitchFamily="18" charset="0"/>
                <a:cs typeface="Times New Roman" panose="02020603050405020304" pitchFamily="18" charset="0"/>
              </a:rPr>
              <a:t>послеразводной</a:t>
            </a:r>
            <a:r>
              <a:rPr lang="ru-RU" sz="2000" b="1" dirty="0">
                <a:solidFill>
                  <a:srgbClr val="000000"/>
                </a:solidFill>
                <a:latin typeface="Times New Roman" panose="02020603050405020304" pitchFamily="18" charset="0"/>
                <a:cs typeface="Times New Roman" panose="02020603050405020304" pitchFamily="18" charset="0"/>
              </a:rPr>
              <a:t> фазы – построение нового стиля и образа жизни в условиях неполной семьи. Соответственно, задачами развития семьи выступают:</a:t>
            </a:r>
          </a:p>
          <a:p>
            <a:r>
              <a:rPr lang="ru-RU" sz="2000" b="1" dirty="0">
                <a:solidFill>
                  <a:srgbClr val="FFFF00"/>
                </a:solidFill>
                <a:latin typeface="Times New Roman" panose="02020603050405020304" pitchFamily="18" charset="0"/>
                <a:cs typeface="Times New Roman" panose="02020603050405020304" pitchFamily="18" charset="0"/>
              </a:rPr>
              <a:t>1) преодоление эмоционального дефицита и дефицита делового сотрудничества</a:t>
            </a:r>
            <a:r>
              <a:rPr lang="ru-RU" sz="2000" b="1" dirty="0">
                <a:solidFill>
                  <a:srgbClr val="000000"/>
                </a:solidFill>
                <a:latin typeface="Times New Roman" panose="02020603050405020304" pitchFamily="18" charset="0"/>
                <a:cs typeface="Times New Roman" panose="02020603050405020304" pitchFamily="18" charset="0"/>
              </a:rPr>
              <a:t>, возникших после ухода одного из супругов;</a:t>
            </a:r>
          </a:p>
          <a:p>
            <a:r>
              <a:rPr lang="ru-RU" sz="2000" b="1" dirty="0">
                <a:solidFill>
                  <a:srgbClr val="FFFF00"/>
                </a:solidFill>
                <a:latin typeface="Times New Roman" panose="02020603050405020304" pitchFamily="18" charset="0"/>
                <a:cs typeface="Times New Roman" panose="02020603050405020304" pitchFamily="18" charset="0"/>
              </a:rPr>
              <a:t>2) восстановление экономического функционирования семьи,</a:t>
            </a:r>
            <a:r>
              <a:rPr lang="ru-RU" sz="2000" b="1" dirty="0">
                <a:solidFill>
                  <a:srgbClr val="000000"/>
                </a:solidFill>
                <a:latin typeface="Times New Roman" panose="02020603050405020304" pitchFamily="18" charset="0"/>
                <a:cs typeface="Times New Roman" panose="02020603050405020304" pitchFamily="18" charset="0"/>
              </a:rPr>
              <a:t> достижение финансовой и экономической самостоятельности разведенного супруга, позволяющей максимально приблизить уровень функционирования семьи к прежнему, «</a:t>
            </a:r>
            <a:r>
              <a:rPr lang="ru-RU" sz="2000" b="1" dirty="0" err="1">
                <a:solidFill>
                  <a:srgbClr val="000000"/>
                </a:solidFill>
                <a:latin typeface="Times New Roman" panose="02020603050405020304" pitchFamily="18" charset="0"/>
                <a:cs typeface="Times New Roman" panose="02020603050405020304" pitchFamily="18" charset="0"/>
              </a:rPr>
              <a:t>доразводному</a:t>
            </a:r>
            <a:r>
              <a:rPr lang="ru-RU" sz="2000" b="1" dirty="0">
                <a:solidFill>
                  <a:srgbClr val="000000"/>
                </a:solidFill>
                <a:latin typeface="Times New Roman" panose="02020603050405020304" pitchFamily="18" charset="0"/>
                <a:cs typeface="Times New Roman" panose="02020603050405020304" pitchFamily="18" charset="0"/>
              </a:rPr>
              <a:t>»;</a:t>
            </a:r>
          </a:p>
          <a:p>
            <a:r>
              <a:rPr lang="ru-RU" sz="2000" b="1" dirty="0">
                <a:solidFill>
                  <a:srgbClr val="FFFF00"/>
                </a:solidFill>
                <a:latin typeface="Times New Roman" panose="02020603050405020304" pitchFamily="18" charset="0"/>
                <a:cs typeface="Times New Roman" panose="02020603050405020304" pitchFamily="18" charset="0"/>
              </a:rPr>
              <a:t>3) приобретение необходимой компетентности </a:t>
            </a:r>
            <a:r>
              <a:rPr lang="ru-RU" sz="2000" b="1" dirty="0">
                <a:solidFill>
                  <a:srgbClr val="000000"/>
                </a:solidFill>
                <a:latin typeface="Times New Roman" panose="02020603050405020304" pitchFamily="18" charset="0"/>
                <a:cs typeface="Times New Roman" panose="02020603050405020304" pitchFamily="18" charset="0"/>
              </a:rPr>
              <a:t>в воспитании детей каждым из разведенных супругов;</a:t>
            </a:r>
          </a:p>
          <a:p>
            <a:r>
              <a:rPr lang="ru-RU" sz="2000" b="1" dirty="0">
                <a:solidFill>
                  <a:srgbClr val="FFFF00"/>
                </a:solidFill>
                <a:latin typeface="Times New Roman" panose="02020603050405020304" pitchFamily="18" charset="0"/>
                <a:cs typeface="Times New Roman" panose="02020603050405020304" pitchFamily="18" charset="0"/>
              </a:rPr>
              <a:t>4) построение новой системы социальных отношений </a:t>
            </a:r>
            <a:r>
              <a:rPr lang="ru-RU" sz="2000" b="1" dirty="0">
                <a:solidFill>
                  <a:srgbClr val="000000"/>
                </a:solidFill>
                <a:latin typeface="Times New Roman" panose="02020603050405020304" pitchFamily="18" charset="0"/>
                <a:cs typeface="Times New Roman" panose="02020603050405020304" pitchFamily="18" charset="0"/>
              </a:rPr>
              <a:t>с друзьями, коллегами, прародителями; реконструкция эго-идентичности, то есть осознание и принятие себя в новом социальном статусе разведенного человека</a:t>
            </a:r>
            <a:r>
              <a:rPr lang="ru-RU" dirty="0">
                <a:solidFill>
                  <a:srgbClr val="000000"/>
                </a:solidFill>
                <a:latin typeface="Verdana"/>
              </a:rPr>
              <a:t>.</a:t>
            </a:r>
            <a:endParaRPr lang="ru-RU" b="0" i="0" dirty="0">
              <a:solidFill>
                <a:srgbClr val="000000"/>
              </a:solidFill>
              <a:effectLst/>
              <a:latin typeface="Verdana"/>
            </a:endParaRPr>
          </a:p>
        </p:txBody>
      </p:sp>
    </p:spTree>
    <p:extLst>
      <p:ext uri="{BB962C8B-B14F-4D97-AF65-F5344CB8AC3E}">
        <p14:creationId xmlns:p14="http://schemas.microsoft.com/office/powerpoint/2010/main" val="1737316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060" y="0"/>
            <a:ext cx="9036496" cy="6863417"/>
          </a:xfrm>
          <a:prstGeom prst="rect">
            <a:avLst/>
          </a:prstGeom>
          <a:noFill/>
        </p:spPr>
        <p:txBody>
          <a:bodyPr wrap="square" rtlCol="0">
            <a:spAutoFit/>
          </a:bodyPr>
          <a:lstStyle/>
          <a:p>
            <a:pPr algn="just"/>
            <a:r>
              <a:rPr lang="ru-RU" sz="2000" b="1" i="1" dirty="0">
                <a:solidFill>
                  <a:srgbClr val="FFFF00"/>
                </a:solidFill>
                <a:latin typeface="Times New Roman" panose="02020603050405020304" pitchFamily="18" charset="0"/>
                <a:cs typeface="Times New Roman" panose="02020603050405020304" pitchFamily="18" charset="0"/>
              </a:rPr>
              <a:t>     Фаза перестройки</a:t>
            </a:r>
            <a:r>
              <a:rPr lang="ru-RU" sz="2000" b="1" dirty="0">
                <a:solidFill>
                  <a:srgbClr val="FFFF00"/>
                </a:solidFill>
                <a:latin typeface="Times New Roman" panose="02020603050405020304" pitchFamily="18" charset="0"/>
                <a:cs typeface="Times New Roman" panose="02020603050405020304" pitchFamily="18" charset="0"/>
              </a:rPr>
              <a:t> </a:t>
            </a:r>
            <a:r>
              <a:rPr lang="ru-RU" sz="2000" b="1" dirty="0">
                <a:solidFill>
                  <a:srgbClr val="000000"/>
                </a:solidFill>
                <a:latin typeface="Times New Roman" panose="02020603050405020304" pitchFamily="18" charset="0"/>
                <a:cs typeface="Times New Roman" panose="02020603050405020304" pitchFamily="18" charset="0"/>
              </a:rPr>
              <a:t>является поворотной в развитии отношений бывших супругов. Завершается их эмоциональный развод, предполагающий трансформацию эмоциональной связи в сторону устойчивого доброжелательного или нейтрального отношения к бывшему супругу. Вместе с тем могут наблюдаться резкие колебания эмоционального статуса разведенных супругов – от депрессии к необоснованной эйфории.</a:t>
            </a:r>
          </a:p>
          <a:p>
            <a:pPr algn="just"/>
            <a:r>
              <a:rPr lang="ru-RU" sz="2000" b="1" dirty="0">
                <a:solidFill>
                  <a:srgbClr val="000000"/>
                </a:solidFill>
                <a:latin typeface="Times New Roman" panose="02020603050405020304" pitchFamily="18" charset="0"/>
                <a:cs typeface="Times New Roman" panose="02020603050405020304" pitchFamily="18" charset="0"/>
              </a:rPr>
              <a:t>     Нередко переживание отверженности и эмоциональной пустоты толкает экс-супруга на немедленный поиск нового объекта привязанности. объектом привязанности еще не произошло.</a:t>
            </a:r>
          </a:p>
          <a:p>
            <a:pPr algn="just"/>
            <a:r>
              <a:rPr lang="ru-RU" sz="2000" b="1" dirty="0">
                <a:solidFill>
                  <a:srgbClr val="000000"/>
                </a:solidFill>
                <a:latin typeface="Times New Roman" panose="02020603050405020304" pitchFamily="18" charset="0"/>
                <a:cs typeface="Times New Roman" panose="02020603050405020304" pitchFamily="18" charset="0"/>
              </a:rPr>
              <a:t>     Браки, заключенные на этой стадии, достаточно часто также завершаются разводом, поскольку основным мотивом здесь оказывается стремление восстановить эго-идентичность или обрести чувство безопасности. Женятся в этих случаях обычно мужчины, поскольку женщина остается с ребенком. По статистике, около 65 % мужчин женятся повторно в течение пяти лет после развода.</a:t>
            </a:r>
          </a:p>
          <a:p>
            <a:pPr algn="just"/>
            <a:r>
              <a:rPr lang="ru-RU" sz="2000" b="1" dirty="0">
                <a:solidFill>
                  <a:srgbClr val="000000"/>
                </a:solidFill>
                <a:latin typeface="Times New Roman" panose="02020603050405020304" pitchFamily="18" charset="0"/>
                <a:cs typeface="Times New Roman" panose="02020603050405020304" pitchFamily="18" charset="0"/>
              </a:rPr>
              <a:t>     На этой же фазе происходят стабилизация финансово-экономического положения семьи, приспособление к новому уровню доходов и изменение стиля жизни семьи в соответствии с ним.</a:t>
            </a:r>
          </a:p>
          <a:p>
            <a:pPr algn="just"/>
            <a:r>
              <a:rPr lang="ru-RU" sz="2000" b="1" dirty="0">
                <a:solidFill>
                  <a:srgbClr val="000000"/>
                </a:solidFill>
                <a:latin typeface="Times New Roman" panose="02020603050405020304" pitchFamily="18" charset="0"/>
                <a:cs typeface="Times New Roman" panose="02020603050405020304" pitchFamily="18" charset="0"/>
              </a:rPr>
              <a:t>     В сфере детско-родительских отношений фаза перестройки характеризуется изменением системы семейного воспитания с учетом новых реалий жизни семьи – трудовой занятости матери и снижения меры участия отца в процессе воспитания</a:t>
            </a:r>
          </a:p>
        </p:txBody>
      </p:sp>
    </p:spTree>
    <p:extLst>
      <p:ext uri="{BB962C8B-B14F-4D97-AF65-F5344CB8AC3E}">
        <p14:creationId xmlns:p14="http://schemas.microsoft.com/office/powerpoint/2010/main" val="38688830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16632"/>
            <a:ext cx="9036496" cy="5016758"/>
          </a:xfrm>
          <a:prstGeom prst="rect">
            <a:avLst/>
          </a:prstGeom>
          <a:noFill/>
        </p:spPr>
        <p:txBody>
          <a:bodyPr wrap="square" rtlCol="0">
            <a:spAutoFit/>
          </a:bodyPr>
          <a:lstStyle/>
          <a:p>
            <a:pPr algn="ctr"/>
            <a:r>
              <a:rPr lang="ru-RU" sz="2000" b="1" dirty="0">
                <a:solidFill>
                  <a:srgbClr val="000000"/>
                </a:solidFill>
                <a:latin typeface="Times New Roman" panose="02020603050405020304" pitchFamily="18" charset="0"/>
                <a:cs typeface="Times New Roman" panose="02020603050405020304" pitchFamily="18" charset="0"/>
              </a:rPr>
              <a:t>Завершающей фазой послеразводного периода является </a:t>
            </a:r>
            <a:r>
              <a:rPr lang="ru-RU" sz="2000" b="1" i="1" dirty="0">
                <a:solidFill>
                  <a:srgbClr val="FFFF00"/>
                </a:solidFill>
                <a:latin typeface="Times New Roman" panose="02020603050405020304" pitchFamily="18" charset="0"/>
                <a:cs typeface="Times New Roman" panose="02020603050405020304" pitchFamily="18" charset="0"/>
              </a:rPr>
              <a:t>фаза стабилизации.</a:t>
            </a:r>
            <a:r>
              <a:rPr lang="ru-RU" sz="2000" b="1" dirty="0">
                <a:solidFill>
                  <a:srgbClr val="000000"/>
                </a:solidFill>
                <a:latin typeface="Times New Roman" panose="02020603050405020304" pitchFamily="18" charset="0"/>
                <a:cs typeface="Times New Roman" panose="02020603050405020304" pitchFamily="18" charset="0"/>
              </a:rPr>
              <a:t> На этом этапе проблемы перестройки семьи успешно преодолены, между бывшими супругами устанавливаются ровные партнерские отношения, становится возможным их эффективное сотрудничество в воспитании детей. Теперь можно подумать о заключении нового брачного союза – в прошлом остаются обиды распавшегося брака, теряют свою актуальность мотивы «мести» бывшему супругу. Открытость социальным контактам и коммуникации, преодоление тревоги, связанной с боязнью новых близких отношений и неудач, создают хорошие стартовые условия для образования новой гармоничной семьи.</a:t>
            </a:r>
          </a:p>
          <a:p>
            <a:pPr algn="ctr"/>
            <a:r>
              <a:rPr lang="ru-RU" sz="2000" b="1" dirty="0">
                <a:solidFill>
                  <a:srgbClr val="000000"/>
                </a:solidFill>
                <a:latin typeface="Times New Roman" panose="02020603050405020304" pitchFamily="18" charset="0"/>
                <a:cs typeface="Times New Roman" panose="02020603050405020304" pitchFamily="18" charset="0"/>
              </a:rPr>
              <a:t>Российская статистика неумолимо свидетельствует о том, что повторный брак разведенной женщины, имеющей детей, – скорее исключение, чем правило. Для мужчин повторное создание семьи оказывается несравненно более легкой задачей. Психологическим критерием стабилизации семьи после развода является готовность бывших супругов принять прошлое, выразить благодарность партнеру за все хорошее.</a:t>
            </a:r>
            <a:endParaRPr lang="ru-RU" sz="2000" b="1" i="0" dirty="0">
              <a:solidFill>
                <a:srgbClr val="000000"/>
              </a:solidFill>
              <a:effectLst/>
              <a:latin typeface="Times New Roman" panose="02020603050405020304" pitchFamily="18" charset="0"/>
              <a:cs typeface="Times New Roman" panose="02020603050405020304" pitchFamily="18" charset="0"/>
            </a:endParaRPr>
          </a:p>
        </p:txBody>
      </p:sp>
      <p:pic>
        <p:nvPicPr>
          <p:cNvPr id="9218" name="Picture 2" descr="http://www.womie.ru/wp-content/uploads/2014/01/%D0%9E%D1%85%D0%BB%D0%B0%D0%B6%D0%B4%D0%B5%D0%BD%D0%B8%D0%B5-%D0%BE%D1%82%D0%BD%D0%BE%D1%88%D0%B5%D0%BD%D0%B8%D0%B9-%D0%B2-%D0%B1%D1%80%D0%B0%D0%BA%D0%B5-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268238"/>
            <a:ext cx="2375248" cy="1589762"/>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ruwest.ru/upload/iblock/037/03790741305b631eb6fb78cf354643eb.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8224" y="5268237"/>
            <a:ext cx="2555776" cy="1589762"/>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ttp://www.okean-mudrosty.ru/wp-content/uploads/2015/04/e5bf7f954dbc9e57c90ccb011a6c-660x495.jpe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75856" y="5268237"/>
            <a:ext cx="2745458" cy="1589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5426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0"/>
            <a:ext cx="6480720" cy="6863417"/>
          </a:xfrm>
          <a:prstGeom prst="rect">
            <a:avLst/>
          </a:prstGeom>
          <a:noFill/>
        </p:spPr>
        <p:txBody>
          <a:bodyPr wrap="square" rtlCol="0">
            <a:spAutoFit/>
          </a:bodyPr>
          <a:lstStyle/>
          <a:p>
            <a:r>
              <a:rPr lang="ru-RU" sz="2000" b="1" dirty="0">
                <a:solidFill>
                  <a:srgbClr val="000000"/>
                </a:solidFill>
                <a:latin typeface="Times New Roman" panose="02020603050405020304" pitchFamily="18" charset="0"/>
                <a:cs typeface="Times New Roman" panose="02020603050405020304" pitchFamily="18" charset="0"/>
              </a:rPr>
              <a:t>В  России, согласно последним статистическим данным, количество разводов в два раза превышает число зарегистрированных браков. Распад семьи – не только личная проблема людей, но и проблема общественная. Для общества – это ухудшение демографической ситуации, обесценивание института семьи, снижение работоспособности людей, переживающих ситуацию развода, увеличение количества одиноких людей, появление неполных семей, в которых воспитание детей без отца становится ущербным, и др.</a:t>
            </a:r>
          </a:p>
          <a:p>
            <a:r>
              <a:rPr lang="ru-RU" sz="2000" b="1" dirty="0">
                <a:solidFill>
                  <a:srgbClr val="000000"/>
                </a:solidFill>
                <a:latin typeface="Times New Roman" panose="02020603050405020304" pitchFamily="18" charset="0"/>
                <a:cs typeface="Times New Roman" panose="02020603050405020304" pitchFamily="18" charset="0"/>
              </a:rPr>
              <a:t>Развод, вынужденный или добровольный, всегда служит источником больших потрясений в жизни взрослого человека. Он выявляет все те личностные особенности, которые могли лишь неявно проявляться в спокойной обыденной жизни.      Расставание супругов – это всегда стресс, и справиться с ним удается не через год и даже не через два. Психологами установлено: пять лет, как правило, требуется бывшим супругам, чтобы перестать искать виноватых и понять, что они теперь друзья, а не бывшие враги.</a:t>
            </a:r>
            <a:endParaRPr lang="ru-RU" sz="2000" b="1" i="0" dirty="0">
              <a:solidFill>
                <a:srgbClr val="000000"/>
              </a:solidFill>
              <a:effectLst/>
              <a:latin typeface="Times New Roman" panose="02020603050405020304" pitchFamily="18" charset="0"/>
              <a:cs typeface="Times New Roman" panose="02020603050405020304" pitchFamily="18" charset="0"/>
            </a:endParaRPr>
          </a:p>
        </p:txBody>
      </p:sp>
      <p:pic>
        <p:nvPicPr>
          <p:cNvPr id="10242" name="Picture 2" descr="http://xn--90abjbldofuxmgg5e5eya.xn--p1ai/files/content/2015/02/14229915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5502"/>
            <a:ext cx="2699792" cy="3086101"/>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http://dg50.mycdn.me/getImage?photoId=529107142100&amp;photoType=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3761656"/>
            <a:ext cx="2598099"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0281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42151" y="1988840"/>
            <a:ext cx="7488832" cy="923330"/>
          </a:xfrm>
          <a:prstGeom prst="rect">
            <a:avLst/>
          </a:prstGeom>
          <a:noFill/>
        </p:spPr>
        <p:txBody>
          <a:bodyPr wrap="square" rtlCol="0">
            <a:spAutoFit/>
          </a:bodyPr>
          <a:lstStyle/>
          <a:p>
            <a:pPr algn="ctr"/>
            <a:r>
              <a:rPr lang="ru-RU" sz="5400" b="1" dirty="0">
                <a:solidFill>
                  <a:srgbClr val="FFFF00"/>
                </a:solidFill>
                <a:latin typeface="Times New Roman" panose="02020603050405020304" pitchFamily="18" charset="0"/>
                <a:cs typeface="Times New Roman" panose="02020603050405020304" pitchFamily="18" charset="0"/>
              </a:rPr>
              <a:t>Спасибо за внимание</a:t>
            </a:r>
          </a:p>
        </p:txBody>
      </p:sp>
    </p:spTree>
    <p:extLst>
      <p:ext uri="{BB962C8B-B14F-4D97-AF65-F5344CB8AC3E}">
        <p14:creationId xmlns:p14="http://schemas.microsoft.com/office/powerpoint/2010/main" val="142518568"/>
      </p:ext>
    </p:extLst>
  </p:cSld>
  <p:clrMapOvr>
    <a:masterClrMapping/>
  </p:clrMapOvr>
</p:sld>
</file>

<file path=ppt/theme/theme1.xml><?xml version="1.0" encoding="utf-8"?>
<a:theme xmlns:a="http://schemas.openxmlformats.org/drawingml/2006/main" name="Тема Office">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Метро">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TotalTime>
  <Words>1413</Words>
  <Application>Microsoft Office PowerPoint</Application>
  <PresentationFormat>Экран (4:3)</PresentationFormat>
  <Paragraphs>59</Paragraphs>
  <Slides>15</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15</vt:i4>
      </vt:variant>
    </vt:vector>
  </HeadingPairs>
  <TitlesOfParts>
    <vt:vector size="20" baseType="lpstr">
      <vt:lpstr>Arial</vt:lpstr>
      <vt:lpstr>Calibri</vt:lpstr>
      <vt:lpstr>Times New Roman</vt:lpstr>
      <vt:lpstr>Verdana</vt:lpstr>
      <vt:lpstr>Тема Office</vt:lpstr>
      <vt:lpstr>Развод в семье</vt:lpstr>
      <vt:lpstr>Цель: Формирование у родителей личностного смысла в усвоении психолого-педагогических знаний, при воспитании ребенка в ситуации развода.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Мария</dc:creator>
  <cp:lastModifiedBy>дмитрий зиновьев</cp:lastModifiedBy>
  <cp:revision>13</cp:revision>
  <dcterms:created xsi:type="dcterms:W3CDTF">2015-06-13T12:37:23Z</dcterms:created>
  <dcterms:modified xsi:type="dcterms:W3CDTF">2024-12-18T18:44:52Z</dcterms:modified>
</cp:coreProperties>
</file>