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44019363-19C5-424F-8506-A19C56E4ACBD}">
          <p14:sldIdLst>
            <p14:sldId id="256"/>
          </p14:sldIdLst>
        </p14:section>
        <p14:section name="Раздел без заголовка" id="{F1F8D00D-92E5-470A-97F0-41F1D4E3C99F}">
          <p14:sldIdLst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0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08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5665B-D7E9-4DEF-8FC5-CF97FB764938}" type="datetimeFigureOut">
              <a:rPr lang="zh-CN" altLang="en-US" smtClean="0"/>
              <a:pPr/>
              <a:t>2024/3/6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10D62A-0EDC-4DC8-9C32-FB765812F04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4472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2571750" y="142875"/>
            <a:ext cx="6357938" cy="15716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表格占位符 13"/>
          <p:cNvSpPr>
            <a:spLocks noGrp="1"/>
          </p:cNvSpPr>
          <p:nvPr>
            <p:ph type="tbl" sz="quarter" idx="10"/>
          </p:nvPr>
        </p:nvSpPr>
        <p:spPr>
          <a:xfrm>
            <a:off x="3143239" y="2714625"/>
            <a:ext cx="5572165" cy="2857515"/>
          </a:xfrm>
          <a:prstGeom prst="rect">
            <a:avLst/>
          </a:prstGeom>
        </p:spPr>
        <p:txBody>
          <a:bodyPr/>
          <a:lstStyle/>
          <a:p>
            <a:r>
              <a:rPr lang="ru-RU" altLang="zh-CN"/>
              <a:t>Вставка таблицы</a:t>
            </a:r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28596" y="428604"/>
            <a:ext cx="2500313" cy="2214563"/>
          </a:xfrm>
          <a:prstGeom prst="rect">
            <a:avLst/>
          </a:prstGeom>
        </p:spPr>
        <p:txBody>
          <a:bodyPr/>
          <a:lstStyle/>
          <a:p>
            <a:r>
              <a:rPr lang="ru-RU" altLang="zh-CN"/>
              <a:t>Вставка рисунка</a:t>
            </a:r>
            <a:endParaRPr lang="zh-CN" altLang="en-US"/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2"/>
          </p:nvPr>
        </p:nvSpPr>
        <p:spPr>
          <a:xfrm>
            <a:off x="3143240" y="1428736"/>
            <a:ext cx="5572136" cy="1143014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3143250" y="500063"/>
            <a:ext cx="3714750" cy="785812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ru-RU" altLang="zh-CN"/>
              <a:t>Образец текста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martArt 占位符 6"/>
          <p:cNvSpPr>
            <a:spLocks noGrp="1"/>
          </p:cNvSpPr>
          <p:nvPr>
            <p:ph type="dgm" sz="quarter" idx="10"/>
          </p:nvPr>
        </p:nvSpPr>
        <p:spPr>
          <a:xfrm>
            <a:off x="3071802" y="571480"/>
            <a:ext cx="5214974" cy="4071966"/>
          </a:xfrm>
          <a:prstGeom prst="rect">
            <a:avLst/>
          </a:prstGeom>
        </p:spPr>
        <p:txBody>
          <a:bodyPr/>
          <a:lstStyle/>
          <a:p>
            <a:r>
              <a:rPr lang="ru-RU" altLang="zh-CN"/>
              <a:t>Вставка рисунка SmartArt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1"/>
          </p:nvPr>
        </p:nvSpPr>
        <p:spPr>
          <a:xfrm>
            <a:off x="714375" y="571480"/>
            <a:ext cx="2143125" cy="40005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2"/>
          </p:nvPr>
        </p:nvSpPr>
        <p:spPr>
          <a:xfrm>
            <a:off x="3071813" y="4786313"/>
            <a:ext cx="3429000" cy="7858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表占位符 2"/>
          <p:cNvSpPr>
            <a:spLocks noGrp="1"/>
          </p:cNvSpPr>
          <p:nvPr>
            <p:ph type="chart" sz="quarter" idx="10"/>
          </p:nvPr>
        </p:nvSpPr>
        <p:spPr>
          <a:xfrm>
            <a:off x="1785918" y="714356"/>
            <a:ext cx="5572125" cy="4143375"/>
          </a:xfrm>
          <a:prstGeom prst="rect">
            <a:avLst/>
          </a:prstGeom>
        </p:spPr>
        <p:txBody>
          <a:bodyPr/>
          <a:lstStyle/>
          <a:p>
            <a:r>
              <a:rPr lang="ru-RU" altLang="zh-CN"/>
              <a:t>Вставка диаграммы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>
          <a:xfrm>
            <a:off x="4500563" y="5000625"/>
            <a:ext cx="2857500" cy="857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500063" y="1143000"/>
            <a:ext cx="8143875" cy="1428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3857620" y="142875"/>
            <a:ext cx="5000630" cy="16430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hyperlink" Target="https://vk.com/photo-83115887_35020657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vk.com/album-83115887_225886492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s://vk.com/album-83115887_21239099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.mail.ru/clb1214203/help.mail.ru/mail-help/auth/multiauth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e.mail.ru/compose/" TargetMode="External"/><Relationship Id="rId5" Type="http://schemas.openxmlformats.org/officeDocument/2006/relationships/hyperlink" Target="https://e.mail.ru/messages/inbox/" TargetMode="External"/><Relationship Id="rId4" Type="http://schemas.openxmlformats.org/officeDocument/2006/relationships/hyperlink" Target="https://auth.mail.ru/cgi-bin/logout?next=1&amp;Page=https://mail.ru/?from=logout&amp;ref=main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899592" y="116632"/>
            <a:ext cx="8030096" cy="1169228"/>
          </a:xfrm>
        </p:spPr>
        <p:txBody>
          <a:bodyPr/>
          <a:lstStyle/>
          <a:p>
            <a:pPr algn="ctr">
              <a:buNone/>
            </a:pP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ИНФОРМАЦИОННО-КОММУНИКАЦИОННЫХ ТЕХНОЛОГИЙ </a:t>
            </a:r>
          </a:p>
          <a:p>
            <a:pPr algn="ctr">
              <a:buNone/>
            </a:pP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РАБОТЕ С РОДИТЕЛЯМИ</a:t>
            </a:r>
            <a:endParaRPr lang="zh-CN" altLang="en-US" sz="2400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19872" y="1171152"/>
            <a:ext cx="525658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Подготовила воспитатель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Скляренко Вера Викторовна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zh-CN" altLang="en-US" sz="2400" b="1" dirty="0">
              <a:solidFill>
                <a:srgbClr val="00B0F0"/>
              </a:solidFill>
              <a:latin typeface="MS PGothic" pitchFamily="34" charset="-128"/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691680" y="824518"/>
            <a:ext cx="6984776" cy="4908738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/>
              <a:t>      </a:t>
            </a:r>
          </a:p>
          <a:p>
            <a:pPr algn="just"/>
            <a:r>
              <a:rPr lang="ru-RU" sz="2800" dirty="0"/>
              <a:t>     </a:t>
            </a:r>
            <a:r>
              <a:rPr 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детского сада и семьи - необходимое условие полноценного развития дошкольников, так как наилучшие результаты отмечаются там, где педагоги и родители действуют согласованно.</a:t>
            </a:r>
          </a:p>
          <a:p>
            <a:pPr algn="just"/>
            <a:r>
              <a:rPr 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   Беда многих современных семей – </a:t>
            </a:r>
            <a:r>
              <a:rPr lang="ru-RU" sz="22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отстранённость от педагогического процесса ДОУ</a:t>
            </a:r>
            <a:r>
              <a:rPr 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причины</a:t>
            </a:r>
            <a:r>
              <a:rPr 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которой, прежде всего, 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недостаточности элементарных психолого-педагогических  знаний и нежелании родителей разобраться в сложном мире ребёнка</a:t>
            </a:r>
            <a:r>
              <a:rPr 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Значимость использования разнообразных форм работы с родителями трудно переоценить.</a:t>
            </a:r>
          </a:p>
          <a:p>
            <a:pPr algn="just"/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67744" y="116632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ru-RU" sz="4000" b="1" spc="50" dirty="0">
                <a:ln w="1143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</a:t>
            </a: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403648" y="260649"/>
            <a:ext cx="7200800" cy="4536504"/>
          </a:xfrm>
        </p:spPr>
        <p:txBody>
          <a:bodyPr/>
          <a:lstStyle/>
          <a:p>
            <a:pPr marL="85725" indent="-85725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Новые современные возможности помогают  в работе не только с детьми, но и с их родителями.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Работа с родителями направлена на: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сотрудничество с семьей в интересах ребёнка,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общих подходов к воспитанию, 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совместное изучение личности ребенка, его психофизиологических особенностей,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выработку близких по сути требований, 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организацию помощи в обучении, физическом и духовном развитии воспитанника. </a:t>
            </a:r>
          </a:p>
        </p:txBody>
      </p:sp>
    </p:spTree>
    <p:extLst>
      <p:ext uri="{BB962C8B-B14F-4D97-AF65-F5344CB8AC3E}">
        <p14:creationId xmlns:p14="http://schemas.microsoft.com/office/powerpoint/2010/main" val="42829591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835696" y="332656"/>
            <a:ext cx="6696744" cy="5544615"/>
          </a:xfrm>
        </p:spPr>
        <p:txBody>
          <a:bodyPr/>
          <a:lstStyle/>
          <a:p>
            <a:pPr algn="just"/>
            <a:r>
              <a:rPr lang="ru-RU" sz="26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Привлечение родителей к участию в воспитательном процессе в дошкольном учреждении </a:t>
            </a:r>
            <a:r>
              <a:rPr lang="ru-RU" sz="2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способствует </a:t>
            </a:r>
            <a:r>
              <a:rPr lang="ru-RU" sz="26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созданию</a:t>
            </a:r>
            <a:r>
              <a:rPr lang="ru-RU" sz="26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благоприятного климата в семье</a:t>
            </a:r>
            <a:r>
              <a:rPr lang="ru-RU" sz="26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психологического и эмоционального комфорта ребенка </a:t>
            </a:r>
            <a:r>
              <a:rPr lang="ru-RU" sz="26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садике и за его пределами. Работа по повышению педагогической и психологической культуры родителей через использование ИКТ позволяет  сделать работу ДОУ более успешной.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30353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907704" y="260648"/>
            <a:ext cx="6696744" cy="5597227"/>
          </a:xfrm>
        </p:spPr>
        <p:txBody>
          <a:bodyPr/>
          <a:lstStyle/>
          <a:p>
            <a:pPr algn="just"/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Сегодня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применение информационно-коммуникационных технологий 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образовательном процессе – это одно из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приоритетных направлений модернизации образования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позволяющее не только повысить качество обучения, но и достичь нового уровня отношений между всеми  участниками образовательного процесса на всех этапах педагогической деятельности.</a:t>
            </a:r>
          </a:p>
          <a:p>
            <a:pPr algn="just"/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Компьютер в наше время уже не воспринимается нами как нечто редкое и экзотическое, однако ИКТ еще не превратились в хорошо освоенный инструмент педагогов. 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061591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95536" y="188640"/>
            <a:ext cx="4896544" cy="432048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Применения ИКТ </a:t>
            </a:r>
          </a:p>
          <a:p>
            <a:pPr marL="0" indent="0" algn="ctr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во взаимодействии с родителями: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дистанционное общение с родителями через сеть Интернет,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использование компьютера и проектора при проведении родительских собраний, 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интерактивное оборудование: планшетные компьютеры, интерактивные доски, столы и пол и др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5580112" y="476672"/>
            <a:ext cx="3240360" cy="5095453"/>
          </a:xfrm>
        </p:spPr>
        <p:txBody>
          <a:bodyPr/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 descr="http://4.teemat.mycashflow.fi/tuotekuvat/900x600/screen_wineb_0002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76672"/>
            <a:ext cx="3456384" cy="2066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img1.exportersindia.com/product_images/bc-full/dir_50/1470415/hitachi-interactive-board-39243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621" y="3140968"/>
            <a:ext cx="3181350" cy="2524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6174465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123728" y="548680"/>
            <a:ext cx="6696744" cy="5309195"/>
          </a:xfrm>
        </p:spPr>
        <p:txBody>
          <a:bodyPr/>
          <a:lstStyle/>
          <a:p>
            <a:pPr lvl="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сегодняшний день в работе с родителями в нашем ДОУ доступно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использование сайта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детского сада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Логотип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16832"/>
            <a:ext cx="5328592" cy="4124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9582098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691680" y="188640"/>
            <a:ext cx="6552728" cy="5616624"/>
          </a:xfrm>
        </p:spPr>
        <p:txBody>
          <a:bodyPr/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Сайт детского сада является для родителей источником информации учебного, методического и воспитательного характера.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 страниц сайта родители могут получить информацию: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о методах сбережения здоровья детей,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их безопасности, 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правилах поведения ребенка в семье и обществе,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полезные советы по обучению и воспитанию дошкольников,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информацию о жизни детского сада и др. </a:t>
            </a:r>
          </a:p>
        </p:txBody>
      </p:sp>
    </p:spTree>
    <p:extLst>
      <p:ext uri="{BB962C8B-B14F-4D97-AF65-F5344CB8AC3E}">
        <p14:creationId xmlns:p14="http://schemas.microsoft.com/office/powerpoint/2010/main" val="2659325147"/>
      </p:ext>
    </p:extLst>
  </p:cSld>
  <p:clrMapOvr>
    <a:masterClrMapping/>
  </p:clrMapOvr>
  <p:transition spd="slow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187624" y="404664"/>
            <a:ext cx="7560840" cy="5453211"/>
          </a:xfrm>
        </p:spPr>
        <p:txBody>
          <a:bodyPr/>
          <a:lstStyle/>
          <a:p>
            <a:pPr lvl="0"/>
            <a:r>
              <a:rPr lang="ru-RU" sz="2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Для родителей нашей группы также доступен </a:t>
            </a:r>
            <a:r>
              <a:rPr lang="ru-RU" sz="24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закрытый сайт группы  «Незабудка». </a:t>
            </a:r>
          </a:p>
          <a:p>
            <a:pPr lvl="0"/>
            <a:endParaRPr lang="ru-RU" sz="16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7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Возможность оперативного получения </a:t>
            </a:r>
          </a:p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информации о жизни нашей группы,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 проводимых мероприятиях, праздниках, развлечениях.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Знакомство  с  информацией об учебном процессе,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объявлениями,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решениями родительских собраний,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текстами стихотворений и т.д.  </a:t>
            </a:r>
          </a:p>
          <a:p>
            <a:pPr lvl="0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Группа &quot;НЕЗАБУДКА&quot; д.с.105.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994" y="856928"/>
            <a:ext cx="2141780" cy="1635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pp.vk.me/c621124/v621124336/12358/UgL7-auuWU8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0113">
            <a:off x="3994486" y="4320894"/>
            <a:ext cx="2088232" cy="1368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pp.vk.me/c631721/v631721098/13a77/wuSQgcrCcdc.jpg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4863">
            <a:off x="6443059" y="3618291"/>
            <a:ext cx="1956048" cy="15477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630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475656" y="188641"/>
            <a:ext cx="6984776" cy="4752528"/>
          </a:xfrm>
        </p:spPr>
        <p:txBody>
          <a:bodyPr/>
          <a:lstStyle/>
          <a:p>
            <a:pPr lvl="0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работе мы используем </a:t>
            </a: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дистанционное общение с родителями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через сеть Интернет, где также предоставляет родителям возможность оперативного получения информации о жизни нашей группы</a:t>
            </a:r>
            <a:r>
              <a:rPr lang="ru-RU" dirty="0"/>
              <a:t>. </a:t>
            </a:r>
          </a:p>
          <a:p>
            <a:pPr lvl="0"/>
            <a:endParaRPr lang="ru-RU" dirty="0"/>
          </a:p>
          <a:p>
            <a:endParaRPr lang="ru-RU" dirty="0"/>
          </a:p>
        </p:txBody>
      </p:sp>
      <p:pic>
        <p:nvPicPr>
          <p:cNvPr id="4" name="Рисунок 3" descr="https://limg.imgsmail.ru/splash/v/i/logo_wide.v5.cca77aaebe6fac8f2a61ce09e2f076fdfa198e7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80928"/>
            <a:ext cx="2160240" cy="64807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286000" y="2413338"/>
            <a:ext cx="28620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br>
              <a:rPr lang="ru-RU" dirty="0">
                <a:latin typeface="Times New Roman" pitchFamily="18" charset="0"/>
                <a:cs typeface="Times New Roman" pitchFamily="18" charset="0"/>
                <a:hlinkClick r:id="rId3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  <a:hlinkClick r:id="rId4"/>
              </a:rPr>
              <a:t>выход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  <a:hlinkClick r:id="rId5"/>
              </a:rPr>
              <a:t>Входящие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  <a:hlinkClick r:id="rId6"/>
              </a:rPr>
              <a:t>Написать письмо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5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547664" y="188640"/>
            <a:ext cx="7056784" cy="5669235"/>
          </a:xfrm>
        </p:spPr>
        <p:txBody>
          <a:bodyPr/>
          <a:lstStyle/>
          <a:p>
            <a:pPr lvl="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работе используем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компьютер и проектор при проведении родительских собраний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А именно, различные слайд шоу, фото презентаций, где родители прослеживают жизнь и творчество своих детей. Такой способ проведения родительских собраний позволяет наладить доброжелательные взаимосвязи с родителями.</a:t>
            </a:r>
          </a:p>
          <a:p>
            <a:pPr marL="0" lvl="0" indent="0">
              <a:buNone/>
            </a:pP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marL="0" lvl="0" indent="0">
              <a:buNone/>
            </a:pP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«Роль семьи в воспитании ребенка» </a:t>
            </a:r>
            <a:br>
              <a:rPr lang="ru-RU" sz="2800" dirty="0">
                <a:solidFill>
                  <a:srgbClr val="7030A0"/>
                </a:solidFill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premierfamilydentist.com/wp-content/uploads/2015/06/slider_img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789040"/>
            <a:ext cx="3168352" cy="20859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715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339752" y="404664"/>
            <a:ext cx="6480720" cy="5544615"/>
          </a:xfrm>
          <a:prstGeom prst="round2Diag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Использование информационно-коммуникационных технологий во взаимодействии педагогов ДОУ и родителей позволяют получить следующие результаты: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Повышение эффективности процесса развития и воспитания детей;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 Повышение уровня психолого-педагогической компетентности родителей;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Активизация личностного и культурного сознания родителей;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4. Создание системы поддержки семейного воспитания;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5. Участие родителей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-образовательном процессе детского сада;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6. Реализация личностно-профессионального роста педагогов. </a:t>
            </a:r>
          </a:p>
        </p:txBody>
      </p:sp>
    </p:spTree>
    <p:extLst>
      <p:ext uri="{BB962C8B-B14F-4D97-AF65-F5344CB8AC3E}">
        <p14:creationId xmlns:p14="http://schemas.microsoft.com/office/powerpoint/2010/main" val="346960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835696" y="332657"/>
            <a:ext cx="6624736" cy="4680520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ru-RU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целом, использование современных технических средств и информационно-коммуникационных технологий в образовательном процессе детского сада </a:t>
            </a:r>
            <a:r>
              <a:rPr lang="ru-RU" sz="28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позволит активизировать родителей, наладить продуктивное взаимодействие всех участников образовательного процесса и установить партнерские отношения  ДОУ и семьи.</a:t>
            </a:r>
            <a:endParaRPr lang="ru-RU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3768070"/>
      </p:ext>
    </p:extLst>
  </p:cSld>
  <p:clrMapOvr>
    <a:masterClrMapping/>
  </p:clrMapOvr>
  <p:transition spd="slow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899592" y="188640"/>
            <a:ext cx="8208912" cy="566923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rpp.nashaucheba.ru/pars_docs/refs/36/35103/img2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1955402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training-0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training-01</Template>
  <TotalTime>113</TotalTime>
  <Words>618</Words>
  <Application>Microsoft Office PowerPoint</Application>
  <PresentationFormat>Экран (4:3)</PresentationFormat>
  <Paragraphs>65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MS PGothic</vt:lpstr>
      <vt:lpstr>宋体</vt:lpstr>
      <vt:lpstr>Arial</vt:lpstr>
      <vt:lpstr>Calibri</vt:lpstr>
      <vt:lpstr>Times New Roman</vt:lpstr>
      <vt:lpstr>Wingdings</vt:lpstr>
      <vt:lpstr>training-01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Диди</cp:lastModifiedBy>
  <cp:revision>23</cp:revision>
  <dcterms:created xsi:type="dcterms:W3CDTF">2012-07-31T13:58:46Z</dcterms:created>
  <dcterms:modified xsi:type="dcterms:W3CDTF">2024-03-06T11:16:01Z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193013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