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notesSlides/notesSlide12.xml" ContentType="application/vnd.openxmlformats-officedocument.presentationml.notesSlide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08" d="100"/>
          <a:sy n="108" d="100"/>
        </p:scale>
        <p:origin x="-276" y="3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745443277923657"/>
          <c:y val="0.16259936257967794"/>
          <c:w val="0.46070592738407762"/>
          <c:h val="0.789781589801273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менее 2 часов </c:v>
                </c:pt>
                <c:pt idx="1">
                  <c:v>2-4 часа</c:v>
                </c:pt>
                <c:pt idx="2">
                  <c:v>4-6 часов</c:v>
                </c:pt>
                <c:pt idx="3">
                  <c:v>более 6 часов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</c:v>
                </c:pt>
                <c:pt idx="1">
                  <c:v>0.4</c:v>
                </c:pt>
                <c:pt idx="2">
                  <c:v>0.4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897792"/>
        <c:axId val="22899328"/>
        <c:axId val="0"/>
      </c:bar3DChart>
      <c:catAx>
        <c:axId val="22897792"/>
        <c:scaling>
          <c:orientation val="minMax"/>
        </c:scaling>
        <c:delete val="0"/>
        <c:axPos val="b"/>
        <c:majorTickMark val="out"/>
        <c:minorTickMark val="none"/>
        <c:tickLblPos val="nextTo"/>
        <c:crossAx val="22899328"/>
        <c:crosses val="autoZero"/>
        <c:auto val="1"/>
        <c:lblAlgn val="ctr"/>
        <c:lblOffset val="100"/>
        <c:noMultiLvlLbl val="0"/>
      </c:catAx>
      <c:valAx>
        <c:axId val="2289932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28977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Общение в мессенджерах/соцсетях</c:v>
                </c:pt>
                <c:pt idx="1">
                  <c:v>Просмотр видео </c:v>
                </c:pt>
                <c:pt idx="2">
                  <c:v>Прослушивание музыки</c:v>
                </c:pt>
                <c:pt idx="3">
                  <c:v>Игры</c:v>
                </c:pt>
                <c:pt idx="4">
                  <c:v>Учеба и поиск информации</c:v>
                </c:pt>
                <c:pt idx="5">
                  <c:v>Творчество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0.9500000000000004</c:v>
                </c:pt>
                <c:pt idx="1">
                  <c:v>0.9</c:v>
                </c:pt>
                <c:pt idx="2">
                  <c:v>0.85000000000000042</c:v>
                </c:pt>
                <c:pt idx="3">
                  <c:v>0.60000000000000042</c:v>
                </c:pt>
                <c:pt idx="4">
                  <c:v>0.5</c:v>
                </c:pt>
                <c:pt idx="5">
                  <c:v>0.25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легко </c:v>
                </c:pt>
                <c:pt idx="1">
                  <c:v>смогли бы , но с трудом</c:v>
                </c:pt>
                <c:pt idx="2">
                  <c:v>с большим трудом</c:v>
                </c:pt>
                <c:pt idx="3">
                  <c:v>не смогу 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</c:v>
                </c:pt>
                <c:pt idx="1">
                  <c:v>0.1</c:v>
                </c:pt>
                <c:pt idx="2">
                  <c:v>0.5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Нет зависимости</c:v>
                </c:pt>
                <c:pt idx="1">
                  <c:v>Риск зависимости</c:v>
                </c:pt>
                <c:pt idx="2">
                  <c:v>Выраженная зависимость</c:v>
                </c:pt>
                <c:pt idx="3">
                  <c:v>Сильная выраженность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0.60000000000000064</c:v>
                </c:pt>
                <c:pt idx="2">
                  <c:v>0.2</c:v>
                </c:pt>
                <c:pt idx="3">
                  <c:v>0.05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5250645" cy="2938509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384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60875" y="775275"/>
            <a:ext cx="6589200" cy="3738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200" b="1" dirty="0" err="1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Гаджеты</a:t>
            </a:r>
            <a:r>
              <a:rPr lang="en-US" sz="32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необходимость или зависимость в жизни современного </a:t>
            </a:r>
            <a:r>
              <a:rPr lang="en-US" sz="3200" b="1" dirty="0" err="1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подростка</a:t>
            </a:r>
            <a:r>
              <a:rPr lang="en-US" sz="3200" b="1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?</a:t>
            </a:r>
            <a:r>
              <a:rPr lang="en-US" sz="32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2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            Автор: Нехорошева Алина, учащаяся 8 Б класса 
                             МБОУ "СОШ №1" г. Кирсанова
Руководитель: Киреева Н.А., социальный педагог
                              МБОУ "СОШ №1" г. Кирсанова
</a:t>
            </a:r>
            <a:endParaRPr lang="en-US" sz="825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5095875" y="1158600"/>
            <a:ext cx="3771900" cy="2826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500" dirty="0"/>
          </a:p>
        </p:txBody>
      </p:sp>
      <p:sp>
        <p:nvSpPr>
          <p:cNvPr id="4" name="Text 1"/>
          <p:cNvSpPr txBox="1"/>
          <p:nvPr/>
        </p:nvSpPr>
        <p:spPr>
          <a:xfrm>
            <a:off x="-9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5" name="Text 2"/>
          <p:cNvSpPr txBox="1"/>
          <p:nvPr/>
        </p:nvSpPr>
        <p:spPr>
          <a:xfrm>
            <a:off x="735475" y="1365000"/>
            <a:ext cx="3958800" cy="2413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4"/>
              </a:lnSpc>
              <a:buNone/>
            </a:pPr>
            <a:r>
              <a:rPr lang="en-US" sz="978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91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3875" y="1544715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Около 23% подростков демонстрируют симптомы психологической </a:t>
            </a:r>
          </a:p>
          <a:p>
            <a:r>
              <a:rPr lang="ru-RU" dirty="0" smtClean="0"/>
              <a:t>зависимости от смартфонов, которые включают раздражительность, панику при отсутствии доступа к устройству и неспособность контролировать время у экрана .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95875" y="390553"/>
            <a:ext cx="37153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Смартфоны, планшеты, ноутбуки и умные часы перестали быть роскошью и превратились в неотъемлемую часть повседневной жизни, особенно для подростков. По данным исследований, дети часто получают первый личный смартфон уже в 7 лет 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148" y="0"/>
            <a:ext cx="4565404" cy="51411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48" y="-2400"/>
            <a:ext cx="9144000" cy="514350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245225" y="408374"/>
            <a:ext cx="3933300" cy="3107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500" b="1" dirty="0" err="1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Цель</a:t>
            </a:r>
            <a:r>
              <a:rPr lang="en-US" sz="2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500" b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500" b="1" dirty="0" err="1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</a:t>
            </a:r>
            <a:r>
              <a:rPr lang="ru-RU" sz="2500" b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я:</a:t>
            </a:r>
            <a:r>
              <a:rPr lang="en-US" sz="2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Исследование направлено на выявление зависимости подростков от гаджетов, изучение их влияния и разработку рекомендаций для здорового использования.
</a:t>
            </a:r>
            <a:endParaRPr lang="en-US" sz="2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911000" y="2022802"/>
            <a:ext cx="3694200" cy="914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Исследование опирается на анкетирование и тестирование учеников, ранее не изучавшихся в подобных проектах.
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4909200" y="4073998"/>
            <a:ext cx="3694200" cy="914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Результаты способствуют эффективному взаимодействию с родителями и формированию сознательного отношения к гаджетам.
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288150" y="3049998"/>
            <a:ext cx="3696000" cy="914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Собранные данные помогают разрабатывать профилактические меры и обучающие материалы по цифровой гигиене.
</a:t>
            </a:r>
            <a:endParaRPr lang="en-US" sz="1200" dirty="0"/>
          </a:p>
        </p:txBody>
      </p:sp>
      <p:sp>
        <p:nvSpPr>
          <p:cNvPr id="8" name="Text 3"/>
          <p:cNvSpPr txBox="1"/>
          <p:nvPr/>
        </p:nvSpPr>
        <p:spPr>
          <a:xfrm>
            <a:off x="288150" y="600846"/>
            <a:ext cx="8567700" cy="53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2383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Практическая значимость и новизна исследования
</a:t>
            </a:r>
            <a:endParaRPr lang="en-US" sz="2383" dirty="0"/>
          </a:p>
        </p:txBody>
      </p:sp>
      <p:sp>
        <p:nvSpPr>
          <p:cNvPr id="9" name="Text 4"/>
          <p:cNvSpPr txBox="1"/>
          <p:nvPr/>
        </p:nvSpPr>
        <p:spPr>
          <a:xfrm>
            <a:off x="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7993" y="1517888"/>
            <a:ext cx="262687" cy="4203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2150" y="2383888"/>
            <a:ext cx="420300" cy="4203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5318" y="2383888"/>
            <a:ext cx="367763" cy="4203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9812" y="3616198"/>
            <a:ext cx="435600" cy="34848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369" y="1410850"/>
            <a:ext cx="197925" cy="2262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644" y="525200"/>
            <a:ext cx="141375" cy="2262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131" y="2336866"/>
            <a:ext cx="218400" cy="17472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131" y="3209147"/>
            <a:ext cx="218400" cy="2184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2131" y="4128562"/>
            <a:ext cx="218400" cy="17472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36987" y="3616172"/>
            <a:ext cx="435600" cy="348480"/>
          </a:xfrm>
          <a:prstGeom prst="rect">
            <a:avLst/>
          </a:prstGeom>
        </p:spPr>
      </p:pic>
      <p:sp>
        <p:nvSpPr>
          <p:cNvPr id="19" name="Text 0"/>
          <p:cNvSpPr txBox="1"/>
          <p:nvPr/>
        </p:nvSpPr>
        <p:spPr>
          <a:xfrm>
            <a:off x="5532650" y="141125"/>
            <a:ext cx="3211200" cy="89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Понятие, виды и функции гаджетов
</a:t>
            </a:r>
            <a:endParaRPr lang="en-US" sz="2000" dirty="0"/>
          </a:p>
        </p:txBody>
      </p:sp>
      <p:sp>
        <p:nvSpPr>
          <p:cNvPr id="20" name="Text 1"/>
          <p:cNvSpPr txBox="1"/>
          <p:nvPr/>
        </p:nvSpPr>
        <p:spPr>
          <a:xfrm>
            <a:off x="86103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21" name="Text 2"/>
          <p:cNvSpPr txBox="1"/>
          <p:nvPr/>
        </p:nvSpPr>
        <p:spPr>
          <a:xfrm>
            <a:off x="842625" y="1456550"/>
            <a:ext cx="4402500" cy="679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Планшеты
</a:t>
            </a:r>
            <a:r>
              <a:rPr lang="en-US" sz="6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Используются для обучения и мультимедийного контента с удобным сенсорным управлением.
</a:t>
            </a:r>
            <a:endParaRPr lang="en-US" sz="1500" dirty="0"/>
          </a:p>
        </p:txBody>
      </p:sp>
      <p:sp>
        <p:nvSpPr>
          <p:cNvPr id="22" name="Text 3"/>
          <p:cNvSpPr txBox="1"/>
          <p:nvPr/>
        </p:nvSpPr>
        <p:spPr>
          <a:xfrm>
            <a:off x="842625" y="565200"/>
            <a:ext cx="4402500" cy="679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Смартфоны
</a:t>
            </a:r>
            <a:r>
              <a:rPr lang="en-US" sz="6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Основной гаджет подростков, позволяющий общаться, получать информацию и развлекаться в любое время.
</a:t>
            </a:r>
            <a:endParaRPr lang="en-US" sz="1500" dirty="0"/>
          </a:p>
        </p:txBody>
      </p:sp>
      <p:sp>
        <p:nvSpPr>
          <p:cNvPr id="23" name="Text 4"/>
          <p:cNvSpPr txBox="1"/>
          <p:nvPr/>
        </p:nvSpPr>
        <p:spPr>
          <a:xfrm>
            <a:off x="842649" y="2348050"/>
            <a:ext cx="4402500" cy="679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Ноутбуки
</a:t>
            </a:r>
            <a:r>
              <a:rPr lang="en-US" sz="6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Обеспечивают доступ к учебным материалам и расширенным возможностям работы с информацией.
</a:t>
            </a:r>
            <a:endParaRPr lang="en-US" sz="1500" dirty="0"/>
          </a:p>
        </p:txBody>
      </p:sp>
      <p:sp>
        <p:nvSpPr>
          <p:cNvPr id="24" name="Text 5"/>
          <p:cNvSpPr txBox="1"/>
          <p:nvPr/>
        </p:nvSpPr>
        <p:spPr>
          <a:xfrm>
            <a:off x="842625" y="3245625"/>
            <a:ext cx="4402500" cy="679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Смарт-часы
</a:t>
            </a:r>
            <a:r>
              <a:rPr lang="en-US" sz="6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Дополняют коммуникацию и помогают в организации времени и контроле здоровья.
</a:t>
            </a:r>
            <a:endParaRPr lang="en-US" sz="1500" dirty="0"/>
          </a:p>
        </p:txBody>
      </p:sp>
      <p:sp>
        <p:nvSpPr>
          <p:cNvPr id="25" name="Text 6"/>
          <p:cNvSpPr txBox="1"/>
          <p:nvPr/>
        </p:nvSpPr>
        <p:spPr>
          <a:xfrm>
            <a:off x="842625" y="4143200"/>
            <a:ext cx="4402500" cy="679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приставки
</a:t>
            </a:r>
            <a:r>
              <a:rPr lang="en-US" sz="6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Предоставляют игровые развлечения, часто вызывая у подростков длительное времяпрепровождение.
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09300" y="105875"/>
            <a:ext cx="7798500" cy="10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Методология исследования: анкетирование и тестирование
</a:t>
            </a:r>
            <a:endParaRPr lang="en-US" sz="2500" dirty="0"/>
          </a:p>
        </p:txBody>
      </p:sp>
      <p:sp>
        <p:nvSpPr>
          <p:cNvPr id="4" name="Text 1"/>
          <p:cNvSpPr txBox="1"/>
          <p:nvPr/>
        </p:nvSpPr>
        <p:spPr>
          <a:xfrm>
            <a:off x="696250" y="1266325"/>
            <a:ext cx="2404200" cy="10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выборку </a:t>
            </a:r>
            <a:r>
              <a:rPr lang="en-US" sz="1100" dirty="0" err="1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вошли</a:t>
            </a:r>
            <a:r>
              <a:rPr lang="en-US" sz="11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2</a:t>
            </a:r>
            <a:r>
              <a:rPr lang="en-US" sz="11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 </a:t>
            </a:r>
            <a:r>
              <a:rPr lang="en-US" sz="1100" dirty="0" err="1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учащихся</a:t>
            </a:r>
            <a:r>
              <a:rPr lang="en-US" sz="11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r>
              <a:rPr lang="ru-RU" sz="11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Б</a:t>
            </a:r>
            <a:r>
              <a:rPr lang="en-US" sz="11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dirty="0" err="1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</a:t>
            </a:r>
            <a:r>
              <a:rPr lang="ru-RU" sz="11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</a:t>
            </a:r>
            <a:r>
              <a:rPr lang="en-US" sz="11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анонимного анкетирования по времени и целям использования гаджетов.
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5840675" y="1873188"/>
            <a:ext cx="2282393" cy="104978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endParaRPr lang="ru-RU" sz="1400" dirty="0" smtClean="0">
              <a:solidFill>
                <a:srgbClr val="6B4D4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>
              <a:lnSpc>
                <a:spcPct val="115000"/>
              </a:lnSpc>
            </a:pPr>
            <a:r>
              <a:rPr lang="ru-RU" sz="12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0"/>
              </a:rPr>
              <a:t>Применен</a:t>
            </a:r>
            <a:r>
              <a:rPr lang="ru-RU" sz="14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0"/>
              </a:rPr>
              <a:t> </a:t>
            </a:r>
            <a:r>
              <a:rPr lang="en-US" sz="14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0"/>
              </a:rPr>
              <a:t>а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даптированный короткий тест на выявление признаков зависимости от смартфона на основе методики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Шейнова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В.П. </a:t>
            </a:r>
            <a:r>
              <a:rPr lang="en-US" sz="14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696250" y="3115975"/>
            <a:ext cx="2404200" cy="10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Проведен эксперимент «День без гаджета» для изучения реакции на временное ограничение использования.
</a:t>
            </a:r>
            <a:endParaRPr lang="en-US" sz="1100" dirty="0"/>
          </a:p>
        </p:txBody>
      </p:sp>
      <p:sp>
        <p:nvSpPr>
          <p:cNvPr id="7" name="Text 4"/>
          <p:cNvSpPr txBox="1"/>
          <p:nvPr/>
        </p:nvSpPr>
        <p:spPr>
          <a:xfrm>
            <a:off x="5840675" y="3808075"/>
            <a:ext cx="2404200" cy="10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00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Хронометраж позволил точно определить распределение времени с гаджетами по различным видам активности.
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-9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237650" y="1461250"/>
            <a:ext cx="3787200" cy="2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Большинство подростков превышают рекомендуемое время, находясь за гаджетами свыше 3 часов ежедневно.
Длительное использование гаджетов вне учебы может негативно влиять на здоровье и социальные навыки.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1024955" y="247125"/>
            <a:ext cx="7094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41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Ежедневное время использования гаджетов (кроме учебы)
</a:t>
            </a:r>
            <a:endParaRPr lang="en-US" sz="2241" dirty="0"/>
          </a:p>
        </p:txBody>
      </p:sp>
      <p:sp>
        <p:nvSpPr>
          <p:cNvPr id="5" name="Text 2"/>
          <p:cNvSpPr txBox="1"/>
          <p:nvPr/>
        </p:nvSpPr>
        <p:spPr>
          <a:xfrm>
            <a:off x="-9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4415625" y="4797275"/>
            <a:ext cx="45621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Анкетирование учащихся, </a:t>
            </a:r>
            <a:r>
              <a:rPr lang="en-US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415625" y="976544"/>
          <a:ext cx="4311125" cy="31954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237650" y="1461250"/>
            <a:ext cx="3787200" cy="2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Коммуникация и развлечения являются главными причинами частого использования гаджетов у подростков.
Подростки предпочитают гаджеты для социального взаимодействия и отдыха, нежели для учёбы.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1024955" y="247125"/>
            <a:ext cx="7094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63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цели использования гаджетов
</a:t>
            </a:r>
            <a:endParaRPr lang="en-US" sz="2463" dirty="0"/>
          </a:p>
        </p:txBody>
      </p:sp>
      <p:sp>
        <p:nvSpPr>
          <p:cNvPr id="5" name="Text 2"/>
          <p:cNvSpPr txBox="1"/>
          <p:nvPr/>
        </p:nvSpPr>
        <p:spPr>
          <a:xfrm>
            <a:off x="-9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4415625" y="4797275"/>
            <a:ext cx="45621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Анкетирование учащихся, </a:t>
            </a:r>
            <a:r>
              <a:rPr lang="en-US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024850" y="1233996"/>
          <a:ext cx="4731798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237650" y="1461250"/>
            <a:ext cx="3787200" cy="2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Большая часть семей имеет рекомендации или строгие ограничения, 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более</a:t>
            </a:r>
            <a:r>
              <a:rPr lang="en-US" sz="12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трет</a:t>
            </a:r>
            <a:r>
              <a:rPr lang="ru-RU" sz="12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</a:t>
            </a:r>
            <a:r>
              <a:rPr lang="en-US" sz="12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подростков не регулируют использование гаджетов дома.
Отсутствие правил способствует неуправляемому времени за гаджетами и росту риска зависимости.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1024955" y="247125"/>
            <a:ext cx="7094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41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Наличие семейных правил по использованию гаджетов
</a:t>
            </a:r>
            <a:endParaRPr lang="en-US" sz="2241" dirty="0"/>
          </a:p>
        </p:txBody>
      </p:sp>
      <p:sp>
        <p:nvSpPr>
          <p:cNvPr id="5" name="Text 2"/>
          <p:cNvSpPr txBox="1"/>
          <p:nvPr/>
        </p:nvSpPr>
        <p:spPr>
          <a:xfrm>
            <a:off x="-9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4024850" y="4637900"/>
            <a:ext cx="4728375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Анкетирование учащихся, </a:t>
            </a:r>
            <a:r>
              <a:rPr lang="en-US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669653" y="1461249"/>
          <a:ext cx="3595458" cy="2356371"/>
        </p:xfrm>
        <a:graphic>
          <a:graphicData uri="http://schemas.openxmlformats.org/drawingml/2006/table">
            <a:tbl>
              <a:tblPr/>
              <a:tblGrid>
                <a:gridCol w="2317073"/>
                <a:gridCol w="1278385"/>
              </a:tblGrid>
              <a:tr h="3496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Вариант</a:t>
                      </a:r>
                      <a:endParaRPr lang="ru-RU" sz="14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Доля (%)</a:t>
                      </a:r>
                      <a:endParaRPr lang="ru-RU" sz="1400" b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6689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Да, четкие правила есть</a:t>
                      </a:r>
                      <a:endParaRPr lang="ru-RU" sz="14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4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6689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Есть, но мы их часто нарушаем</a:t>
                      </a:r>
                      <a:endParaRPr lang="ru-RU" sz="1400" b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4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6689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Нет никаких правил</a:t>
                      </a:r>
                      <a:endParaRPr lang="ru-RU" sz="14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ru-RU" sz="1400" b="0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237650" y="1461250"/>
            <a:ext cx="3787200" cy="2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Большинство подростков испытывают сложности с отказом от гаджетов даже на один день отдыха.
Высокая доля зависит от цифровых устройств, что указывает на проблему для здоровья и социализации.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1024955" y="247125"/>
            <a:ext cx="7094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41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Субъективная оценка: «Смогли бы вы легко провести целый выходной без гаджета?»
</a:t>
            </a:r>
            <a:endParaRPr lang="en-US" sz="2241" dirty="0"/>
          </a:p>
        </p:txBody>
      </p:sp>
      <p:sp>
        <p:nvSpPr>
          <p:cNvPr id="5" name="Text 2"/>
          <p:cNvSpPr txBox="1"/>
          <p:nvPr/>
        </p:nvSpPr>
        <p:spPr>
          <a:xfrm>
            <a:off x="-9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4415625" y="4797275"/>
            <a:ext cx="45621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Анкетирование учащихся, </a:t>
            </a:r>
            <a:r>
              <a:rPr lang="en-US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024850" y="1461250"/>
          <a:ext cx="4622000" cy="2710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237650" y="1461250"/>
            <a:ext cx="3787200" cy="2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Большая доля подростков проявляет признаки риска и больше, что требует внимания родителей и педагогов для профилактики.
Высокий процент школьников в зоне риска сообщает о необходимости своевременного вмешательства.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1024955" y="247125"/>
            <a:ext cx="7094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339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Уровень выявленной зависимости по тесту
</a:t>
            </a:r>
            <a:endParaRPr lang="en-US" sz="2339" dirty="0"/>
          </a:p>
        </p:txBody>
      </p:sp>
      <p:sp>
        <p:nvSpPr>
          <p:cNvPr id="5" name="Text 2"/>
          <p:cNvSpPr txBox="1"/>
          <p:nvPr/>
        </p:nvSpPr>
        <p:spPr>
          <a:xfrm>
            <a:off x="-9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4415625" y="4797275"/>
            <a:ext cx="45621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Анкетирование и тестирование учащихся, </a:t>
            </a:r>
            <a:r>
              <a:rPr lang="en-US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год
</a:t>
            </a:r>
            <a:endParaRPr lang="en-US" sz="1000" dirty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287915" y="1145218"/>
          <a:ext cx="4385568" cy="3026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297900" y="280225"/>
            <a:ext cx="8658300" cy="617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2026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Практический эксперимент: «День без гаджета» — </a:t>
            </a:r>
            <a:r>
              <a:rPr lang="en-US" sz="2026" b="1" dirty="0" err="1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результаты</a:t>
            </a:r>
            <a:endParaRPr lang="ru-RU" sz="2026" b="1" dirty="0" smtClean="0">
              <a:solidFill>
                <a:srgbClr val="6B4D4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2026" b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(5 человек)</a:t>
            </a:r>
            <a:r>
              <a:rPr lang="en-US" sz="2026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026" dirty="0"/>
          </a:p>
        </p:txBody>
      </p:sp>
      <p:sp>
        <p:nvSpPr>
          <p:cNvPr id="4" name="Text 1"/>
          <p:cNvSpPr txBox="1"/>
          <p:nvPr/>
        </p:nvSpPr>
        <p:spPr>
          <a:xfrm>
            <a:off x="5823275" y="897927"/>
            <a:ext cx="2993400" cy="3455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Распределение эмоциональных реакций подростков на временный отказ от гаджетов.
Разные реакции демонстрируют как положительные, так и негативные эффекты ограничения гаджетов.
</a:t>
            </a:r>
            <a:endParaRPr lang="en-US" sz="1200" dirty="0"/>
          </a:p>
        </p:txBody>
      </p:sp>
      <p:sp>
        <p:nvSpPr>
          <p:cNvPr id="5" name="Text 2"/>
          <p:cNvSpPr txBox="1"/>
          <p:nvPr/>
        </p:nvSpPr>
        <p:spPr>
          <a:xfrm>
            <a:off x="297900" y="4637900"/>
            <a:ext cx="4409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969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Практический эксперимент в МБОУ «СОШ №1», </a:t>
            </a:r>
            <a:r>
              <a:rPr lang="en-US" sz="969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969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969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969" dirty="0"/>
          </a:p>
        </p:txBody>
      </p:sp>
      <p:sp>
        <p:nvSpPr>
          <p:cNvPr id="6" name="Text 3"/>
          <p:cNvSpPr txBox="1"/>
          <p:nvPr/>
        </p:nvSpPr>
        <p:spPr>
          <a:xfrm>
            <a:off x="86103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297899" y="1233995"/>
          <a:ext cx="5250645" cy="29385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8350" y="1563198"/>
            <a:ext cx="4775700" cy="2282504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237650" y="1461250"/>
            <a:ext cx="3787200" cy="2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Процентное соотношение видов активности школьников при использовании гаджетов вне учебы.
Доминируют развлекательные и коммуникационные виды деятельности при использовании гаджетов.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1024955" y="247125"/>
            <a:ext cx="7094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41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Хронометраж использования гаджетов: распределение времени
</a:t>
            </a:r>
            <a:endParaRPr lang="en-US" sz="2241" dirty="0"/>
          </a:p>
        </p:txBody>
      </p:sp>
      <p:sp>
        <p:nvSpPr>
          <p:cNvPr id="5" name="Text 2"/>
          <p:cNvSpPr txBox="1"/>
          <p:nvPr/>
        </p:nvSpPr>
        <p:spPr>
          <a:xfrm>
            <a:off x="-29650" y="4982075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4415625" y="4797275"/>
            <a:ext cx="45621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Анализ использования гаджетов младших подростков, </a:t>
            </a:r>
            <a:r>
              <a:rPr lang="en-US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1000" i="1" dirty="0" smtClean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295199" y="123125"/>
            <a:ext cx="8553600" cy="630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49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Рекомендации по профилактике гаджет-зависимости и практическое применение
</a:t>
            </a:r>
            <a:endParaRPr lang="en-US" sz="2449" dirty="0"/>
          </a:p>
        </p:txBody>
      </p:sp>
      <p:sp>
        <p:nvSpPr>
          <p:cNvPr id="5" name="Text 1"/>
          <p:cNvSpPr txBox="1"/>
          <p:nvPr/>
        </p:nvSpPr>
        <p:spPr>
          <a:xfrm>
            <a:off x="8610300" y="4822700"/>
            <a:ext cx="534600" cy="71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endParaRPr lang="en-US" sz="1400" dirty="0"/>
          </a:p>
        </p:txBody>
      </p:sp>
      <p:sp>
        <p:nvSpPr>
          <p:cNvPr id="6" name="Text 2"/>
          <p:cNvSpPr txBox="1"/>
          <p:nvPr/>
        </p:nvSpPr>
        <p:spPr>
          <a:xfrm>
            <a:off x="854475" y="1563225"/>
            <a:ext cx="3195000" cy="118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Установите семейные правила по лимитированию времени использования гаджетов и чётко фиксируйте режим дня для сохранения баланса между виртуальным и реальным общением.
</a:t>
            </a:r>
            <a:endParaRPr lang="en-US" sz="1100" dirty="0"/>
          </a:p>
        </p:txBody>
      </p:sp>
      <p:sp>
        <p:nvSpPr>
          <p:cNvPr id="7" name="Text 3"/>
          <p:cNvSpPr txBox="1"/>
          <p:nvPr/>
        </p:nvSpPr>
        <p:spPr>
          <a:xfrm>
            <a:off x="5094625" y="1563225"/>
            <a:ext cx="3195000" cy="118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Проводите регулярное информирование подростков и их родителей о рисках зависимости, признаках и последствиях чрезмерного использования гаджетов.
</a:t>
            </a:r>
            <a:endParaRPr lang="en-US" sz="1100" dirty="0"/>
          </a:p>
        </p:txBody>
      </p:sp>
      <p:sp>
        <p:nvSpPr>
          <p:cNvPr id="8" name="Text 4"/>
          <p:cNvSpPr txBox="1"/>
          <p:nvPr/>
        </p:nvSpPr>
        <p:spPr>
          <a:xfrm>
            <a:off x="854475" y="3583725"/>
            <a:ext cx="3195000" cy="118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Интегрируйте занятия цифровой грамотности в школьные программы, формируя навыки ответственного и осознанного использования технологий.
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5094625" y="3583725"/>
            <a:ext cx="3195000" cy="118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Развивайте альтернативные досуговые практики с активным участием подростков, стимулируя живое общение и увлечённость спортом или творчеством.
</a:t>
            </a:r>
            <a:endParaRPr lang="en-US" sz="1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86450" y="1258750"/>
            <a:ext cx="6589200" cy="3223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2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выводы исследования и пути решения проблемы
</a:t>
            </a:r>
            <a:r>
              <a:rPr lang="en-US" sz="32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Подростки активно используют гаджеты, что требует контроля и профилактики зависимости через образовательные и семейные меры для сохранения здоровья и социальной адаптации.
</a:t>
            </a:r>
            <a:endParaRPr lang="en-US" sz="3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536</Words>
  <Application>Microsoft Office PowerPoint</Application>
  <PresentationFormat>Экран (16:9)</PresentationFormat>
  <Paragraphs>74</Paragraphs>
  <Slides>15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Socped</cp:lastModifiedBy>
  <cp:revision>9</cp:revision>
  <dcterms:created xsi:type="dcterms:W3CDTF">2026-01-20T07:34:33Z</dcterms:created>
  <dcterms:modified xsi:type="dcterms:W3CDTF">2026-04-07T09:24:38Z</dcterms:modified>
</cp:coreProperties>
</file>