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708" r:id="rId4"/>
    <p:sldMasterId id="2147483756" r:id="rId5"/>
  </p:sldMasterIdLst>
  <p:sldIdLst>
    <p:sldId id="256" r:id="rId6"/>
    <p:sldId id="263" r:id="rId7"/>
    <p:sldId id="261" r:id="rId8"/>
    <p:sldId id="262" r:id="rId9"/>
    <p:sldId id="268" r:id="rId10"/>
    <p:sldId id="266" r:id="rId11"/>
    <p:sldId id="267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9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511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8270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3627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1673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4643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9297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5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9086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5191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4013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534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2231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6056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67291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2958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5826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9354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5968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30712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9554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43771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56968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97433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759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07345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02675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45356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6982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47773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01844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4723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67247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24849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629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8409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88778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52904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09633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1579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24523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24248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8100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92593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959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17497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9868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3167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780566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6788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79977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8177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90590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54683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81558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01096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7182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EFE70-CF74-4D1C-AA28-C191DE0353DA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4DFC2-2852-4CF7-9BA3-68E5D1860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1343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506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806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842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EFE70-CF74-4D1C-AA28-C191DE0353D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4DFC2-2852-4CF7-9BA3-68E5D18609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16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2.wav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gif"/><Relationship Id="rId7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4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556793"/>
            <a:ext cx="7342584" cy="204365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tabLst>
                <a:tab pos="810260" algn="l"/>
              </a:tabLst>
            </a:pPr>
            <a:r>
              <a:rPr lang="ru-RU" sz="2800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800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Трудности воспитателя детского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сада во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взаимодействии с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современными родителями» </a:t>
            </a:r>
            <a:r>
              <a:rPr lang="ru-RU" sz="2800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 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3573016"/>
            <a:ext cx="3146650" cy="29893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548680"/>
            <a:ext cx="1296144" cy="12821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8304" y="3429000"/>
            <a:ext cx="1296144" cy="1282185"/>
          </a:xfrm>
          <a:prstGeom prst="rect">
            <a:avLst/>
          </a:prstGeo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-826497"/>
            <a:ext cx="134652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  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aramond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3728" y="692696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№3 «Березка» Азовского района с.Пешково 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2120" y="4725144"/>
            <a:ext cx="2600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52120" y="5085184"/>
            <a:ext cx="2402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Резван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Ольга Валерьевна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96346" y="6021288"/>
            <a:ext cx="1113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с.Пешково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2024 г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436096" y="3140970"/>
            <a:ext cx="6552728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072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60648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758343" y="3323121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03648" y="836712"/>
            <a:ext cx="7054552" cy="496855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Задачи:</a:t>
            </a:r>
            <a:b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</a:b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0116" y="275121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908720"/>
            <a:ext cx="7394500" cy="2605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Цель: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Ознакомление  педагогов  с технологиями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общения, повышения компетентности в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вопросах образования, охраны и укрепления здоровья детей младенческого, раннего и дошкольного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возрастов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2000" b="1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endParaRPr lang="ru-RU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9" name="~PP2370.WAV">
            <a:hlinkClick r:id="" action="ppaction://media"/>
          </p:cNvPr>
          <p:cNvPicPr>
            <a:picLocks noRot="1" noChangeAspect="1"/>
          </p:cNvPicPr>
          <p:nvPr>
            <a:wavAudioFile r:embed="rId1" name="~PP2370.WAV"/>
          </p:nvPr>
        </p:nvPicPr>
        <p:blipFill>
          <a:blip r:embed="rId7" cstate="print"/>
          <a:stretch>
            <a:fillRect/>
          </a:stretch>
        </p:blipFill>
        <p:spPr>
          <a:xfrm>
            <a:off x="8653463" y="6367463"/>
            <a:ext cx="304800" cy="304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43608" y="3645024"/>
            <a:ext cx="6984776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Построить взаимодействия в форме сотрудничества и установления партнёрских отношений с родителями  детей младенческого, раннего и дошкольного возраста для решения образовательных задач.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 взаимное доверие, уважение и доброжелательность во взаимоотношениях педагогов и родителей.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37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103" y="548680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03648" y="836712"/>
            <a:ext cx="7054552" cy="496855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0116" y="275121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0141" y="725314"/>
            <a:ext cx="645426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800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«Правило трёх плюсов»</a:t>
            </a:r>
            <a:endParaRPr lang="ru-RU" sz="20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22618" y="1313166"/>
            <a:ext cx="7910410" cy="3620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b="1" i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«Правила построения эффективного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общения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 </a:t>
            </a:r>
            <a:endParaRPr lang="ru-RU" sz="2400" b="1" i="1" dirty="0" smtClean="0">
              <a:solidFill>
                <a:srgbClr val="C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28600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Общаясь с родителями, нужно помнить, что в общении существуют свои закономерности. Основа отношения к нам человека закладывается в первые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15 секунд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! Для того, чтобы благополучно пройти через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«минное поле»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этих первых секунд, необходимо применить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«Правило трех плюсов»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28600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чтобы расположить к себе собеседника нужно дать ему как минимум три психологических плюса.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675"/>
              </a:spcAft>
              <a:tabLst>
                <a:tab pos="810260" algn="l"/>
              </a:tabLst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 </a:t>
            </a:r>
            <a:endParaRPr lang="ru-RU" sz="2000" b="1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10" name="~PP3370.WAV">
            <a:hlinkClick r:id="" action="ppaction://media"/>
          </p:cNvPr>
          <p:cNvPicPr>
            <a:picLocks noRot="1" noChangeAspect="1"/>
          </p:cNvPicPr>
          <p:nvPr>
            <a:wavAudioFile r:embed="rId1" name="~PP3370.WAV"/>
          </p:nvPr>
        </p:nvPicPr>
        <p:blipFill>
          <a:blip r:embed="rId7" cstate="print"/>
          <a:stretch>
            <a:fillRect/>
          </a:stretch>
        </p:blipFill>
        <p:spPr>
          <a:xfrm>
            <a:off x="8653463" y="636746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83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2320" y="260648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0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783698" y="3200003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7103" y="1412776"/>
            <a:ext cx="8035925" cy="4464496"/>
          </a:xfrm>
        </p:spPr>
        <p:txBody>
          <a:bodyPr>
            <a:noAutofit/>
          </a:bodyPr>
          <a:lstStyle/>
          <a:p>
            <a:pPr marL="228600" algn="l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2.Имя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собеседника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Имя человека – это самый сладостный и самый важный для него звук на любом языке. Важно использовать имя-отчество при приветствии.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Не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просто кивнуть или сказать: «</a:t>
            </a:r>
            <a:r>
              <a:rPr lang="ru-RU" sz="1800" b="1" dirty="0" err="1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Здрасьте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!», 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«Здравствуйте, Анна Ивановна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!».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16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3.Комплимент</a:t>
            </a:r>
            <a:r>
              <a:rPr lang="ru-RU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14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В общении наиболее применим косвенный комплимент: мы хвалим не самого человека, а то, что ему дорого: охотнику – ружье, родителю его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ребенка.  Загруженные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, усталые после работы родители особенно уязвимы в отношении хорошего и плохого поведения ребенка. Поэтому не стоит акцентировать внимание на плохом. Сначала нужно рассказать об успехах и только в конце тактично можно поведать о проблемных сторонах ребенка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1200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1200" dirty="0">
                <a:solidFill>
                  <a:srgbClr val="C00000"/>
                </a:solidFill>
                <a:ea typeface="Calibri"/>
                <a:cs typeface="Times New Roman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endParaRPr lang="ru-RU" sz="1600" b="1" dirty="0">
              <a:solidFill>
                <a:schemeClr val="accent3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0116" y="275121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6672"/>
            <a:ext cx="8093476" cy="5107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tabLst>
                <a:tab pos="810260" algn="l"/>
              </a:tabLst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Самые универсальные –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это: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 marL="234000" lvl="0">
              <a:lnSpc>
                <a:spcPct val="115000"/>
              </a:lnSpc>
              <a:tabLst>
                <a:tab pos="810260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1.Улыбка.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34000" lvl="0">
              <a:lnSpc>
                <a:spcPct val="115000"/>
              </a:lnSpc>
              <a:tabLst>
                <a:tab pos="810260" algn="l"/>
              </a:tabLst>
            </a:pPr>
            <a:r>
              <a:rPr lang="ru-RU" sz="2000" b="1" dirty="0" smtClean="0">
                <a:solidFill>
                  <a:srgbClr val="9BBB59">
                    <a:lumMod val="50000"/>
                  </a:srgb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dirty="0" smtClean="0">
                <a:solidFill>
                  <a:srgbClr val="9BBB59">
                    <a:lumMod val="50000"/>
                  </a:srgb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Для того чтобы люди хотели с нами общаться, мы сами должны демонстрировать свою готовность общаться с ними. И собеседник должен это видеть.   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Необходима искренняя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доброжелательная улыбка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!</a:t>
            </a:r>
          </a:p>
          <a:p>
            <a:pPr lvl="0">
              <a:lnSpc>
                <a:spcPct val="115000"/>
              </a:lnSpc>
              <a:tabLst>
                <a:tab pos="810260" algn="l"/>
              </a:tabLst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>
              <a:lnSpc>
                <a:spcPct val="115000"/>
              </a:lnSpc>
              <a:tabLst>
                <a:tab pos="810260" algn="l"/>
              </a:tabLst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>
              <a:lnSpc>
                <a:spcPct val="115000"/>
              </a:lnSpc>
              <a:tabLst>
                <a:tab pos="810260" algn="l"/>
              </a:tabLst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spcAft>
                <a:spcPts val="675"/>
              </a:spcAft>
              <a:tabLst>
                <a:tab pos="810260" algn="l"/>
              </a:tabLst>
            </a:pPr>
            <a:endParaRPr lang="ru-RU" sz="2000" b="1" i="1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675"/>
              </a:spcAft>
              <a:tabLst>
                <a:tab pos="810260" algn="l"/>
              </a:tabLst>
            </a:pPr>
            <a:endParaRPr lang="ru-RU" sz="1600" b="1" i="1" dirty="0" smtClean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675"/>
              </a:spcAft>
              <a:tabLst>
                <a:tab pos="810260" algn="l"/>
              </a:tabLst>
            </a:pPr>
            <a:endParaRPr lang="ru-RU" sz="1600" b="1" i="1" dirty="0" smtClean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675"/>
              </a:spcAft>
              <a:tabLst>
                <a:tab pos="810260" algn="l"/>
              </a:tabLst>
            </a:pPr>
            <a:endParaRPr lang="ru-RU" sz="1600" b="1" i="1" dirty="0" smtClean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675"/>
              </a:spcAft>
              <a:tabLst>
                <a:tab pos="810260" algn="l"/>
              </a:tabLst>
            </a:pPr>
            <a:endParaRPr lang="ru-RU" sz="1600" b="1" i="1" dirty="0">
              <a:solidFill>
                <a:schemeClr val="accent3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675"/>
              </a:spcAft>
              <a:tabLst>
                <a:tab pos="810260" algn="l"/>
              </a:tabLst>
            </a:pPr>
            <a:endParaRPr lang="ru-RU" sz="1600" b="1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lvl="0" algn="ctr">
              <a:lnSpc>
                <a:spcPct val="115000"/>
              </a:lnSpc>
              <a:tabLst>
                <a:tab pos="810260" algn="l"/>
              </a:tabLst>
            </a:pPr>
            <a:endParaRPr lang="ru-RU" sz="1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37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32656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99592" y="980728"/>
            <a:ext cx="7848872" cy="48245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2618" y="1398466"/>
            <a:ext cx="7824264" cy="466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Короткая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дистанция и удобное расположение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(от 50 см до 1,5 м). Такая дистанция характерна для беседы близких знакомых, друзей, поэтому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собеседник подсознательно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настраивается нас выслушать и помочь – благодаря этой дистанции мы воспринимаемся им «ближе».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Убрать барьеры, «увеличивающие» расстояние в нашем восприятии в общении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(стол, книга, лист бумаги в руках). 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Использовать по ходу разговора открытые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жесты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(не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скрещивать перед собой руки,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ноги).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  <a:tab pos="81026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Всем своим видом поддерживать состояние безопасности и комфорта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(отсутствие напряженности в позе, резких движений, сжатых кулаков, взгляд исподлобья, вызывающая интонация в голосе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947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86335" y="3198504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99592" y="980728"/>
            <a:ext cx="7848872" cy="48245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22618" y="620688"/>
            <a:ext cx="7824264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Классификация типов родительского поведения </a:t>
            </a:r>
            <a:endParaRPr lang="ru-RU" sz="2400" b="1" u="sng" dirty="0" smtClean="0">
              <a:solidFill>
                <a:srgbClr val="C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критических ситуациях</a:t>
            </a:r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Тромбон».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Слышит только себя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endParaRPr lang="ru-RU" sz="20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«Контрабас».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810260" algn="l"/>
              </a:tabLst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«Это ваша работа. Вам за это платят деньги».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9" name="Рисунок 8" descr="trombone_27-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1916832"/>
            <a:ext cx="223224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1f0c5aafb456b3dbf497e06720cf356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80112" y="4221088"/>
            <a:ext cx="214265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5947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8025846" cy="5040560"/>
          </a:xfrm>
        </p:spPr>
        <p:txBody>
          <a:bodyPr>
            <a:noAutofit/>
          </a:bodyPr>
          <a:lstStyle/>
          <a:p>
            <a:pPr marL="342900" lvl="0" indent="-342900" algn="l">
              <a:spcAft>
                <a:spcPts val="0"/>
              </a:spcAft>
              <a:tabLst>
                <a:tab pos="457200" algn="l"/>
                <a:tab pos="810260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«Удобный родитель»,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кажется на первый взгляд, так как выбирает роль «провинившегося ученика. Здесь нужно сказать о некоторых разновидностях этого типа родительского поведения: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а)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«Виолончель».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Искренне расстраивается, испытывает неловкость, чувство вины. 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б)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«Арфа».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Родитель – манипулятор, который завуалировано, воздействует на наше сознание и поведение. 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1644971831_76-kartinkin-net-p-kartinki-instrumentov-muzikalnikh-8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4221088"/>
            <a:ext cx="216024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696454201_gas-kvas-com-p-kartinki-arfa-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43608" y="4365104"/>
            <a:ext cx="187220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5947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777" y="0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5777" y="476672"/>
            <a:ext cx="8142687" cy="5904656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tabLst>
                <a:tab pos="810260" algn="l"/>
              </a:tabLst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Манипулятор «играет» на наших личностных «струнах»: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Контекст поведения в этом случае означает: «Мне трудно, поэтому садик может и должен взять на себя ответственность за воспитание и развитие  моего ребёнка». Прикрытая или неприкрытая лесть со стороны родителя. «Я верю, что такой мудрый и отзывчивый педагог, как вы, поймёт меня». Далее, скорее всего, последует какая-либо просьба, сопровождаемая манипуляторными действиями.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7100" y="384175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381328"/>
            <a:ext cx="8035925" cy="42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Razgovor-e16398627398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4581128"/>
            <a:ext cx="2736304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maxresdefault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404664"/>
            <a:ext cx="2376264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6187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0"/>
            <a:ext cx="8036003" cy="62068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7102" y="1412776"/>
            <a:ext cx="8248229" cy="4392488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Механизм психологического воздействия на родительское поведение в критической ситуации.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   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Технологии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механизмов психологического воздействия на родительское поведение в критической ситуации.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Приём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«Эмпатического слушания</a:t>
            </a: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(«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эмпатия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 - сопереживание, сочувствие)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Вступительные фразы могут быть такими: «Мне кажется, что вы чувствуете…», «То есть, вы испытываете чувство…», «Вы, кажется, раздражены…» и др.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Этот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приём  помогает установить доверие между собеседниками, снять напряжение, стабилизировать эмоции и вывести беседу на уровень осмысления.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8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76456" y="188640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466616"/>
            <a:ext cx="8712968" cy="4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764704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764704"/>
            <a:ext cx="7661428" cy="5256584"/>
          </a:xfrm>
        </p:spPr>
        <p:txBody>
          <a:bodyPr>
            <a:noAutofit/>
          </a:bodyPr>
          <a:lstStyle/>
          <a:p>
            <a:pPr>
              <a:lnSpc>
                <a:spcPct val="300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Техника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вопросов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brainstorm-common-scholarship-essay-questions-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1844824"/>
            <a:ext cx="3096344" cy="1495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question-mark-background-vector-1843294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71600" y="3284984"/>
            <a:ext cx="3168352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404664"/>
            <a:ext cx="1193038" cy="1180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980728"/>
            <a:ext cx="7776864" cy="5014492"/>
          </a:xfrm>
        </p:spPr>
        <p:txBody>
          <a:bodyPr>
            <a:noAutofit/>
          </a:bodyPr>
          <a:lstStyle/>
          <a:p>
            <a:pPr algn="l">
              <a:spcAft>
                <a:spcPts val="0"/>
              </a:spcAft>
              <a:tabLst>
                <a:tab pos="810260" algn="l"/>
              </a:tabLst>
            </a:pP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Алгоритм построения технологии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«Я – высказывания»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 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Оно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 содержит в себе негативной оценки, обвинения другого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человека. Вместо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того, чтобы обвинять партнера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говорящий выражает словами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проблему возникающие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 него в связи с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этим.  Появления и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выражает конкретную просьбу партнеру,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этом и заключается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вариант такого разрешения ситуации, которое в дальнейшем будет способствовать улучшении ситуации.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2200" y="4797152"/>
            <a:ext cx="1944216" cy="1343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992888" cy="5544616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Объективное описание произошедшего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(без собственной оценки происходящего).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Например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"Когда Дима на мою просьбу поднять стульчик, ответил: "Я не буду:" (Сравните: "Когда Дима с наглой усмешкой отказался выполнить мое требования поднять стул:").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Точное выражение словами своих чувств, возникших у говорящего в напряженной ситуации.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Например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если вам необходимо рассказать родителям о конфликте, возникшем у вас с ребенком, постарайтесь не обвинять ни родителей, ни ребенка, а выразить свои чувства: "Я расстроилась:", "Я рассердилась:".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 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Описания причины возникновения чувства.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Например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"Ведь я накануне предупреждала о том, что стулья хрупкие, старые:".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 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Выражения просьбы.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Например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прошу вас проконтролировать в течении недели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(то - то и то- то) и прийти в пятницу, или позвонить мне, чтобы обсудить наши совместные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действия.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».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99592" y="1052736"/>
            <a:ext cx="7776864" cy="5179306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     </a:t>
            </a:r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Приёмы </a:t>
            </a: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технологии этической защиты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Главное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условие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использования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технологии — разговор должен происходить в отсутствие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потому что одна из задач воспитателя — укрепление авторитета родителей. Технологии этической защиты следует начинать со способов «мягкой» защиты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только испробовав все средства, переходить к «жестким»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47333_f6b562e2f686ae43711ac2ca3e88cd45.jp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56" y="3861048"/>
            <a:ext cx="2736304" cy="2192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0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7025" y="836712"/>
            <a:ext cx="8316540" cy="5760640"/>
          </a:xfrm>
        </p:spPr>
        <p:txBody>
          <a:bodyPr>
            <a:noAutofit/>
          </a:bodyPr>
          <a:lstStyle/>
          <a:p>
            <a:pPr marL="504000" algn="l">
              <a:lnSpc>
                <a:spcPct val="150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1.«Вопрос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воспроизведение»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«Вопрос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 адресате»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5115" y="188640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11887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1687554327_celes-club-p-dialog-risunok-risunok-vkontakte-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1124744"/>
            <a:ext cx="324036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question-mark-background-vector-184329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717032"/>
            <a:ext cx="3456384" cy="2348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1259632" y="980728"/>
            <a:ext cx="34563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 осуществляется с помощью вопроса и просьбы педагога воспроизвести слова и действия партнера по общению, которые якобы показались ему непонятными.</a:t>
            </a:r>
            <a:endParaRPr lang="ru-RU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59632" y="4293096"/>
            <a:ext cx="33123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 данного приема — показать собеседнику, что неуважительная речь не может быть обращена к педагогу.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25" y="77242"/>
            <a:ext cx="8036003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758343" y="3323121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8151359" cy="5389956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«Окультуренное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воспроизведение»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«Оправдание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поведения»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5.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«Ссылка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 личностные особенности»</a:t>
            </a: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03" y="6160034"/>
            <a:ext cx="80359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1637861489_18-abrakadabra-fun-p-dialog-risunok-2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1052736"/>
            <a:ext cx="2880320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Без названия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3789040"/>
            <a:ext cx="2520281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971600" y="980728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Этот прием используется педагогами с целью корректирования поведения партнера.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2708920"/>
            <a:ext cx="29523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 состоит в создании своеобразного зеркала, которое предъявляется партнеру, чтобы он увидел в нем свои возможные добрые мотивы. 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99592" y="4797152"/>
            <a:ext cx="38164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Данный прием будет последним в ряду способов удержать ситуацию на грани конфликта.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47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973" y="0"/>
            <a:ext cx="8437359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12262" y="32129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5" y="836712"/>
            <a:ext cx="8165483" cy="5400600"/>
          </a:xfrm>
        </p:spPr>
        <p:txBody>
          <a:bodyPr>
            <a:noAutofit/>
          </a:bodyPr>
          <a:lstStyle/>
          <a:p>
            <a:pPr marL="228600" algn="l">
              <a:lnSpc>
                <a:spcPct val="150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6.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«Великодушное прощение».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7.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«Сопоставление достоинств партнера с его поведением». 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8.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«Оставить наедине с самим собой»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18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6882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105" y="6309320"/>
            <a:ext cx="842122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images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56" y="2996952"/>
            <a:ext cx="2520280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918.jpg_wh86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32040" y="836712"/>
            <a:ext cx="2760307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827584" y="980728"/>
            <a:ext cx="23762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Здесь педагог уже не делает попытки сохранить достоинство собеседника.</a:t>
            </a:r>
            <a:endParaRPr lang="ru-RU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99592" y="2852936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Применение этого приема возможно в двух вариантах. Первый, имеющий целью продолжить общение. Второй больше будет свидетельствовать о разочаровании, которое испытывает воспитатель. 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27584" y="5257562"/>
            <a:ext cx="63367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способ жесткий. Приемы этической защиты нужно использовать спокойным .Ее применение можно считать успешным, если удалось избежать разрастания конфликта и вернуть общение в норму.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6438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-50004"/>
            <a:ext cx="8640960" cy="6480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6375" y="3246677"/>
            <a:ext cx="6472735" cy="5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7" y="1016098"/>
            <a:ext cx="7863533" cy="522121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Спасибо за внимание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24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7100" y="274032"/>
            <a:ext cx="596900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9" y="6313587"/>
            <a:ext cx="864096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5643" y="839704"/>
            <a:ext cx="8521802" cy="352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tabLst>
                <a:tab pos="810260" algn="l"/>
              </a:tabLst>
            </a:pPr>
            <a:r>
              <a:rPr lang="ru-RU" sz="1600" b="1" dirty="0" smtClean="0">
                <a:solidFill>
                  <a:srgbClr val="9BBB59">
                    <a:lumMod val="50000"/>
                  </a:srgb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endParaRPr lang="ru-RU" sz="1600" b="1" dirty="0">
              <a:solidFill>
                <a:srgbClr val="9BBB59">
                  <a:lumMod val="50000"/>
                </a:srgb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620688"/>
            <a:ext cx="1193038" cy="11801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149080"/>
            <a:ext cx="1193038" cy="11801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948264" y="1988840"/>
            <a:ext cx="1156977" cy="1144517"/>
          </a:xfrm>
          <a:prstGeom prst="rect">
            <a:avLst/>
          </a:prstGeom>
        </p:spPr>
      </p:pic>
      <p:pic>
        <p:nvPicPr>
          <p:cNvPr id="12" name="Рисунок 11" descr="FG0Dbb5zIb1erm8O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23728" y="2708920"/>
            <a:ext cx="4752528" cy="2190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0043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1796</TotalTime>
  <Words>367</Words>
  <Application>Microsoft Office PowerPoint</Application>
  <PresentationFormat>Экран (4:3)</PresentationFormat>
  <Paragraphs>79</Paragraphs>
  <Slides>17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Тема Office</vt:lpstr>
      <vt:lpstr>1_Тема Office</vt:lpstr>
      <vt:lpstr>3_Тема Office</vt:lpstr>
      <vt:lpstr>5_Тема Office</vt:lpstr>
      <vt:lpstr>9_Тема Office</vt:lpstr>
      <vt:lpstr> «Трудности воспитателя детского сада во взаимодействии с современными родителями»   </vt:lpstr>
      <vt:lpstr>      Задачи: </vt:lpstr>
      <vt:lpstr>      </vt:lpstr>
      <vt:lpstr>            2.Имя собеседника Имя человека – это самый сладостный и самый важный для него звук на любом языке. Важно использовать имя-отчество при приветствии.        Не просто кивнуть или сказать: «Здрасьте!»,  а «Здравствуйте, Анна Ивановна!». 3.Комплимент. В общении наиболее применим косвенный комплимент: мы хвалим не самого человека, а то, что ему дорого: охотнику – ружье, родителю его ребенка.  Загруженные, усталые после работы родители особенно уязвимы в отношении хорошего и плохого поведения ребенка. Поэтому не стоит акцентировать внимание на плохом. Сначала нужно рассказать об успехах и только в конце тактично можно поведать о проблемных сторонах ребенка.   </vt:lpstr>
      <vt:lpstr>       </vt:lpstr>
      <vt:lpstr>       </vt:lpstr>
      <vt:lpstr> «Удобный родитель», кажется на первый взгляд, так как выбирает роль «провинившегося ученика. Здесь нужно сказать о некоторых разновидностях этого типа родительского поведения: а) «Виолончель». Искренне расстраивается, испытывает неловкость, чувство вины.   б) «Арфа». Родитель – манипулятор, который завуалировано, воздействует на наше сознание и поведение. </vt:lpstr>
      <vt:lpstr>Манипулятор «играет» на наших личностных «струнах»:  Контекст поведения в этом случае означает: «Мне трудно, поэтому садик может и должен взять на себя ответственность за воспитание и развитие  моего ребёнка». Прикрытая или неприкрытая лесть со стороны родителя. «Я верю, что такой мудрый и отзывчивый педагог, как вы, поймёт меня». Далее, скорее всего, последует какая-либо просьба, сопровождаемая манипуляторными действиями. </vt:lpstr>
      <vt:lpstr>Механизм психологического воздействия на родительское поведение в критической ситуации.         Технологии механизмов психологического воздействия на родительское поведение в критической ситуации. Приём «Эмпатического слушания» («эмпатия» - сопереживание, сочувствие)  Вступительные фразы могут быть такими: «Мне кажется, что вы чувствуете…», «То есть, вы испытываете чувство…», «Вы, кажется, раздражены…» и др.  Этот приём  помогает установить доверие между собеседниками, снять напряжение, стабилизировать эмоции и вывести беседу на уровень осмысления. </vt:lpstr>
      <vt:lpstr>«Техника вопросов»   </vt:lpstr>
      <vt:lpstr>Алгоритм построения технологии «Я – высказывания»    Оно не содержит в себе негативной оценки, обвинения другого человека. Вместо того, чтобы обвинять партнера , говорящий выражает словами проблему возникающие у него в связи с этим.  Появления и выражает конкретную просьбу партнеру, в этом и заключается вариант такого разрешения ситуации, которое в дальнейшем будет способствовать улучшении ситуации. </vt:lpstr>
      <vt:lpstr> 1. Объективное описание произошедшего (без собственной оценки происходящего).  Например: "Когда Дима на мою просьбу поднять стульчик, ответил: "Я не буду:" (Сравните: "Когда Дима с наглой усмешкой отказался выполнить мое требования поднять стул:"). 2. Точное выражение словами своих чувств, возникших у говорящего в напряженной ситуации.  Например, если вам необходимо рассказать родителям о конфликте, возникшем у вас с ребенком, постарайтесь не обвинять ни родителей, ни ребенка, а выразить свои чувства: "Я расстроилась:", "Я рассердилась:". 3. Описания причины возникновения чувства.  Например: "Ведь я накануне предупреждала о том, что стулья хрупкие, старые:". 4. Выражения просьбы.  Например: «Я прошу вас проконтролировать в течении недели  (то - то и то- то) и прийти в пятницу, или позвонить мне, чтобы обсудить наши совместные действия.». </vt:lpstr>
      <vt:lpstr>      Приёмы технологии этической защиты Главное условие использования технологии — разговор должен происходить в отсутствие детей, потому что одна из задач воспитателя — укрепление авторитета родителей. Технологии этической защиты следует начинать со способов «мягкой» защиты и, только испробовав все средства, переходить к «жестким»         </vt:lpstr>
      <vt:lpstr>  1.«Вопрос на воспроизведение»        2.«Вопрос об адресате»      </vt:lpstr>
      <vt:lpstr>  3.«Окультуренное воспроизведение»      4.«Оправдание поведения»      5.«Ссылка на личностные особенности»     </vt:lpstr>
      <vt:lpstr>6.«Великодушное прощение».     7.«Сопоставление достоинств партнера с его поведением».        8.«Оставить наедине с самим собой»     </vt:lpstr>
      <vt:lpstr>    Спасибо за внимание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Ольга</cp:lastModifiedBy>
  <cp:revision>124</cp:revision>
  <dcterms:created xsi:type="dcterms:W3CDTF">2014-07-05T05:27:38Z</dcterms:created>
  <dcterms:modified xsi:type="dcterms:W3CDTF">2024-02-01T12:05:07Z</dcterms:modified>
</cp:coreProperties>
</file>