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60" r:id="rId3"/>
    <p:sldId id="257" r:id="rId4"/>
    <p:sldId id="258" r:id="rId5"/>
    <p:sldId id="259" r:id="rId6"/>
    <p:sldId id="261" r:id="rId7"/>
    <p:sldId id="262" r:id="rId8"/>
    <p:sldId id="263" r:id="rId9"/>
    <p:sldId id="264" r:id="rId10"/>
    <p:sldId id="265" r:id="rId11"/>
    <p:sldId id="266" r:id="rId12"/>
    <p:sldId id="267" r:id="rId13"/>
    <p:sldId id="268" r:id="rId14"/>
    <p:sldId id="270" r:id="rId15"/>
    <p:sldId id="269" r:id="rId16"/>
    <p:sldId id="271" r:id="rId17"/>
    <p:sldId id="272"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5" autoAdjust="0"/>
    <p:restoredTop sz="94723" autoAdjust="0"/>
  </p:normalViewPr>
  <p:slideViewPr>
    <p:cSldViewPr>
      <p:cViewPr varScale="1">
        <p:scale>
          <a:sx n="67" d="100"/>
          <a:sy n="67" d="100"/>
        </p:scale>
        <p:origin x="128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02D9F0-9E49-40AE-96F2-F43DCF361D0B}" type="datetimeFigureOut">
              <a:rPr lang="ru-RU" smtClean="0"/>
              <a:t>15.10.2021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C398E9-2FCA-4711-902E-E41F2A1197D3}" type="slidenum">
              <a:rPr lang="ru-RU" smtClean="0"/>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FC398E9-2FCA-4711-902E-E41F2A1197D3}" type="slidenum">
              <a:rPr lang="ru-RU" smtClean="0"/>
              <a:t>1</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5B106E36-FD25-4E2D-B0AA-010F637433A0}" type="datetimeFigureOut">
              <a:rPr lang="ru-RU" smtClean="0"/>
              <a:pPr/>
              <a:t>15.10.2021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B106E36-FD25-4E2D-B0AA-010F637433A0}" type="datetimeFigureOut">
              <a:rPr lang="ru-RU" smtClean="0"/>
              <a:pPr/>
              <a:t>15.10.2021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15.10.2021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5B106E36-FD25-4E2D-B0AA-010F637433A0}" type="datetimeFigureOut">
              <a:rPr lang="ru-RU" smtClean="0"/>
              <a:pPr/>
              <a:t>15.10.2021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5B106E36-FD25-4E2D-B0AA-010F637433A0}" type="datetimeFigureOut">
              <a:rPr lang="ru-RU" smtClean="0"/>
              <a:pPr/>
              <a:t>15.10.2021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5B106E36-FD25-4E2D-B0AA-010F637433A0}" type="datetimeFigureOut">
              <a:rPr lang="ru-RU" smtClean="0"/>
              <a:pPr/>
              <a:t>15.10.2021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15.10.2021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15.10.2021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15.10.2021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B106E36-FD25-4E2D-B0AA-010F637433A0}" type="datetimeFigureOut">
              <a:rPr lang="ru-RU" smtClean="0"/>
              <a:pPr/>
              <a:t>15.10.2021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B106E36-FD25-4E2D-B0AA-010F637433A0}" type="datetimeFigureOut">
              <a:rPr lang="ru-RU" smtClean="0"/>
              <a:pPr/>
              <a:t>15.10.2021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15.10.2021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2812" y="642918"/>
            <a:ext cx="9001188" cy="2928958"/>
          </a:xfrm>
        </p:spPr>
        <p:txBody>
          <a:bodyPr>
            <a:normAutofit fontScale="90000"/>
          </a:bodyPr>
          <a:lstStyle/>
          <a:p>
            <a:r>
              <a:rPr lang="ru-RU" dirty="0">
                <a:solidFill>
                  <a:schemeClr val="accent1">
                    <a:lumMod val="75000"/>
                  </a:schemeClr>
                </a:solidFill>
                <a:latin typeface="Times New Roman" pitchFamily="18" charset="0"/>
                <a:cs typeface="Times New Roman" pitchFamily="18" charset="0"/>
              </a:rPr>
              <a:t>Воспитание гражданственности и патриотизма у детей с нарушением зрения через ознакомление с техникой времен </a:t>
            </a:r>
            <a:br>
              <a:rPr lang="ru-RU" dirty="0">
                <a:solidFill>
                  <a:schemeClr val="accent1">
                    <a:lumMod val="75000"/>
                  </a:schemeClr>
                </a:solidFill>
                <a:latin typeface="Times New Roman" pitchFamily="18" charset="0"/>
                <a:cs typeface="Times New Roman" pitchFamily="18" charset="0"/>
              </a:rPr>
            </a:br>
            <a:r>
              <a:rPr lang="ru-RU" dirty="0">
                <a:solidFill>
                  <a:schemeClr val="accent1">
                    <a:lumMod val="75000"/>
                  </a:schemeClr>
                </a:solidFill>
                <a:latin typeface="Times New Roman" pitchFamily="18" charset="0"/>
                <a:cs typeface="Times New Roman" pitchFamily="18" charset="0"/>
              </a:rPr>
              <a:t>Великой Отечественной войны</a:t>
            </a:r>
            <a:br>
              <a:rPr lang="ru-RU" dirty="0">
                <a:solidFill>
                  <a:schemeClr val="accent1">
                    <a:lumMod val="75000"/>
                  </a:schemeClr>
                </a:solidFill>
                <a:latin typeface="Times New Roman" pitchFamily="18" charset="0"/>
                <a:cs typeface="Times New Roman" pitchFamily="18" charset="0"/>
              </a:rPr>
            </a:br>
            <a:endParaRPr lang="ru-RU" dirty="0">
              <a:solidFill>
                <a:schemeClr val="accent1">
                  <a:lumMod val="75000"/>
                </a:schemeClr>
              </a:solidFill>
            </a:endParaRPr>
          </a:p>
        </p:txBody>
      </p:sp>
      <p:sp>
        <p:nvSpPr>
          <p:cNvPr id="3" name="Подзаголовок 2"/>
          <p:cNvSpPr>
            <a:spLocks noGrp="1"/>
          </p:cNvSpPr>
          <p:nvPr>
            <p:ph type="subTitle" idx="1"/>
          </p:nvPr>
        </p:nvSpPr>
        <p:spPr>
          <a:xfrm>
            <a:off x="4714876" y="4143380"/>
            <a:ext cx="4214842" cy="2143140"/>
          </a:xfrm>
        </p:spPr>
        <p:txBody>
          <a:bodyPr>
            <a:normAutofit fontScale="70000" lnSpcReduction="20000"/>
          </a:bodyPr>
          <a:lstStyle/>
          <a:p>
            <a:pPr algn="r"/>
            <a:endParaRPr lang="ru-RU" sz="2000" dirty="0">
              <a:solidFill>
                <a:schemeClr val="tx2">
                  <a:lumMod val="75000"/>
                </a:schemeClr>
              </a:solidFill>
              <a:latin typeface="Times New Roman" pitchFamily="18" charset="0"/>
              <a:cs typeface="Times New Roman" pitchFamily="18" charset="0"/>
            </a:endParaRPr>
          </a:p>
          <a:p>
            <a:pPr algn="r"/>
            <a:r>
              <a:rPr lang="ru-RU" sz="2000" dirty="0">
                <a:solidFill>
                  <a:schemeClr val="tx2">
                    <a:lumMod val="75000"/>
                  </a:schemeClr>
                </a:solidFill>
                <a:latin typeface="Times New Roman" pitchFamily="18" charset="0"/>
                <a:cs typeface="Times New Roman" pitchFamily="18" charset="0"/>
              </a:rPr>
              <a:t>Подготовили:</a:t>
            </a:r>
          </a:p>
          <a:p>
            <a:pPr algn="r"/>
            <a:r>
              <a:rPr lang="ru-RU" sz="2000" dirty="0">
                <a:solidFill>
                  <a:schemeClr val="tx2">
                    <a:lumMod val="75000"/>
                  </a:schemeClr>
                </a:solidFill>
                <a:latin typeface="Times New Roman" pitchFamily="18" charset="0"/>
                <a:cs typeface="Times New Roman" pitchFamily="18" charset="0"/>
              </a:rPr>
              <a:t>Воспитатели: Першина Тамара Александровна</a:t>
            </a:r>
          </a:p>
          <a:p>
            <a:pPr algn="r"/>
            <a:r>
              <a:rPr lang="ru-RU" sz="2000" dirty="0">
                <a:solidFill>
                  <a:schemeClr val="tx2">
                    <a:lumMod val="75000"/>
                  </a:schemeClr>
                </a:solidFill>
                <a:latin typeface="Times New Roman" pitchFamily="18" charset="0"/>
                <a:cs typeface="Times New Roman" pitchFamily="18" charset="0"/>
              </a:rPr>
              <a:t>                        Коробка Елизавета Валентиновна</a:t>
            </a:r>
          </a:p>
          <a:p>
            <a:pPr algn="r"/>
            <a:r>
              <a:rPr lang="ru-RU" sz="2000" dirty="0">
                <a:solidFill>
                  <a:schemeClr val="tx2">
                    <a:lumMod val="75000"/>
                  </a:schemeClr>
                </a:solidFill>
                <a:latin typeface="Times New Roman" pitchFamily="18" charset="0"/>
                <a:cs typeface="Times New Roman" pitchFamily="18" charset="0"/>
              </a:rPr>
              <a:t>Учитель-дефектолог:</a:t>
            </a:r>
          </a:p>
          <a:p>
            <a:pPr algn="r"/>
            <a:r>
              <a:rPr lang="ru-RU" sz="2000" dirty="0">
                <a:solidFill>
                  <a:schemeClr val="tx2">
                    <a:lumMod val="75000"/>
                  </a:schemeClr>
                </a:solidFill>
                <a:latin typeface="Times New Roman" pitchFamily="18" charset="0"/>
                <a:cs typeface="Times New Roman" pitchFamily="18" charset="0"/>
              </a:rPr>
              <a:t> Илляшенко Екатерина Александровна</a:t>
            </a:r>
          </a:p>
          <a:p>
            <a:pPr algn="r"/>
            <a:r>
              <a:rPr lang="ru-RU" sz="2000" dirty="0">
                <a:solidFill>
                  <a:schemeClr val="tx2">
                    <a:lumMod val="75000"/>
                  </a:schemeClr>
                </a:solidFill>
                <a:latin typeface="Times New Roman" pitchFamily="18" charset="0"/>
                <a:cs typeface="Times New Roman" pitchFamily="18" charset="0"/>
              </a:rPr>
              <a:t>МБДОУ №48 г. Апатиты</a:t>
            </a:r>
          </a:p>
          <a:p>
            <a:pPr algn="r"/>
            <a:r>
              <a:rPr lang="ru-RU" sz="2000" dirty="0">
                <a:solidFill>
                  <a:schemeClr val="tx2">
                    <a:lumMod val="75000"/>
                  </a:schemeClr>
                </a:solidFill>
                <a:latin typeface="Times New Roman" pitchFamily="18" charset="0"/>
                <a:cs typeface="Times New Roman" pitchFamily="18" charset="0"/>
              </a:rPr>
              <a:t>старшая зрительная группа</a:t>
            </a:r>
          </a:p>
          <a:p>
            <a:endParaRPr lang="ru-RU" dirty="0"/>
          </a:p>
        </p:txBody>
      </p:sp>
      <p:pic>
        <p:nvPicPr>
          <p:cNvPr id="7" name="Picture 2" descr="C:\Users\Mvideo\Desktop\ВОВ\2020-03-23_14-26-46.png"/>
          <p:cNvPicPr>
            <a:picLocks noChangeAspect="1" noChangeArrowheads="1"/>
          </p:cNvPicPr>
          <p:nvPr/>
        </p:nvPicPr>
        <p:blipFill>
          <a:blip r:embed="rId3" cstate="print"/>
          <a:srcRect l="2376" t="873" r="1477"/>
          <a:stretch>
            <a:fillRect/>
          </a:stretch>
        </p:blipFill>
        <p:spPr bwMode="auto">
          <a:xfrm>
            <a:off x="785786" y="3571876"/>
            <a:ext cx="3643338" cy="2478740"/>
          </a:xfrm>
          <a:prstGeom prst="rect">
            <a:avLst/>
          </a:prstGeom>
          <a:noFill/>
          <a:ln w="12700">
            <a:solidFill>
              <a:schemeClr val="accent1">
                <a:lumMod val="75000"/>
              </a:schemeClr>
            </a:solid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just"/>
            <a:r>
              <a:rPr lang="ru-RU" sz="2200" u="sng" dirty="0">
                <a:latin typeface="Times New Roman" pitchFamily="18" charset="0"/>
                <a:cs typeface="Times New Roman" pitchFamily="18" charset="0"/>
              </a:rPr>
              <a:t>Цель</a:t>
            </a:r>
            <a:r>
              <a:rPr lang="ru-RU" sz="2200" dirty="0">
                <a:latin typeface="Times New Roman" pitchFamily="18" charset="0"/>
                <a:cs typeface="Times New Roman" pitchFamily="18" charset="0"/>
              </a:rPr>
              <a:t>: воспитывать гражданско-патриотические чувства у детей старшего дошкольного возраста. </a:t>
            </a:r>
          </a:p>
        </p:txBody>
      </p:sp>
      <p:sp>
        <p:nvSpPr>
          <p:cNvPr id="3" name="Содержимое 2"/>
          <p:cNvSpPr>
            <a:spLocks noGrp="1"/>
          </p:cNvSpPr>
          <p:nvPr>
            <p:ph idx="1"/>
          </p:nvPr>
        </p:nvSpPr>
        <p:spPr>
          <a:xfrm>
            <a:off x="285720" y="1357298"/>
            <a:ext cx="8572560" cy="5286412"/>
          </a:xfrm>
        </p:spPr>
        <p:txBody>
          <a:bodyPr>
            <a:normAutofit fontScale="70000" lnSpcReduction="20000"/>
          </a:bodyPr>
          <a:lstStyle/>
          <a:p>
            <a:pPr>
              <a:buNone/>
            </a:pPr>
            <a:r>
              <a:rPr lang="ru-RU" u="sng" dirty="0">
                <a:latin typeface="Times New Roman" pitchFamily="18" charset="0"/>
                <a:cs typeface="Times New Roman" pitchFamily="18" charset="0"/>
              </a:rPr>
              <a:t>Задачи</a:t>
            </a:r>
            <a:r>
              <a:rPr lang="ru-RU" dirty="0">
                <a:latin typeface="Times New Roman" pitchFamily="18" charset="0"/>
                <a:cs typeface="Times New Roman" pitchFamily="18" charset="0"/>
              </a:rPr>
              <a:t>:</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1.Расширять знания детей о военной технике времен Великой Отечественной войны. Донести до детей мысль о том, как тяжело приходилось защитникам русской земли в те суровые военные годы.</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2. Развивать познавательные способности в процессе практической деятельности.</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3. Развивать все компоненты устной речи (лексика, грамматический строй речи, связная речь).</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4. Способствовать формированию интереса к военной технике, истории своей Родины.</a:t>
            </a:r>
            <a:br>
              <a:rPr lang="ru-RU" dirty="0">
                <a:latin typeface="Times New Roman" pitchFamily="18" charset="0"/>
                <a:cs typeface="Times New Roman" pitchFamily="18" charset="0"/>
              </a:rPr>
            </a:br>
            <a:r>
              <a:rPr lang="ru-RU" u="sng" dirty="0">
                <a:latin typeface="Times New Roman" pitchFamily="18" charset="0"/>
                <a:cs typeface="Times New Roman" pitchFamily="18" charset="0"/>
              </a:rPr>
              <a:t>Коррекционные задачи:</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1. Развивать тактильное восприятие.</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2. Расширять зрительно-пространственную активность.</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3. Учить видеть предметы, выделяя целое и части.</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4. Учить переключать зрение с ближнего на дальнее.</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5. Учить подбирать форму прилагательных к существительным.</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85729"/>
            <a:ext cx="8229600" cy="4143404"/>
          </a:xfrm>
        </p:spPr>
        <p:txBody>
          <a:bodyPr>
            <a:normAutofit fontScale="92500" lnSpcReduction="20000"/>
          </a:bodyPr>
          <a:lstStyle/>
          <a:p>
            <a:pPr algn="just">
              <a:buNone/>
            </a:pPr>
            <a:r>
              <a:rPr lang="ru-RU" dirty="0">
                <a:latin typeface="Times New Roman" pitchFamily="18" charset="0"/>
                <a:cs typeface="Times New Roman" pitchFamily="18" charset="0"/>
              </a:rPr>
              <a:t>       </a:t>
            </a:r>
            <a:r>
              <a:rPr lang="ru-RU" sz="2600" u="sng" dirty="0">
                <a:latin typeface="Times New Roman" pitchFamily="18" charset="0"/>
                <a:cs typeface="Times New Roman" pitchFamily="18" charset="0"/>
              </a:rPr>
              <a:t>Материал</a:t>
            </a:r>
            <a:r>
              <a:rPr lang="ru-RU" sz="2600" dirty="0">
                <a:latin typeface="Times New Roman" pitchFamily="18" charset="0"/>
                <a:cs typeface="Times New Roman" pitchFamily="18" charset="0"/>
              </a:rPr>
              <a:t>: модели–игрушки боевой техники времен Великой Отечественной войны: ЗИС-БМ-13 «Катюша»; Р046 корабль «Эсминец»; ИЛ-2 штурмовик; биплан «Небесный тихоход»; танк Т-34; ГАЗ – АА «Полуторка»; альбом с фотографиями боевых единиц указанными выше, описательные рассказы о каждой модели. </a:t>
            </a:r>
          </a:p>
          <a:p>
            <a:pPr algn="just">
              <a:buNone/>
            </a:pPr>
            <a:r>
              <a:rPr lang="ru-RU" sz="2600" dirty="0">
                <a:latin typeface="Times New Roman" pitchFamily="18" charset="0"/>
                <a:cs typeface="Times New Roman" pitchFamily="18" charset="0"/>
              </a:rPr>
              <a:t>         Пособие изготовлено из различных натуральных материалов: танк Т-34 из металла, стекла; Газ АА «Полуторка» из дерева; ИЛ – 2 штурмовик из резины, дерева; в кармашки вложены брезент, маскировочная сетка, дрова.</a:t>
            </a:r>
            <a:br>
              <a:rPr lang="ru-RU" dirty="0"/>
            </a:br>
            <a:endParaRPr lang="ru-RU" dirty="0"/>
          </a:p>
        </p:txBody>
      </p:sp>
      <p:pic>
        <p:nvPicPr>
          <p:cNvPr id="1026" name="Picture 2" descr="C:\Users\Mvideo\Desktop\ВОВ\самолеты и танки 2.jpg"/>
          <p:cNvPicPr>
            <a:picLocks noChangeAspect="1" noChangeArrowheads="1"/>
          </p:cNvPicPr>
          <p:nvPr/>
        </p:nvPicPr>
        <p:blipFill>
          <a:blip r:embed="rId2" cstate="print"/>
          <a:srcRect/>
          <a:stretch>
            <a:fillRect/>
          </a:stretch>
        </p:blipFill>
        <p:spPr bwMode="auto">
          <a:xfrm>
            <a:off x="2143108" y="3714752"/>
            <a:ext cx="2197988" cy="2402108"/>
          </a:xfrm>
          <a:prstGeom prst="rect">
            <a:avLst/>
          </a:prstGeom>
          <a:noFill/>
          <a:ln>
            <a:solidFill>
              <a:schemeClr val="accent1">
                <a:lumMod val="75000"/>
              </a:schemeClr>
            </a:solidFill>
          </a:ln>
        </p:spPr>
      </p:pic>
      <p:pic>
        <p:nvPicPr>
          <p:cNvPr id="1027" name="Picture 3" descr="C:\Users\Mvideo\Desktop\ВОВ\корабль и самолеты.jpg"/>
          <p:cNvPicPr>
            <a:picLocks noChangeAspect="1" noChangeArrowheads="1"/>
          </p:cNvPicPr>
          <p:nvPr/>
        </p:nvPicPr>
        <p:blipFill>
          <a:blip r:embed="rId3" cstate="print"/>
          <a:srcRect/>
          <a:stretch>
            <a:fillRect/>
          </a:stretch>
        </p:blipFill>
        <p:spPr bwMode="auto">
          <a:xfrm>
            <a:off x="5357818" y="3643314"/>
            <a:ext cx="1933560" cy="2445562"/>
          </a:xfrm>
          <a:prstGeom prst="rect">
            <a:avLst/>
          </a:prstGeom>
          <a:noFill/>
          <a:ln>
            <a:solidFill>
              <a:schemeClr val="accent1">
                <a:lumMod val="75000"/>
              </a:schemeClr>
            </a:solid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401080" cy="6011882"/>
          </a:xfrm>
        </p:spPr>
        <p:txBody>
          <a:bodyPr>
            <a:normAutofit/>
          </a:bodyPr>
          <a:lstStyle/>
          <a:p>
            <a:pPr algn="just"/>
            <a:r>
              <a:rPr lang="ru-RU" sz="2700" dirty="0">
                <a:latin typeface="Times New Roman" pitchFamily="18" charset="0"/>
                <a:cs typeface="Times New Roman" pitchFamily="18" charset="0"/>
              </a:rPr>
              <a:t>Пособия «Боевая техника времен Великой Отечественной войны» предназначены для работы с детьми 5- 7 лет, имеющих нарушение зрения. </a:t>
            </a:r>
            <a:br>
              <a:rPr lang="ru-RU" sz="2700" dirty="0">
                <a:latin typeface="Times New Roman" pitchFamily="18" charset="0"/>
                <a:cs typeface="Times New Roman" pitchFamily="18" charset="0"/>
              </a:rPr>
            </a:br>
            <a:r>
              <a:rPr lang="ru-RU" sz="2700" dirty="0">
                <a:latin typeface="Times New Roman" pitchFamily="18" charset="0"/>
                <a:cs typeface="Times New Roman" pitchFamily="18" charset="0"/>
              </a:rPr>
              <a:t>   Ознакомление с техникой проводится в режиме движения наглядного материала, постоянного поиска и выполнения заданий, активизирующих у детей зрительно - моторные реакции</a:t>
            </a:r>
            <a:r>
              <a:rPr lang="ru-RU" sz="2700">
                <a:latin typeface="Times New Roman" pitchFamily="18" charset="0"/>
                <a:cs typeface="Times New Roman" pitchFamily="18" charset="0"/>
              </a:rPr>
              <a:t>. </a:t>
            </a:r>
            <a:br>
              <a:rPr lang="ru-RU" sz="2700">
                <a:latin typeface="Times New Roman" pitchFamily="18" charset="0"/>
                <a:cs typeface="Times New Roman" pitchFamily="18" charset="0"/>
              </a:rPr>
            </a:br>
            <a:r>
              <a:rPr lang="ru-RU" sz="2700">
                <a:latin typeface="Times New Roman" pitchFamily="18" charset="0"/>
                <a:cs typeface="Times New Roman" pitchFamily="18" charset="0"/>
              </a:rPr>
              <a:t>Через </a:t>
            </a:r>
            <a:r>
              <a:rPr lang="ru-RU" sz="2700" dirty="0">
                <a:latin typeface="Times New Roman" pitchFamily="18" charset="0"/>
                <a:cs typeface="Times New Roman" pitchFamily="18" charset="0"/>
              </a:rPr>
              <a:t>систему игровых заданий и упражнений дети знакомятся с военной техникой времен </a:t>
            </a:r>
            <a:br>
              <a:rPr lang="ru-RU" sz="2700" dirty="0">
                <a:latin typeface="Times New Roman" pitchFamily="18" charset="0"/>
                <a:cs typeface="Times New Roman" pitchFamily="18" charset="0"/>
              </a:rPr>
            </a:br>
            <a:r>
              <a:rPr lang="ru-RU" sz="2700" dirty="0">
                <a:latin typeface="Times New Roman" pitchFamily="18" charset="0"/>
                <a:cs typeface="Times New Roman" pitchFamily="18" charset="0"/>
              </a:rPr>
              <a:t>Великой Отечественной войны.</a:t>
            </a:r>
            <a:br>
              <a:rPr lang="ru-RU" dirty="0"/>
            </a:b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142984"/>
            <a:ext cx="8229600" cy="4525963"/>
          </a:xfrm>
        </p:spPr>
        <p:txBody>
          <a:bodyPr>
            <a:normAutofit fontScale="77500" lnSpcReduction="20000"/>
          </a:bodyPr>
          <a:lstStyle/>
          <a:p>
            <a:pPr algn="just">
              <a:buNone/>
            </a:pPr>
            <a:r>
              <a:rPr lang="ru-RU" sz="3100" dirty="0">
                <a:latin typeface="Times New Roman" pitchFamily="18" charset="0"/>
                <a:cs typeface="Times New Roman" pitchFamily="18" charset="0"/>
              </a:rPr>
              <a:t>        В ходе первичного знакомства с техникой симметричным движениям обеих рук ребенок обследует модель, чтобы затем выделить контур, форму и детали для более тщательного обследования. Нащупывая мелкие предметы из различных материалов, ребенок ассоциативно связывает их с настоящими предметами. </a:t>
            </a:r>
          </a:p>
          <a:p>
            <a:pPr algn="just">
              <a:buNone/>
            </a:pPr>
            <a:r>
              <a:rPr lang="ru-RU" sz="3100" dirty="0">
                <a:latin typeface="Times New Roman" pitchFamily="18" charset="0"/>
                <a:cs typeface="Times New Roman" pitchFamily="18" charset="0"/>
              </a:rPr>
              <a:t>        С целью развития слухового восприятия при повторном обследовании боевых единиц действие сопровождалось звуками: звук летящего самолета ИЛ – 2, Биплана; грохот танка Т-34; залповый огонь реактивной системы ЗИС-БМ-13 «Катюша»; рев мотора ГАЗ – АА «Полуторки».</a:t>
            </a:r>
            <a:br>
              <a:rPr lang="ru-RU" dirty="0"/>
            </a:b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br>
              <a:rPr lang="ru-RU" sz="2700" dirty="0">
                <a:latin typeface="Times New Roman" pitchFamily="18" charset="0"/>
                <a:cs typeface="Times New Roman" pitchFamily="18" charset="0"/>
              </a:rPr>
            </a:br>
            <a:br>
              <a:rPr lang="ru-RU" sz="2700" dirty="0">
                <a:latin typeface="Times New Roman" pitchFamily="18" charset="0"/>
                <a:cs typeface="Times New Roman" pitchFamily="18" charset="0"/>
              </a:rPr>
            </a:br>
            <a:br>
              <a:rPr lang="ru-RU" sz="2700" dirty="0">
                <a:latin typeface="Times New Roman" pitchFamily="18" charset="0"/>
                <a:cs typeface="Times New Roman" pitchFamily="18" charset="0"/>
              </a:rPr>
            </a:br>
            <a:r>
              <a:rPr lang="ru-RU" sz="2700" b="1" dirty="0">
                <a:latin typeface="Times New Roman" pitchFamily="18" charset="0"/>
                <a:cs typeface="Times New Roman" pitchFamily="18" charset="0"/>
              </a:rPr>
              <a:t>Реактивная система залпового огня ЗИС – БМ – 13</a:t>
            </a:r>
            <a:br>
              <a:rPr lang="ru-RU" sz="2700" b="1" dirty="0">
                <a:latin typeface="Times New Roman" pitchFamily="18" charset="0"/>
                <a:cs typeface="Times New Roman" pitchFamily="18" charset="0"/>
              </a:rPr>
            </a:br>
            <a:r>
              <a:rPr lang="ru-RU" sz="2700" b="1" dirty="0">
                <a:latin typeface="Times New Roman" pitchFamily="18" charset="0"/>
                <a:cs typeface="Times New Roman" pitchFamily="18" charset="0"/>
              </a:rPr>
              <a:t>под ласковым названием «Катюша».</a:t>
            </a:r>
            <a:br>
              <a:rPr lang="ru-RU" dirty="0"/>
            </a:br>
            <a:r>
              <a:rPr lang="ru-RU" b="1" dirty="0"/>
              <a:t> </a:t>
            </a:r>
            <a:br>
              <a:rPr lang="ru-RU" dirty="0"/>
            </a:br>
            <a:endParaRPr lang="ru-RU" dirty="0"/>
          </a:p>
        </p:txBody>
      </p:sp>
      <p:pic>
        <p:nvPicPr>
          <p:cNvPr id="2050" name="Picture 2" descr="C:\Users\Mvideo\Desktop\ВОВ\катюша2.jpg"/>
          <p:cNvPicPr>
            <a:picLocks noChangeAspect="1" noChangeArrowheads="1"/>
          </p:cNvPicPr>
          <p:nvPr/>
        </p:nvPicPr>
        <p:blipFill>
          <a:blip r:embed="rId2" cstate="print"/>
          <a:srcRect/>
          <a:stretch>
            <a:fillRect/>
          </a:stretch>
        </p:blipFill>
        <p:spPr bwMode="auto">
          <a:xfrm>
            <a:off x="4857752" y="4214818"/>
            <a:ext cx="3143240" cy="2357430"/>
          </a:xfrm>
          <a:prstGeom prst="rect">
            <a:avLst/>
          </a:prstGeom>
          <a:noFill/>
          <a:ln>
            <a:solidFill>
              <a:schemeClr val="accent6">
                <a:lumMod val="60000"/>
                <a:lumOff val="40000"/>
              </a:schemeClr>
            </a:solidFill>
          </a:ln>
        </p:spPr>
      </p:pic>
      <p:pic>
        <p:nvPicPr>
          <p:cNvPr id="2051" name="Picture 3" descr="C:\Users\Mvideo\Desktop\ВОВ\катюша.jpg"/>
          <p:cNvPicPr>
            <a:picLocks noChangeAspect="1" noChangeArrowheads="1"/>
          </p:cNvPicPr>
          <p:nvPr/>
        </p:nvPicPr>
        <p:blipFill>
          <a:blip r:embed="rId3" cstate="print"/>
          <a:srcRect/>
          <a:stretch>
            <a:fillRect/>
          </a:stretch>
        </p:blipFill>
        <p:spPr bwMode="auto">
          <a:xfrm>
            <a:off x="1000100" y="4214818"/>
            <a:ext cx="3167042" cy="2375282"/>
          </a:xfrm>
          <a:prstGeom prst="rect">
            <a:avLst/>
          </a:prstGeom>
          <a:noFill/>
          <a:ln>
            <a:solidFill>
              <a:schemeClr val="accent6">
                <a:lumMod val="60000"/>
                <a:lumOff val="40000"/>
              </a:schemeClr>
            </a:solidFill>
          </a:ln>
        </p:spPr>
      </p:pic>
      <p:sp>
        <p:nvSpPr>
          <p:cNvPr id="6" name="Заголовок 1"/>
          <p:cNvSpPr txBox="1">
            <a:spLocks/>
          </p:cNvSpPr>
          <p:nvPr/>
        </p:nvSpPr>
        <p:spPr>
          <a:xfrm>
            <a:off x="142844" y="1142984"/>
            <a:ext cx="8786874" cy="2571768"/>
          </a:xfrm>
          <a:prstGeom prst="rect">
            <a:avLst/>
          </a:prstGeom>
        </p:spPr>
        <p:txBody>
          <a:bodyPr vert="horz" lIns="91440" tIns="45720" rIns="91440" bIns="45720" rtlCol="0" anchor="ctr">
            <a:normAutofit fontScale="25000" lnSpcReduction="20000"/>
          </a:bodyPr>
          <a:lstStyle/>
          <a:p>
            <a:pPr algn="just"/>
            <a:br>
              <a:rPr kumimoji="0" lang="ru-RU" sz="96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rPr>
            </a:br>
            <a:br>
              <a:rPr kumimoji="0" lang="ru-RU" sz="96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rPr>
            </a:br>
            <a:br>
              <a:rPr kumimoji="0" lang="ru-RU" sz="96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rPr>
            </a:br>
            <a:r>
              <a:rPr lang="ru-RU" sz="8400" dirty="0">
                <a:latin typeface="Times New Roman" pitchFamily="18" charset="0"/>
                <a:cs typeface="Times New Roman" pitchFamily="18" charset="0"/>
              </a:rPr>
              <a:t>«Катюша» – настоящее оружие Победы. Первый залп «Катюш» прозвучал летом 1941-го. Она принимала участие во всех крупных сражениях Великой Отечественной войны, расчищая дорогу пехотным соединениям. А в 1945 году установки БМ-13 уже обстреливали осажденный Берлин. Это было секретное оружие нашей армии. Очень мощной была реактивная установка. У фашистов горела под ногами земля, плавился металл. Враги называли ее «Черная смерть», «Адово пламя». Фашисты устраивали настоящую охоту за «Катюшей». Но догнать и изготовить такую же не смогли. Пять, семь бойцов во главе с командиром обслуживали «Катюшу». При угрозе захвата, машину нужно было уничтожить. Передвигались только ночью</a:t>
            </a:r>
            <a:r>
              <a:rPr lang="ru-RU" sz="8400" dirty="0"/>
              <a:t>.</a:t>
            </a:r>
          </a:p>
          <a:p>
            <a:pPr marL="0" marR="0" lvl="0" indent="0" algn="ctr" defTabSz="914400" rtl="0" eaLnBrk="1" fontAlgn="auto" latinLnBrk="0" hangingPunct="1">
              <a:lnSpc>
                <a:spcPct val="100000"/>
              </a:lnSpc>
              <a:spcBef>
                <a:spcPct val="0"/>
              </a:spcBef>
              <a:spcAft>
                <a:spcPts val="0"/>
              </a:spcAft>
              <a:buClrTx/>
              <a:buSzTx/>
              <a:buFontTx/>
              <a:buNone/>
              <a:tabLst/>
              <a:defRPr/>
            </a:pPr>
            <a:br>
              <a:rPr kumimoji="0" lang="ru-RU" sz="4400" b="0" i="0" u="none" strike="noStrike" kern="1200" cap="none" spc="0" normalizeH="0" baseline="0" noProof="0" dirty="0">
                <a:ln>
                  <a:noFill/>
                </a:ln>
                <a:solidFill>
                  <a:schemeClr val="tx1"/>
                </a:solidFill>
                <a:effectLst/>
                <a:uLnTx/>
                <a:uFillTx/>
                <a:latin typeface="+mj-lt"/>
                <a:ea typeface="+mj-ea"/>
                <a:cs typeface="+mj-cs"/>
              </a:rPr>
            </a:br>
            <a:r>
              <a:rPr kumimoji="0" lang="ru-RU" sz="4400" b="1" i="0" u="none" strike="noStrike" kern="1200" cap="none" spc="0" normalizeH="0" baseline="0" noProof="0" dirty="0">
                <a:ln>
                  <a:noFill/>
                </a:ln>
                <a:solidFill>
                  <a:schemeClr val="tx1"/>
                </a:solidFill>
                <a:effectLst/>
                <a:uLnTx/>
                <a:uFillTx/>
                <a:latin typeface="+mj-lt"/>
                <a:ea typeface="+mj-ea"/>
                <a:cs typeface="+mj-cs"/>
              </a:rPr>
              <a:t> </a:t>
            </a:r>
            <a:br>
              <a:rPr kumimoji="0" lang="ru-RU" sz="4400" b="0" i="0" u="none" strike="noStrike" kern="1200" cap="none" spc="0" normalizeH="0" baseline="0" noProof="0" dirty="0">
                <a:ln>
                  <a:noFill/>
                </a:ln>
                <a:solidFill>
                  <a:schemeClr val="tx1"/>
                </a:solidFill>
                <a:effectLst/>
                <a:uLnTx/>
                <a:uFillTx/>
                <a:latin typeface="+mj-lt"/>
                <a:ea typeface="+mj-ea"/>
                <a:cs typeface="+mj-cs"/>
              </a:rPr>
            </a:br>
            <a:endParaRPr kumimoji="0" lang="ru-RU"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25470"/>
          </a:xfrm>
        </p:spPr>
        <p:txBody>
          <a:bodyPr>
            <a:normAutofit fontScale="90000"/>
          </a:bodyPr>
          <a:lstStyle/>
          <a:p>
            <a:r>
              <a:rPr lang="ru-RU" sz="2700" b="1" dirty="0">
                <a:latin typeface="Times New Roman" pitchFamily="18" charset="0"/>
                <a:cs typeface="Times New Roman" pitchFamily="18" charset="0"/>
              </a:rPr>
              <a:t>Эскадренный миноносец - Эсминец</a:t>
            </a:r>
            <a:br>
              <a:rPr lang="ru-RU" dirty="0"/>
            </a:br>
            <a:endParaRPr lang="ru-RU" dirty="0"/>
          </a:p>
        </p:txBody>
      </p:sp>
      <p:sp>
        <p:nvSpPr>
          <p:cNvPr id="3" name="Содержимое 2"/>
          <p:cNvSpPr>
            <a:spLocks noGrp="1"/>
          </p:cNvSpPr>
          <p:nvPr>
            <p:ph idx="1"/>
          </p:nvPr>
        </p:nvSpPr>
        <p:spPr>
          <a:xfrm>
            <a:off x="214282" y="571481"/>
            <a:ext cx="8715436" cy="3571899"/>
          </a:xfrm>
        </p:spPr>
        <p:txBody>
          <a:bodyPr>
            <a:normAutofit fontScale="77500" lnSpcReduction="20000"/>
          </a:bodyPr>
          <a:lstStyle/>
          <a:p>
            <a:pPr algn="just" fontAlgn="base">
              <a:buNone/>
            </a:pPr>
            <a:r>
              <a:rPr lang="ru-RU" i="1" dirty="0">
                <a:latin typeface="Times New Roman" pitchFamily="18" charset="0"/>
                <a:cs typeface="Times New Roman" pitchFamily="18" charset="0"/>
              </a:rPr>
              <a:t>        </a:t>
            </a:r>
            <a:r>
              <a:rPr lang="ru-RU" sz="2800" i="1" dirty="0">
                <a:latin typeface="Times New Roman" pitchFamily="18" charset="0"/>
                <a:cs typeface="Times New Roman" pitchFamily="18" charset="0"/>
              </a:rPr>
              <a:t>  </a:t>
            </a:r>
            <a:r>
              <a:rPr lang="ru-RU" sz="2700" i="1" dirty="0">
                <a:latin typeface="Times New Roman" pitchFamily="18" charset="0"/>
                <a:cs typeface="Times New Roman" pitchFamily="18" charset="0"/>
              </a:rPr>
              <a:t>Эсминец</a:t>
            </a:r>
            <a:r>
              <a:rPr lang="ru-RU" sz="2700" dirty="0">
                <a:latin typeface="Times New Roman" pitchFamily="18" charset="0"/>
                <a:cs typeface="Times New Roman" pitchFamily="18" charset="0"/>
              </a:rPr>
              <a:t>— </a:t>
            </a:r>
            <a:r>
              <a:rPr lang="ru-RU" sz="2700" i="1" dirty="0">
                <a:latin typeface="Times New Roman" pitchFamily="18" charset="0"/>
                <a:cs typeface="Times New Roman" pitchFamily="18" charset="0"/>
              </a:rPr>
              <a:t>быстроходный и маневренный корабль</a:t>
            </a:r>
            <a:r>
              <a:rPr lang="ru-RU" sz="2700" dirty="0">
                <a:latin typeface="Times New Roman" pitchFamily="18" charset="0"/>
                <a:cs typeface="Times New Roman" pitchFamily="18" charset="0"/>
              </a:rPr>
              <a:t>. Такие корабли в шутку называли «Морской кавалерией».Во время Великой Отечественной войны корабли-эсминцы наносили удары по кораблям противника и быстро – </a:t>
            </a:r>
            <a:r>
              <a:rPr lang="ru-RU" sz="2700" dirty="0" err="1">
                <a:latin typeface="Times New Roman" pitchFamily="18" charset="0"/>
                <a:cs typeface="Times New Roman" pitchFamily="18" charset="0"/>
              </a:rPr>
              <a:t>быстро</a:t>
            </a:r>
            <a:r>
              <a:rPr lang="ru-RU" sz="2700" dirty="0">
                <a:latin typeface="Times New Roman" pitchFamily="18" charset="0"/>
                <a:cs typeface="Times New Roman" pitchFamily="18" charset="0"/>
              </a:rPr>
              <a:t> уходили. Такие корабли уничтожали подводные лодки противника, сопровождали грузы, которые шли от наших друзей во время войны.  Эсминец может охранять другие корабли более мощные. Миноносцы во время Великой Отечественной войны ходили по морю не по одиночке, а целыми группами. Так появился корабль- вожак. Он должен быть быстрее всех. Морской бой с фашистами на море так и не состоялся. Отважные моряки сражались с врагом и на суше. </a:t>
            </a:r>
          </a:p>
          <a:p>
            <a:pPr algn="just" fontAlgn="base">
              <a:buNone/>
            </a:pPr>
            <a:r>
              <a:rPr lang="ru-RU" dirty="0">
                <a:latin typeface="Times New Roman" pitchFamily="18" charset="0"/>
                <a:cs typeface="Times New Roman" pitchFamily="18" charset="0"/>
              </a:rPr>
              <a:t>          </a:t>
            </a:r>
          </a:p>
          <a:p>
            <a:pPr>
              <a:buNone/>
            </a:pPr>
            <a:endParaRPr lang="ru-RU" dirty="0"/>
          </a:p>
        </p:txBody>
      </p:sp>
      <p:pic>
        <p:nvPicPr>
          <p:cNvPr id="3074" name="Picture 2" descr="C:\Users\Mvideo\Desktop\ВОВ\эсминец.jpg"/>
          <p:cNvPicPr>
            <a:picLocks noChangeAspect="1" noChangeArrowheads="1"/>
          </p:cNvPicPr>
          <p:nvPr/>
        </p:nvPicPr>
        <p:blipFill>
          <a:blip r:embed="rId2" cstate="print"/>
          <a:srcRect/>
          <a:stretch>
            <a:fillRect/>
          </a:stretch>
        </p:blipFill>
        <p:spPr bwMode="auto">
          <a:xfrm>
            <a:off x="3143240" y="3357562"/>
            <a:ext cx="4190944" cy="3143209"/>
          </a:xfrm>
          <a:prstGeom prst="rect">
            <a:avLst/>
          </a:prstGeom>
          <a:noFill/>
          <a:ln>
            <a:solidFill>
              <a:schemeClr val="accent6">
                <a:lumMod val="50000"/>
              </a:schemeClr>
            </a:solid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14290"/>
            <a:ext cx="8258204" cy="703282"/>
          </a:xfrm>
        </p:spPr>
        <p:txBody>
          <a:bodyPr>
            <a:normAutofit/>
          </a:bodyPr>
          <a:lstStyle/>
          <a:p>
            <a:r>
              <a:rPr lang="ru-RU" sz="2400" b="1" dirty="0">
                <a:latin typeface="Times New Roman" pitchFamily="18" charset="0"/>
                <a:cs typeface="Times New Roman" pitchFamily="18" charset="0"/>
              </a:rPr>
              <a:t>Региональный компонент по теме:</a:t>
            </a:r>
          </a:p>
        </p:txBody>
      </p:sp>
      <p:sp>
        <p:nvSpPr>
          <p:cNvPr id="3" name="Содержимое 2"/>
          <p:cNvSpPr>
            <a:spLocks noGrp="1"/>
          </p:cNvSpPr>
          <p:nvPr>
            <p:ph idx="1"/>
          </p:nvPr>
        </p:nvSpPr>
        <p:spPr>
          <a:xfrm>
            <a:off x="3143240" y="928670"/>
            <a:ext cx="5586394" cy="5357850"/>
          </a:xfrm>
        </p:spPr>
        <p:txBody>
          <a:bodyPr>
            <a:normAutofit fontScale="92500"/>
          </a:bodyPr>
          <a:lstStyle/>
          <a:p>
            <a:pPr algn="just">
              <a:buNone/>
            </a:pPr>
            <a:r>
              <a:rPr lang="ru-RU" sz="2200" dirty="0">
                <a:latin typeface="Times New Roman" pitchFamily="18" charset="0"/>
                <a:cs typeface="Times New Roman" pitchFamily="18" charset="0"/>
              </a:rPr>
              <a:t>          Самым суровым испытанием стала Великая Отечественная война и для наших моряков- североморцев. </a:t>
            </a:r>
          </a:p>
          <a:p>
            <a:pPr algn="just">
              <a:buNone/>
            </a:pPr>
            <a:r>
              <a:rPr lang="ru-RU" sz="2200" dirty="0">
                <a:latin typeface="Times New Roman" pitchFamily="18" charset="0"/>
                <a:cs typeface="Times New Roman" pitchFamily="18" charset="0"/>
              </a:rPr>
              <a:t>         В течение всей войны умело организовывал и руководил боевой деятельностью флота командующий Северным флотом адмирал Арсений Григорьевич Головко. К началу Великой Отечественной войны Северный флот располагал небольшими силами. В строю находилось всего 8 эскадренных миноносцев, из них 2 старых и 6 сторожевых кораблей. Главной задачей флотилии Северного Ледовитого океана в те годы была лишь задача защиты морских перевозок. Главной базой Северного флота являлось Полярное, тыловой базой – Мурманск.</a:t>
            </a:r>
            <a:endParaRPr lang="ru-RU" sz="2200" dirty="0"/>
          </a:p>
        </p:txBody>
      </p:sp>
      <p:pic>
        <p:nvPicPr>
          <p:cNvPr id="23554" name="Picture 2" descr="C:\Users\Mvideo\Desktop\ВОВ\Arseniy_Golovko_1.jpg"/>
          <p:cNvPicPr>
            <a:picLocks noChangeAspect="1" noChangeArrowheads="1"/>
          </p:cNvPicPr>
          <p:nvPr/>
        </p:nvPicPr>
        <p:blipFill>
          <a:blip r:embed="rId2"/>
          <a:srcRect/>
          <a:stretch>
            <a:fillRect/>
          </a:stretch>
        </p:blipFill>
        <p:spPr bwMode="auto">
          <a:xfrm>
            <a:off x="500034" y="1643050"/>
            <a:ext cx="2428881" cy="3429008"/>
          </a:xfrm>
          <a:prstGeom prst="rect">
            <a:avLst/>
          </a:prstGeom>
          <a:noFill/>
          <a:ln>
            <a:solidFill>
              <a:schemeClr val="tx1"/>
            </a:solid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14290"/>
            <a:ext cx="8186766" cy="774720"/>
          </a:xfrm>
        </p:spPr>
        <p:txBody>
          <a:bodyPr>
            <a:normAutofit/>
          </a:bodyPr>
          <a:lstStyle/>
          <a:p>
            <a:r>
              <a:rPr lang="ru-RU" sz="2400" b="1" dirty="0">
                <a:latin typeface="Times New Roman" pitchFamily="18" charset="0"/>
                <a:cs typeface="Times New Roman" pitchFamily="18" charset="0"/>
              </a:rPr>
              <a:t>Танк Т-34</a:t>
            </a:r>
          </a:p>
        </p:txBody>
      </p:sp>
      <p:sp>
        <p:nvSpPr>
          <p:cNvPr id="3" name="Содержимое 2"/>
          <p:cNvSpPr>
            <a:spLocks noGrp="1"/>
          </p:cNvSpPr>
          <p:nvPr>
            <p:ph idx="1"/>
          </p:nvPr>
        </p:nvSpPr>
        <p:spPr>
          <a:xfrm>
            <a:off x="142844" y="785795"/>
            <a:ext cx="8858312" cy="3786213"/>
          </a:xfrm>
        </p:spPr>
        <p:txBody>
          <a:bodyPr>
            <a:normAutofit fontScale="70000" lnSpcReduction="20000"/>
          </a:bodyPr>
          <a:lstStyle/>
          <a:p>
            <a:pPr algn="just">
              <a:buNone/>
            </a:pPr>
            <a:r>
              <a:rPr lang="ru-RU" sz="2900" dirty="0">
                <a:latin typeface="Times New Roman" pitchFamily="18" charset="0"/>
                <a:cs typeface="Times New Roman" pitchFamily="18" charset="0"/>
              </a:rPr>
              <a:t>         T-34 (или «тридцатьчетвёрка») — советский средний танк.  Благодаря своим боевым качествам Т-34 был признан   лучшим   танком Великой Отечественной войны, которому принадлежит решающая роль во всех крупных сражениях. Танк Т-34 был разработан конструкторским бюро, под руководством   инженера Михаила Ильича Кошкина.</a:t>
            </a:r>
          </a:p>
          <a:p>
            <a:pPr algn="just">
              <a:buNone/>
            </a:pPr>
            <a:r>
              <a:rPr lang="ru-RU" sz="2900" dirty="0">
                <a:latin typeface="Times New Roman" pitchFamily="18" charset="0"/>
                <a:cs typeface="Times New Roman" pitchFamily="18" charset="0"/>
              </a:rPr>
              <a:t>        Танкисты очень любили танк Т-34, за его надежность, а пехота рядом с ним ничего не боялась.  Танк Т-34 имел хорошую проходимость, высокую мощь, меньшую </a:t>
            </a:r>
            <a:r>
              <a:rPr lang="ru-RU" sz="2900" dirty="0" err="1">
                <a:latin typeface="Times New Roman" pitchFamily="18" charset="0"/>
                <a:cs typeface="Times New Roman" pitchFamily="18" charset="0"/>
              </a:rPr>
              <a:t>пожароопасность</a:t>
            </a:r>
            <a:r>
              <a:rPr lang="ru-RU" sz="2900" dirty="0">
                <a:latin typeface="Times New Roman" pitchFamily="18" charset="0"/>
                <a:cs typeface="Times New Roman" pitchFamily="18" charset="0"/>
              </a:rPr>
              <a:t>, отличную лобовую броню.</a:t>
            </a:r>
          </a:p>
          <a:p>
            <a:pPr algn="just">
              <a:buNone/>
            </a:pPr>
            <a:r>
              <a:rPr lang="ru-RU" sz="2900" dirty="0">
                <a:latin typeface="Times New Roman" pitchFamily="18" charset="0"/>
                <a:cs typeface="Times New Roman" pitchFamily="18" charset="0"/>
              </a:rPr>
              <a:t>        Экипаж танка состоял из четырех человек – механика-водителя, стрелка-радиста, заряжающего и командира-наводчика. На танке были установлены два пулемета и зенитная пушка, которая была очень мощной и пробивала самую толстую броню противника.    </a:t>
            </a:r>
          </a:p>
          <a:p>
            <a:endParaRPr lang="ru-RU" dirty="0"/>
          </a:p>
        </p:txBody>
      </p:sp>
      <p:pic>
        <p:nvPicPr>
          <p:cNvPr id="24578" name="Picture 2" descr="C:\Users\Mvideo\Desktop\ВОВ\танки.jpg"/>
          <p:cNvPicPr>
            <a:picLocks noChangeAspect="1" noChangeArrowheads="1"/>
          </p:cNvPicPr>
          <p:nvPr/>
        </p:nvPicPr>
        <p:blipFill>
          <a:blip r:embed="rId2" cstate="print"/>
          <a:srcRect/>
          <a:stretch>
            <a:fillRect/>
          </a:stretch>
        </p:blipFill>
        <p:spPr bwMode="auto">
          <a:xfrm>
            <a:off x="3000364" y="3911467"/>
            <a:ext cx="3595670" cy="2694879"/>
          </a:xfrm>
          <a:prstGeom prst="rect">
            <a:avLst/>
          </a:prstGeom>
          <a:noFill/>
          <a:ln>
            <a:solidFill>
              <a:schemeClr val="accent6">
                <a:lumMod val="75000"/>
              </a:schemeClr>
            </a:solid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142853"/>
            <a:ext cx="8643998" cy="3857651"/>
          </a:xfrm>
        </p:spPr>
        <p:txBody>
          <a:bodyPr>
            <a:normAutofit fontScale="70000" lnSpcReduction="20000"/>
          </a:bodyPr>
          <a:lstStyle/>
          <a:p>
            <a:pPr algn="just">
              <a:buNone/>
            </a:pPr>
            <a:r>
              <a:rPr lang="ru-RU" sz="3000" dirty="0">
                <a:latin typeface="Times New Roman" pitchFamily="18" charset="0"/>
                <a:cs typeface="Times New Roman" pitchFamily="18" charset="0"/>
              </a:rPr>
              <a:t>         Немецкие танкисты прозвали Т-34 «балериной», за его подвижность, маневренность и скорость.  Этот танк являлся грозой всех немецких машин.</a:t>
            </a:r>
          </a:p>
          <a:p>
            <a:pPr algn="just">
              <a:buNone/>
            </a:pPr>
            <a:r>
              <a:rPr lang="ru-RU" sz="3000" dirty="0">
                <a:latin typeface="Times New Roman" pitchFamily="18" charset="0"/>
                <a:cs typeface="Times New Roman" pitchFamily="18" charset="0"/>
              </a:rPr>
              <a:t>        Весь Российский народ помнит подвиг танкистов Александра Николаева и Романа Чернова, которые провели танковый таран, и уничтожили противника, ценой собственной жизни. Посмертно им было присвоено  звания Героев Советского союза.</a:t>
            </a:r>
          </a:p>
          <a:p>
            <a:pPr algn="just">
              <a:buNone/>
            </a:pPr>
            <a:r>
              <a:rPr lang="ru-RU" sz="3000" dirty="0">
                <a:latin typeface="Times New Roman" pitchFamily="18" charset="0"/>
                <a:cs typeface="Times New Roman" pitchFamily="18" charset="0"/>
              </a:rPr>
              <a:t>         Как и много лет назад Т-34 занимают почётное место в парадах Победы на Красной площади. Памятники танку стоят во многих городах Родины, как символ нашей Победы. Памятник Танку Т-34 установлен на Центральной площади города Кандалакша, Мурманской обл. Надпись на постаменте гласит: «Слава героям – защитникам Советского Заполярья».</a:t>
            </a:r>
          </a:p>
          <a:p>
            <a:pPr>
              <a:buNone/>
            </a:pPr>
            <a:endParaRPr lang="ru-RU" dirty="0"/>
          </a:p>
        </p:txBody>
      </p:sp>
      <p:pic>
        <p:nvPicPr>
          <p:cNvPr id="25602" name="Picture 2" descr="C:\Users\Mvideo\Desktop\ВОВ\танк.jpg"/>
          <p:cNvPicPr>
            <a:picLocks noChangeAspect="1" noChangeArrowheads="1"/>
          </p:cNvPicPr>
          <p:nvPr/>
        </p:nvPicPr>
        <p:blipFill>
          <a:blip r:embed="rId2"/>
          <a:srcRect/>
          <a:stretch>
            <a:fillRect/>
          </a:stretch>
        </p:blipFill>
        <p:spPr bwMode="auto">
          <a:xfrm>
            <a:off x="3143240" y="3786190"/>
            <a:ext cx="3679828" cy="2759871"/>
          </a:xfrm>
          <a:prstGeom prst="rect">
            <a:avLst/>
          </a:prstGeom>
          <a:noFill/>
          <a:ln>
            <a:solidFill>
              <a:schemeClr val="accent1">
                <a:lumMod val="75000"/>
              </a:schemeClr>
            </a:solid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14290"/>
            <a:ext cx="8229600" cy="725470"/>
          </a:xfrm>
        </p:spPr>
        <p:txBody>
          <a:bodyPr>
            <a:normAutofit/>
          </a:bodyPr>
          <a:lstStyle/>
          <a:p>
            <a:r>
              <a:rPr lang="ru-RU" sz="2400" b="1" dirty="0">
                <a:latin typeface="Times New Roman" pitchFamily="18" charset="0"/>
                <a:cs typeface="Times New Roman" pitchFamily="18" charset="0"/>
              </a:rPr>
              <a:t>ГАЗ-АА (полуторка)</a:t>
            </a:r>
            <a:endParaRPr lang="ru-RU" sz="2400" dirty="0">
              <a:latin typeface="Times New Roman" pitchFamily="18" charset="0"/>
              <a:cs typeface="Times New Roman" pitchFamily="18" charset="0"/>
            </a:endParaRPr>
          </a:p>
        </p:txBody>
      </p:sp>
      <p:sp>
        <p:nvSpPr>
          <p:cNvPr id="3" name="Содержимое 2"/>
          <p:cNvSpPr>
            <a:spLocks noGrp="1"/>
          </p:cNvSpPr>
          <p:nvPr>
            <p:ph idx="1"/>
          </p:nvPr>
        </p:nvSpPr>
        <p:spPr>
          <a:xfrm>
            <a:off x="214282" y="857233"/>
            <a:ext cx="8515352" cy="3429023"/>
          </a:xfrm>
        </p:spPr>
        <p:txBody>
          <a:bodyPr>
            <a:normAutofit lnSpcReduction="10000"/>
          </a:bodyPr>
          <a:lstStyle/>
          <a:p>
            <a:pPr algn="just">
              <a:buNone/>
            </a:pPr>
            <a:r>
              <a:rPr lang="ru-RU" sz="2100" dirty="0">
                <a:latin typeface="Times New Roman" pitchFamily="18" charset="0"/>
                <a:cs typeface="Times New Roman" pitchFamily="18" charset="0"/>
              </a:rPr>
              <a:t>        Грузовик ГАЗ-АА был создан конструкторами, еще до Великой Отечественной войны, его ласково называли «полуторкой», потому что грузоподъемность ГАЗ-АА составляла полторы тонны.    Он был безотказным и неприхотливым.  </a:t>
            </a:r>
          </a:p>
          <a:p>
            <a:pPr algn="just">
              <a:buNone/>
            </a:pPr>
            <a:r>
              <a:rPr lang="ru-RU" sz="2100" dirty="0">
                <a:latin typeface="Times New Roman" pitchFamily="18" charset="0"/>
                <a:cs typeface="Times New Roman" pitchFamily="18" charset="0"/>
              </a:rPr>
              <a:t>        Выдержал грузовик и тяготы Великой Отечественной войны. Более 300 тысяч полуторок вместе с нашей армией прошли всю войну. Но самое главное – зимой 1941 - 1942 годов по льду Ладожского озера на легких полуторках в голодающий город привозили продовольствие, на этих же машинах из умирающего Ленинграда вывозили детей, спасая их от смерти. Лед Ладожского озера выдерживал только легкую полуторку.  </a:t>
            </a:r>
          </a:p>
        </p:txBody>
      </p:sp>
      <p:pic>
        <p:nvPicPr>
          <p:cNvPr id="26626" name="Picture 2" descr="C:\Users\Mvideo\Desktop\ВОВ\машины.jpg"/>
          <p:cNvPicPr>
            <a:picLocks noChangeAspect="1" noChangeArrowheads="1"/>
          </p:cNvPicPr>
          <p:nvPr/>
        </p:nvPicPr>
        <p:blipFill>
          <a:blip r:embed="rId2" cstate="print"/>
          <a:srcRect/>
          <a:stretch>
            <a:fillRect/>
          </a:stretch>
        </p:blipFill>
        <p:spPr bwMode="auto">
          <a:xfrm>
            <a:off x="3000364" y="4000504"/>
            <a:ext cx="3548044" cy="2661034"/>
          </a:xfrm>
          <a:prstGeom prst="rect">
            <a:avLst/>
          </a:prstGeom>
          <a:noFill/>
          <a:ln>
            <a:solidFill>
              <a:schemeClr val="accent6">
                <a:lumMod val="60000"/>
                <a:lumOff val="40000"/>
              </a:schemeClr>
            </a:solid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85729"/>
            <a:ext cx="8229600" cy="3714776"/>
          </a:xfrm>
        </p:spPr>
        <p:txBody>
          <a:bodyPr>
            <a:normAutofit fontScale="77500" lnSpcReduction="20000"/>
          </a:bodyPr>
          <a:lstStyle/>
          <a:p>
            <a:pPr algn="just">
              <a:buNone/>
            </a:pPr>
            <a:r>
              <a:rPr lang="ru-RU" sz="2700" dirty="0">
                <a:latin typeface="Times New Roman" pitchFamily="18" charset="0"/>
                <a:cs typeface="Times New Roman" pitchFamily="18" charset="0"/>
              </a:rPr>
              <a:t>        В годы Великой Отечественной войны возникла острая потребность в максимальном упрощении грузовика. Так как металл являлся дефицитным материалом и был необходим для производства вооружения и боеприпасов, вскоре кабину грузового автомобиля заменили на деревянный каркас, обтянутый брезентовой тканью,  в кабине не было даже дверей, которые заменяли брезентовые скатки. </a:t>
            </a:r>
          </a:p>
          <a:p>
            <a:pPr algn="just">
              <a:buNone/>
            </a:pPr>
            <a:r>
              <a:rPr lang="ru-RU" sz="2700" dirty="0">
                <a:latin typeface="Times New Roman" pitchFamily="18" charset="0"/>
                <a:cs typeface="Times New Roman" pitchFamily="18" charset="0"/>
              </a:rPr>
              <a:t>        В наши дни легендарный грузовик на дорогах не встретишь. Его можно увидеть разве что в кино или музее, а образцы – на торжествах и выставках.   ГАЗ-АА - по-настоящему боевая машина. Своей славой она обязана водителям, которые проехали на ней по всем дорогам Великой Отечественной войны.</a:t>
            </a:r>
          </a:p>
          <a:p>
            <a:pPr>
              <a:buNone/>
            </a:pPr>
            <a:endParaRPr lang="ru-RU" dirty="0"/>
          </a:p>
        </p:txBody>
      </p:sp>
      <p:pic>
        <p:nvPicPr>
          <p:cNvPr id="4" name="Рисунок 3" descr="http://cpacibodedu.ru/uploads/posts/2015-07/d79fc697f180880872fa682a49814cbc.jpg"/>
          <p:cNvPicPr/>
          <p:nvPr/>
        </p:nvPicPr>
        <p:blipFill>
          <a:blip r:embed="rId2">
            <a:extLst>
              <a:ext uri="{28A0092B-C50C-407E-A947-70E740481C1C}">
                <a14:useLocalDpi xmlns:a14="http://schemas.microsoft.com/office/drawing/2010/main" val="0"/>
              </a:ext>
            </a:extLst>
          </a:blip>
          <a:srcRect b="19071"/>
          <a:stretch>
            <a:fillRect/>
          </a:stretch>
        </p:blipFill>
        <p:spPr bwMode="auto">
          <a:xfrm>
            <a:off x="2143108" y="3714752"/>
            <a:ext cx="4405023" cy="2616953"/>
          </a:xfrm>
          <a:prstGeom prst="rect">
            <a:avLst/>
          </a:prstGeom>
          <a:noFill/>
          <a:ln>
            <a:solidFill>
              <a:schemeClr val="accent3">
                <a:lumMod val="75000"/>
              </a:schemeClr>
            </a:solid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142852"/>
            <a:ext cx="8229600" cy="631844"/>
          </a:xfrm>
        </p:spPr>
        <p:txBody>
          <a:bodyPr>
            <a:normAutofit/>
          </a:bodyPr>
          <a:lstStyle/>
          <a:p>
            <a:r>
              <a:rPr lang="ru-RU" sz="2500" b="1" dirty="0">
                <a:latin typeface="Times New Roman" pitchFamily="18" charset="0"/>
                <a:cs typeface="Times New Roman" pitchFamily="18" charset="0"/>
              </a:rPr>
              <a:t>Штурмовик ИЛ-2</a:t>
            </a:r>
          </a:p>
        </p:txBody>
      </p:sp>
      <p:sp>
        <p:nvSpPr>
          <p:cNvPr id="3" name="Содержимое 2"/>
          <p:cNvSpPr>
            <a:spLocks noGrp="1"/>
          </p:cNvSpPr>
          <p:nvPr>
            <p:ph idx="1"/>
          </p:nvPr>
        </p:nvSpPr>
        <p:spPr>
          <a:xfrm>
            <a:off x="357158" y="642919"/>
            <a:ext cx="8229600" cy="2857519"/>
          </a:xfrm>
        </p:spPr>
        <p:txBody>
          <a:bodyPr>
            <a:normAutofit fontScale="32500" lnSpcReduction="20000"/>
          </a:bodyPr>
          <a:lstStyle/>
          <a:p>
            <a:pPr algn="just">
              <a:buNone/>
            </a:pPr>
            <a:r>
              <a:rPr lang="ru-RU" sz="8000" dirty="0">
                <a:latin typeface="Times New Roman" pitchFamily="18" charset="0"/>
                <a:cs typeface="Times New Roman" pitchFamily="18" charset="0"/>
              </a:rPr>
              <a:t>       «</a:t>
            </a:r>
            <a:r>
              <a:rPr lang="ru-RU" sz="6500" dirty="0">
                <a:latin typeface="Times New Roman" pitchFamily="18" charset="0"/>
                <a:cs typeface="Times New Roman" pitchFamily="18" charset="0"/>
              </a:rPr>
              <a:t>Черная смерть», «летающий танк», «бетонный самолет» или просто «чума» – как только не называли немцы наш штурмовик, ставший одной из самых больших напастей для врагов. Самый массовый в мире самолет, обладающий феноменальной живучестью и огневой мощью.</a:t>
            </a:r>
          </a:p>
          <a:p>
            <a:pPr algn="just">
              <a:buNone/>
            </a:pPr>
            <a:r>
              <a:rPr lang="ru-RU" sz="6500" dirty="0">
                <a:latin typeface="Times New Roman" pitchFamily="18" charset="0"/>
                <a:cs typeface="Times New Roman" pitchFamily="18" charset="0"/>
              </a:rPr>
              <a:t>         Советский штурмовик времён Второй мировой войны, созданный под руководством Сергея Владимировича Ильюшина. </a:t>
            </a:r>
            <a:endParaRPr lang="ru-RU" sz="6500" dirty="0"/>
          </a:p>
        </p:txBody>
      </p:sp>
      <p:pic>
        <p:nvPicPr>
          <p:cNvPr id="27650" name="Picture 2" descr="C:\Users\Mvideo\Desktop\ВОВ\светло-зеленый.jpg"/>
          <p:cNvPicPr>
            <a:picLocks noChangeAspect="1" noChangeArrowheads="1"/>
          </p:cNvPicPr>
          <p:nvPr/>
        </p:nvPicPr>
        <p:blipFill>
          <a:blip r:embed="rId2" cstate="print"/>
          <a:srcRect/>
          <a:stretch>
            <a:fillRect/>
          </a:stretch>
        </p:blipFill>
        <p:spPr bwMode="auto">
          <a:xfrm>
            <a:off x="642910" y="3143248"/>
            <a:ext cx="2913048" cy="3013242"/>
          </a:xfrm>
          <a:prstGeom prst="rect">
            <a:avLst/>
          </a:prstGeom>
          <a:noFill/>
          <a:ln>
            <a:solidFill>
              <a:schemeClr val="tx2">
                <a:lumMod val="60000"/>
                <a:lumOff val="40000"/>
              </a:schemeClr>
            </a:solidFill>
          </a:ln>
        </p:spPr>
      </p:pic>
      <p:pic>
        <p:nvPicPr>
          <p:cNvPr id="27651" name="Picture 3" descr="C:\Users\Mvideo\Desktop\ВОВ\Sergey_Vladimirovich_Ilyushin.jpg"/>
          <p:cNvPicPr>
            <a:picLocks noChangeAspect="1" noChangeArrowheads="1"/>
          </p:cNvPicPr>
          <p:nvPr/>
        </p:nvPicPr>
        <p:blipFill>
          <a:blip r:embed="rId3"/>
          <a:srcRect/>
          <a:stretch>
            <a:fillRect/>
          </a:stretch>
        </p:blipFill>
        <p:spPr bwMode="auto">
          <a:xfrm>
            <a:off x="5429256" y="3143248"/>
            <a:ext cx="2475982" cy="3038131"/>
          </a:xfrm>
          <a:prstGeom prst="rect">
            <a:avLst/>
          </a:prstGeom>
          <a:noFill/>
          <a:ln>
            <a:solidFill>
              <a:schemeClr val="tx1"/>
            </a:solid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357166"/>
            <a:ext cx="8372476" cy="4525963"/>
          </a:xfrm>
        </p:spPr>
        <p:txBody>
          <a:bodyPr>
            <a:normAutofit fontScale="62500" lnSpcReduction="20000"/>
          </a:bodyPr>
          <a:lstStyle/>
          <a:p>
            <a:pPr algn="just">
              <a:buNone/>
            </a:pPr>
            <a:r>
              <a:rPr lang="ru-RU" dirty="0">
                <a:latin typeface="Times New Roman" pitchFamily="18" charset="0"/>
                <a:cs typeface="Times New Roman" pitchFamily="18" charset="0"/>
              </a:rPr>
              <a:t>         Самый массовый боевой самолёт в истории авиации, было выпущено более 36 тысяч штук. В первых же боях быстро были выявлены недостатки нового штурмовика – конечно же, это отсутствие бортового стрелка, делающее неповоротливый Ил легкой добычей вражеского истребителя, и недостаточная эффективность бомб.  В сентябре 1942 года в части стали поступать новые двухместные штурмовики. Правда, кабина стрелка не была бронирована.</a:t>
            </a:r>
          </a:p>
          <a:p>
            <a:pPr algn="just">
              <a:buNone/>
            </a:pPr>
            <a:r>
              <a:rPr lang="ru-RU" dirty="0">
                <a:latin typeface="Times New Roman" pitchFamily="18" charset="0"/>
                <a:cs typeface="Times New Roman" pitchFamily="18" charset="0"/>
              </a:rPr>
              <a:t>         Под крыльями размещали реактивные снаряды, как у «Катюши».  Ил-2 нес от 400 до 600 килограммов бомб и восемь реактивных снарядов!</a:t>
            </a:r>
          </a:p>
          <a:p>
            <a:pPr algn="just">
              <a:buNone/>
            </a:pPr>
            <a:r>
              <a:rPr lang="ru-RU" dirty="0">
                <a:latin typeface="Times New Roman" pitchFamily="18" charset="0"/>
                <a:cs typeface="Times New Roman" pitchFamily="18" charset="0"/>
              </a:rPr>
              <a:t>          Ил-2 стал особенно страшным в опытных руках, когда наши летчики освоили тактику налетов «все разом». Когда 12 машин (и более) одновременно сбрасывали весь боекомплект, расстреливая вражескую позицию, шансов уцелеть на земле было очень мало. Наши летчики-штурмовики особенно успешно боролись с крупными скоплениями техники, колоннами, позициями артиллерии, складами и железнодорожными узлами. </a:t>
            </a:r>
          </a:p>
          <a:p>
            <a:pPr>
              <a:buNone/>
            </a:pPr>
            <a:endParaRPr lang="ru-RU" dirty="0"/>
          </a:p>
        </p:txBody>
      </p:sp>
      <p:pic>
        <p:nvPicPr>
          <p:cNvPr id="28674" name="Picture 2" descr="C:\Users\Mvideo\Desktop\ВОВ\5fe9b772a8b6bde576f976d5c87eff11.jpg"/>
          <p:cNvPicPr>
            <a:picLocks noChangeAspect="1" noChangeArrowheads="1"/>
          </p:cNvPicPr>
          <p:nvPr/>
        </p:nvPicPr>
        <p:blipFill>
          <a:blip r:embed="rId2" cstate="print"/>
          <a:srcRect l="13812" t="14592" r="10087" b="21030"/>
          <a:stretch>
            <a:fillRect/>
          </a:stretch>
        </p:blipFill>
        <p:spPr bwMode="auto">
          <a:xfrm>
            <a:off x="4572000" y="4286256"/>
            <a:ext cx="4143404" cy="2317988"/>
          </a:xfrm>
          <a:prstGeom prst="rect">
            <a:avLst/>
          </a:prstGeom>
          <a:noFill/>
          <a:ln>
            <a:solidFill>
              <a:schemeClr val="tx1"/>
            </a:solid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615262" cy="725470"/>
          </a:xfrm>
        </p:spPr>
        <p:txBody>
          <a:bodyPr>
            <a:normAutofit/>
          </a:bodyPr>
          <a:lstStyle/>
          <a:p>
            <a:r>
              <a:rPr lang="ru-RU" sz="2400" b="1" dirty="0">
                <a:latin typeface="Times New Roman" pitchFamily="18" charset="0"/>
                <a:cs typeface="Times New Roman" pitchFamily="18" charset="0"/>
              </a:rPr>
              <a:t>Биплан «Небесный тихоход»</a:t>
            </a:r>
            <a:endParaRPr lang="ru-RU" sz="2400" b="1" dirty="0"/>
          </a:p>
        </p:txBody>
      </p:sp>
      <p:sp>
        <p:nvSpPr>
          <p:cNvPr id="3" name="Содержимое 2"/>
          <p:cNvSpPr>
            <a:spLocks noGrp="1"/>
          </p:cNvSpPr>
          <p:nvPr>
            <p:ph idx="1"/>
          </p:nvPr>
        </p:nvSpPr>
        <p:spPr>
          <a:xfrm>
            <a:off x="3643306" y="1000108"/>
            <a:ext cx="5300642" cy="5572164"/>
          </a:xfrm>
        </p:spPr>
        <p:txBody>
          <a:bodyPr>
            <a:normAutofit fontScale="92500" lnSpcReduction="20000"/>
          </a:bodyPr>
          <a:lstStyle/>
          <a:p>
            <a:pPr algn="just">
              <a:buNone/>
            </a:pPr>
            <a:r>
              <a:rPr lang="ru-RU" dirty="0">
                <a:latin typeface="Times New Roman" pitchFamily="18" charset="0"/>
                <a:cs typeface="Times New Roman" pitchFamily="18" charset="0"/>
              </a:rPr>
              <a:t>         </a:t>
            </a:r>
            <a:r>
              <a:rPr lang="ru-RU" sz="2300" dirty="0">
                <a:latin typeface="Times New Roman" pitchFamily="18" charset="0"/>
                <a:cs typeface="Times New Roman" pitchFamily="18" charset="0"/>
              </a:rPr>
              <a:t> Самолёт был создан в 1928 году Николаем Николаевичем Поликарповым.</a:t>
            </a:r>
          </a:p>
          <a:p>
            <a:pPr algn="just">
              <a:buNone/>
            </a:pPr>
            <a:r>
              <a:rPr lang="ru-RU" sz="2300" dirty="0">
                <a:latin typeface="Times New Roman" pitchFamily="18" charset="0"/>
                <a:cs typeface="Times New Roman" pitchFamily="18" charset="0"/>
              </a:rPr>
              <a:t>          Изначально самолёт носил название У-2, т.е. учебный -2, так как по техническому заданию, разрабатывался для обучения состава лётных школ.</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Лёгкий, манёвренный и надёжный биплан сразу же полюбился молодым лётчикам. Отличное управление и жизнестойкость конструкции дополнялись дешёвизной производства.</a:t>
            </a:r>
          </a:p>
          <a:p>
            <a:pPr algn="just">
              <a:buNone/>
            </a:pPr>
            <a:r>
              <a:rPr lang="ru-RU" sz="2400" dirty="0">
                <a:latin typeface="Times New Roman" pitchFamily="18" charset="0"/>
                <a:cs typeface="Times New Roman" pitchFamily="18" charset="0"/>
              </a:rPr>
              <a:t>          С началом Великой Отечественной войны У-2 массово переделывают в лёгкий ночной бомбардировщик.</a:t>
            </a:r>
            <a:br>
              <a:rPr lang="ru-RU" sz="2400" dirty="0">
                <a:latin typeface="Times New Roman" pitchFamily="18" charset="0"/>
                <a:cs typeface="Times New Roman" pitchFamily="18" charset="0"/>
              </a:rPr>
            </a:br>
            <a:r>
              <a:rPr lang="ru-RU" sz="2400" dirty="0">
                <a:latin typeface="Times New Roman" pitchFamily="18" charset="0"/>
                <a:cs typeface="Times New Roman" pitchFamily="18" charset="0"/>
              </a:rPr>
              <a:t>Простота конструкции позволяла производить данную операцию в полевых условиях.</a:t>
            </a:r>
            <a:br>
              <a:rPr lang="ru-RU" sz="2400" dirty="0"/>
            </a:br>
            <a:br>
              <a:rPr lang="ru-RU" sz="2300" dirty="0">
                <a:latin typeface="Times New Roman" pitchFamily="18" charset="0"/>
                <a:cs typeface="Times New Roman" pitchFamily="18" charset="0"/>
              </a:rPr>
            </a:br>
            <a:endParaRPr lang="ru-RU" sz="2300" dirty="0"/>
          </a:p>
        </p:txBody>
      </p:sp>
      <p:pic>
        <p:nvPicPr>
          <p:cNvPr id="29698" name="Picture 2" descr="C:\Users\Mvideo\Desktop\ВОВ\Николай_Николаевич_Поликарпов.jpg"/>
          <p:cNvPicPr>
            <a:picLocks noChangeAspect="1" noChangeArrowheads="1"/>
          </p:cNvPicPr>
          <p:nvPr/>
        </p:nvPicPr>
        <p:blipFill>
          <a:blip r:embed="rId2"/>
          <a:srcRect/>
          <a:stretch>
            <a:fillRect/>
          </a:stretch>
        </p:blipFill>
        <p:spPr bwMode="auto">
          <a:xfrm>
            <a:off x="1000100" y="1142984"/>
            <a:ext cx="1952627" cy="2714644"/>
          </a:xfrm>
          <a:prstGeom prst="rect">
            <a:avLst/>
          </a:prstGeom>
          <a:noFill/>
          <a:ln>
            <a:solidFill>
              <a:schemeClr val="tx1">
                <a:lumMod val="95000"/>
                <a:lumOff val="5000"/>
              </a:schemeClr>
            </a:solidFill>
          </a:ln>
        </p:spPr>
      </p:pic>
      <p:pic>
        <p:nvPicPr>
          <p:cNvPr id="29699" name="Picture 3" descr="C:\Users\Mvideo\Desktop\ВОВ\тихоход.jpg"/>
          <p:cNvPicPr>
            <a:picLocks noChangeAspect="1" noChangeArrowheads="1"/>
          </p:cNvPicPr>
          <p:nvPr/>
        </p:nvPicPr>
        <p:blipFill>
          <a:blip r:embed="rId3" cstate="print"/>
          <a:srcRect l="6908" t="16749" r="6139" b="25061"/>
          <a:stretch>
            <a:fillRect/>
          </a:stretch>
        </p:blipFill>
        <p:spPr bwMode="auto">
          <a:xfrm>
            <a:off x="714348" y="4143380"/>
            <a:ext cx="2613437" cy="1942724"/>
          </a:xfrm>
          <a:prstGeom prst="rect">
            <a:avLst/>
          </a:prstGeom>
          <a:noFill/>
          <a:ln>
            <a:solidFill>
              <a:schemeClr val="accent1">
                <a:lumMod val="75000"/>
              </a:schemeClr>
            </a:solid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214291"/>
            <a:ext cx="9015386" cy="4071965"/>
          </a:xfrm>
        </p:spPr>
        <p:txBody>
          <a:bodyPr>
            <a:normAutofit fontScale="70000" lnSpcReduction="20000"/>
          </a:bodyPr>
          <a:lstStyle/>
          <a:p>
            <a:pPr algn="just">
              <a:buNone/>
            </a:pPr>
            <a:r>
              <a:rPr lang="ru-RU" sz="3000" dirty="0">
                <a:latin typeface="Times New Roman" pitchFamily="18" charset="0"/>
                <a:cs typeface="Times New Roman" pitchFamily="18" charset="0"/>
              </a:rPr>
              <a:t>      Тактика лёгких бомбардировщиков была следующая: машины подходили к линии фронта на малом газе, после чего выключали двигатели и проводили бомбардировку объектов.</a:t>
            </a:r>
            <a:br>
              <a:rPr lang="ru-RU" sz="3000" dirty="0">
                <a:latin typeface="Times New Roman" pitchFamily="18" charset="0"/>
                <a:cs typeface="Times New Roman" pitchFamily="18" charset="0"/>
              </a:rPr>
            </a:br>
            <a:r>
              <a:rPr lang="ru-RU" sz="3000" dirty="0">
                <a:latin typeface="Times New Roman" pitchFamily="18" charset="0"/>
                <a:cs typeface="Times New Roman" pitchFamily="18" charset="0"/>
              </a:rPr>
              <a:t>  Маленький и юркий биплан был незаметен для врагов из-за того, что летали лётчики на малых высотах, то и ночные истребители противника были малоэффективными. </a:t>
            </a:r>
          </a:p>
          <a:p>
            <a:pPr algn="just">
              <a:buNone/>
            </a:pPr>
            <a:r>
              <a:rPr lang="ru-RU" sz="3000" dirty="0">
                <a:latin typeface="Times New Roman" pitchFamily="18" charset="0"/>
                <a:cs typeface="Times New Roman" pitchFamily="18" charset="0"/>
              </a:rPr>
              <a:t>       Особо прославился «Небесный тихоход», как бомбардировщик, на котором летали женщины. </a:t>
            </a:r>
          </a:p>
          <a:p>
            <a:pPr algn="just">
              <a:buNone/>
            </a:pPr>
            <a:r>
              <a:rPr lang="ru-RU" sz="3000" dirty="0">
                <a:latin typeface="Times New Roman" pitchFamily="18" charset="0"/>
                <a:cs typeface="Times New Roman" pitchFamily="18" charset="0"/>
              </a:rPr>
              <a:t>       Он заслуженно стоит в одном ряду с танком Т-34, штурмовиком Ил-2 и гвардейским реактивным миномётом БМ-13 Катюша.</a:t>
            </a:r>
            <a:br>
              <a:rPr lang="ru-RU" sz="3000" dirty="0">
                <a:latin typeface="Times New Roman" pitchFamily="18" charset="0"/>
                <a:cs typeface="Times New Roman" pitchFamily="18" charset="0"/>
              </a:rPr>
            </a:br>
            <a:r>
              <a:rPr lang="ru-RU" sz="3000" dirty="0">
                <a:latin typeface="Times New Roman" pitchFamily="18" charset="0"/>
                <a:cs typeface="Times New Roman" pitchFamily="18" charset="0"/>
              </a:rPr>
              <a:t>  Биплан является самым дешёвым советским бомбардировщиком.</a:t>
            </a:r>
            <a:br>
              <a:rPr lang="ru-RU" sz="3000" dirty="0">
                <a:latin typeface="Times New Roman" pitchFamily="18" charset="0"/>
                <a:cs typeface="Times New Roman" pitchFamily="18" charset="0"/>
              </a:rPr>
            </a:br>
            <a:r>
              <a:rPr lang="ru-RU" sz="3000" dirty="0">
                <a:latin typeface="Times New Roman" pitchFamily="18" charset="0"/>
                <a:cs typeface="Times New Roman" pitchFamily="18" charset="0"/>
              </a:rPr>
              <a:t>  Предназначен для уничтожения живой силы и лёгкой бронетехники противника.</a:t>
            </a:r>
            <a:br>
              <a:rPr lang="ru-RU" dirty="0"/>
            </a:br>
            <a:endParaRPr lang="ru-RU" dirty="0"/>
          </a:p>
        </p:txBody>
      </p:sp>
      <p:pic>
        <p:nvPicPr>
          <p:cNvPr id="30722" name="Picture 2" descr="C:\Users\Mvideo\Desktop\ВОВ\faba79992c71f52df921fb6cb7c84c94.jpg"/>
          <p:cNvPicPr>
            <a:picLocks noChangeAspect="1" noChangeArrowheads="1"/>
          </p:cNvPicPr>
          <p:nvPr/>
        </p:nvPicPr>
        <p:blipFill>
          <a:blip r:embed="rId2" cstate="print"/>
          <a:srcRect/>
          <a:stretch>
            <a:fillRect/>
          </a:stretch>
        </p:blipFill>
        <p:spPr bwMode="auto">
          <a:xfrm>
            <a:off x="2000232" y="4000504"/>
            <a:ext cx="4905356" cy="2452678"/>
          </a:xfrm>
          <a:prstGeom prst="rect">
            <a:avLst/>
          </a:prstGeom>
          <a:noFill/>
          <a:ln>
            <a:solidFill>
              <a:schemeClr val="tx1"/>
            </a:solid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285728"/>
            <a:ext cx="8229600" cy="5429288"/>
          </a:xfrm>
        </p:spPr>
        <p:txBody>
          <a:bodyPr>
            <a:normAutofit fontScale="90000"/>
          </a:bodyPr>
          <a:lstStyle/>
          <a:p>
            <a:br>
              <a:rPr lang="ru-RU" sz="2300" b="1" dirty="0">
                <a:latin typeface="Times New Roman" pitchFamily="18" charset="0"/>
                <a:cs typeface="Times New Roman" pitchFamily="18" charset="0"/>
              </a:rPr>
            </a:br>
            <a:br>
              <a:rPr lang="ru-RU" sz="2300" b="1" dirty="0">
                <a:latin typeface="Times New Roman" pitchFamily="18" charset="0"/>
                <a:cs typeface="Times New Roman" pitchFamily="18" charset="0"/>
              </a:rPr>
            </a:br>
            <a:br>
              <a:rPr lang="ru-RU" sz="2300" b="1" dirty="0">
                <a:latin typeface="Times New Roman" pitchFamily="18" charset="0"/>
                <a:cs typeface="Times New Roman" pitchFamily="18" charset="0"/>
              </a:rPr>
            </a:br>
            <a:r>
              <a:rPr lang="ru-RU" sz="2300" b="1" dirty="0">
                <a:latin typeface="Times New Roman" pitchFamily="18" charset="0"/>
                <a:cs typeface="Times New Roman" pitchFamily="18" charset="0"/>
              </a:rPr>
              <a:t>День победы</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Сяду к деду на колени, тихо прошепчу:</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 Расскажи мне, милый деда, а я помолчу!</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Буду слушать все, что хочешь мне ты рассказать,</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И вертеться я не буду и перебивать!</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Про войну хочу послушать, как ты воевал,</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Как в бою таком далёком знамя ты спасал!</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Про друзей своих военных, деда, расскажи</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И в альбоме пожелтевшем фото покажи!</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Улыбнулся внуку деда и к груди прижал:</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 Расскажу про всё, конечно, раз уж обещал!</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Как войну мы пережили, как на смерть мы шли,</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Сколько верст исколесили в грязи и в пыли!</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Как врага с боями гнали мы с родной земли</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И не пяди не отдали – выжили, смогли!</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А теперь вот День Победы празднуем с тобой,</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Только в праздничном параде по команде: «В строй!»</a:t>
            </a:r>
            <a:br>
              <a:rPr lang="ru-RU" sz="2300" dirty="0">
                <a:latin typeface="Times New Roman" pitchFamily="18" charset="0"/>
                <a:cs typeface="Times New Roman" pitchFamily="18" charset="0"/>
              </a:rPr>
            </a:br>
            <a:r>
              <a:rPr lang="ru-RU" sz="2300" dirty="0">
                <a:latin typeface="Times New Roman" pitchFamily="18" charset="0"/>
                <a:cs typeface="Times New Roman" pitchFamily="18" charset="0"/>
              </a:rPr>
              <a:t>(Наталья </a:t>
            </a:r>
            <a:r>
              <a:rPr lang="ru-RU" sz="2300" dirty="0" err="1">
                <a:latin typeface="Times New Roman" pitchFamily="18" charset="0"/>
                <a:cs typeface="Times New Roman" pitchFamily="18" charset="0"/>
              </a:rPr>
              <a:t>Майданик</a:t>
            </a:r>
            <a:r>
              <a:rPr lang="ru-RU" sz="2300" dirty="0">
                <a:latin typeface="Times New Roman" pitchFamily="18" charset="0"/>
                <a:cs typeface="Times New Roman" pitchFamily="18" charset="0"/>
              </a:rPr>
              <a:t>)</a:t>
            </a:r>
            <a:br>
              <a:rPr lang="ru-RU" dirty="0"/>
            </a:br>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286</TotalTime>
  <Words>1843</Words>
  <Application>Microsoft Office PowerPoint</Application>
  <PresentationFormat>Экран (4:3)</PresentationFormat>
  <Paragraphs>52</Paragraphs>
  <Slides>17</Slides>
  <Notes>1</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17</vt:i4>
      </vt:variant>
    </vt:vector>
  </HeadingPairs>
  <TitlesOfParts>
    <vt:vector size="21" baseType="lpstr">
      <vt:lpstr>Arial</vt:lpstr>
      <vt:lpstr>Calibri</vt:lpstr>
      <vt:lpstr>Times New Roman</vt:lpstr>
      <vt:lpstr>Тема Office</vt:lpstr>
      <vt:lpstr>Воспитание гражданственности и патриотизма у детей с нарушением зрения через ознакомление с техникой времен  Великой Отечественной войны </vt:lpstr>
      <vt:lpstr>Цель: воспитывать гражданско-патриотические чувства у детей старшего дошкольного возраста. </vt:lpstr>
      <vt:lpstr>Презентация PowerPoint</vt:lpstr>
      <vt:lpstr>Пособия «Боевая техника времен Великой Отечественной войны» предназначены для работы с детьми 5- 7 лет, имеющих нарушение зрения.     Ознакомление с техникой проводится в режиме движения наглядного материала, постоянного поиска и выполнения заданий, активизирующих у детей зрительно - моторные реакции.  Через систему игровых заданий и упражнений дети знакомятся с военной техникой времен  Великой Отечественной войны. </vt:lpstr>
      <vt:lpstr>Презентация PowerPoint</vt:lpstr>
      <vt:lpstr>   Реактивная система залпового огня ЗИС – БМ – 13 под ласковым названием «Катюша».   </vt:lpstr>
      <vt:lpstr>Эскадренный миноносец - Эсминец </vt:lpstr>
      <vt:lpstr>Региональный компонент по теме:</vt:lpstr>
      <vt:lpstr>Танк Т-34</vt:lpstr>
      <vt:lpstr>Презентация PowerPoint</vt:lpstr>
      <vt:lpstr>ГАЗ-АА (полуторка)</vt:lpstr>
      <vt:lpstr>Презентация PowerPoint</vt:lpstr>
      <vt:lpstr>Штурмовик ИЛ-2</vt:lpstr>
      <vt:lpstr>Презентация PowerPoint</vt:lpstr>
      <vt:lpstr>Биплан «Небесный тихоход»</vt:lpstr>
      <vt:lpstr>Презентация PowerPoint</vt:lpstr>
      <vt:lpstr>   День победы Сяду к деду на колени, тихо прошепчу: – Расскажи мне, милый деда, а я помолчу! Буду слушать все, что хочешь мне ты рассказать, И вертеться я не буду и перебивать! Про войну хочу послушать, как ты воевал, Как в бою таком далёком знамя ты спасал! Про друзей своих военных, деда, расскажи И в альбоме пожелтевшем фото покажи! Улыбнулся внуку деда и к груди прижал: – Расскажу про всё, конечно, раз уж обещал! Как войну мы пережили, как на смерть мы шли, Сколько верст исколесили в грязи и в пыли! Как врага с боями гнали мы с родной земли И не пяди не отдали – выжили, смогли! А теперь вот День Победы празднуем с тобой, Только в праздничном параде по команде: «В строй!» (Наталья Майданик)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Катенька</dc:creator>
  <cp:lastModifiedBy>Екатерина Конькова</cp:lastModifiedBy>
  <cp:revision>32</cp:revision>
  <dcterms:created xsi:type="dcterms:W3CDTF">2020-03-23T10:47:16Z</dcterms:created>
  <dcterms:modified xsi:type="dcterms:W3CDTF">2021-10-15T07:40:11Z</dcterms:modified>
</cp:coreProperties>
</file>