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28"/>
  </p:notesMasterIdLst>
  <p:sldIdLst>
    <p:sldId id="256" r:id="rId2"/>
    <p:sldId id="261" r:id="rId3"/>
    <p:sldId id="274" r:id="rId4"/>
    <p:sldId id="280" r:id="rId5"/>
    <p:sldId id="271" r:id="rId6"/>
    <p:sldId id="272" r:id="rId7"/>
    <p:sldId id="277" r:id="rId8"/>
    <p:sldId id="258" r:id="rId9"/>
    <p:sldId id="260" r:id="rId10"/>
    <p:sldId id="301" r:id="rId11"/>
    <p:sldId id="287" r:id="rId12"/>
    <p:sldId id="288" r:id="rId13"/>
    <p:sldId id="304" r:id="rId14"/>
    <p:sldId id="303" r:id="rId15"/>
    <p:sldId id="302" r:id="rId16"/>
    <p:sldId id="308" r:id="rId17"/>
    <p:sldId id="310" r:id="rId18"/>
    <p:sldId id="315" r:id="rId19"/>
    <p:sldId id="292" r:id="rId20"/>
    <p:sldId id="267" r:id="rId21"/>
    <p:sldId id="312" r:id="rId22"/>
    <p:sldId id="313" r:id="rId23"/>
    <p:sldId id="316" r:id="rId24"/>
    <p:sldId id="284" r:id="rId25"/>
    <p:sldId id="270" r:id="rId26"/>
    <p:sldId id="296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 autoAdjust="0"/>
  </p:normalViewPr>
  <p:slideViewPr>
    <p:cSldViewPr snapToGrid="0">
      <p:cViewPr varScale="1">
        <p:scale>
          <a:sx n="82" d="100"/>
          <a:sy n="82" d="100"/>
        </p:scale>
        <p:origin x="-366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42" y="169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5B773-AEA3-464D-BC51-C15B948488D1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161554-E8E9-4EE6-B0D3-4B745FF41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836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7356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175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9075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2421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0206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592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372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5657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1317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97653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4187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351802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28584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71337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5742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C0D38A-1226-4DFD-8077-37A9109EE479}" type="datetimeFigureOut">
              <a:rPr lang="ru-RU" smtClean="0"/>
              <a:pPr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A34EFBC-0D66-43C7-AEC4-F53512A650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467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adalin.mospsy.ru/img4/adalin6.gif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http://adalin.mospsy.ru/img5/read_12.gif" TargetMode="Externa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40C736A-4F23-4660-8BF0-CE73E2081A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1763486"/>
            <a:ext cx="8915399" cy="216625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Читательская грамотность как ключ ко всем видам функциональной грамотности</a:t>
            </a:r>
            <a:r>
              <a:rPr lang="ru-RU" b="1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82E64E7-7B7E-45B2-A73D-31AB98C809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 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" name="Picture 2" descr="http://tutaev-lib.ru/wp-content/uploads/2016/10/iStock_000054167766_Full-e1436822806434.jpg"/>
          <p:cNvPicPr>
            <a:picLocks noChangeAspect="1" noChangeArrowheads="1"/>
          </p:cNvPicPr>
          <p:nvPr/>
        </p:nvPicPr>
        <p:blipFill>
          <a:blip r:embed="rId2" cstate="print"/>
          <a:srcRect l="6348"/>
          <a:stretch>
            <a:fillRect/>
          </a:stretch>
        </p:blipFill>
        <p:spPr bwMode="auto">
          <a:xfrm>
            <a:off x="5040085" y="3864429"/>
            <a:ext cx="5377543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559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8533A4-C21D-4E2E-A736-50F43864F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9119" y="624110"/>
            <a:ext cx="9845494" cy="1280890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D1D1FF4-FCD7-46BC-B4D6-C4FF29607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340" y="2133600"/>
            <a:ext cx="11623250" cy="3777622"/>
          </a:xfrm>
        </p:spPr>
        <p:txBody>
          <a:bodyPr>
            <a:normAutofit/>
          </a:bodyPr>
          <a:lstStyle/>
          <a:p>
            <a:r>
              <a:rPr lang="ru-RU" sz="3200" dirty="0"/>
              <a:t>«</a:t>
            </a:r>
            <a:r>
              <a:rPr lang="ru-RU" sz="3200" b="1" dirty="0"/>
              <a:t>Функциональная грамотность</a:t>
            </a:r>
            <a:r>
              <a:rPr lang="ru-RU" sz="3200" dirty="0"/>
              <a:t> – </a:t>
            </a:r>
            <a:r>
              <a:rPr lang="ru-RU" sz="3200" b="1" dirty="0"/>
              <a:t>это</a:t>
            </a:r>
            <a:r>
              <a:rPr lang="ru-RU" sz="3200" dirty="0"/>
              <a:t> способность человека использовать приобретаемые в течение жизни знания для решения широкого диапазона жизненных задач в различных сферах человеческой деятельности, общения и социальных отношений».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829299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DF35203-9633-4202-9684-C403608C8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8351" y="624110"/>
            <a:ext cx="10326261" cy="78991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Интегративные компоненты современной функциональной грамотности</a:t>
            </a:r>
            <a:endParaRPr lang="ru-RU" dirty="0">
              <a:solidFill>
                <a:schemeClr val="accent3"/>
              </a:solidFill>
            </a:endParaRPr>
          </a:p>
        </p:txBody>
      </p:sp>
      <p:pic>
        <p:nvPicPr>
          <p:cNvPr id="5122" name="Picture 2" descr="https://ino.mgpu.ru/wp-content/uploads/2020/01/funkts-gramotnostMontazhnaya-oblast-1.png">
            <a:extLst>
              <a:ext uri="{FF2B5EF4-FFF2-40B4-BE49-F238E27FC236}">
                <a16:creationId xmlns:a16="http://schemas.microsoft.com/office/drawing/2014/main" xmlns="" id="{ABADB6F6-3FB6-4B9D-9D8D-5F25075438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109" y="1847654"/>
            <a:ext cx="12012891" cy="501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6599043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9C89856-B6CB-4ADB-AFC6-659214F26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Читательская грамотность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C76AE86-2183-44AF-B4FD-F96358325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Читательская грамотность - способность к чтению и пониманию учебных текстов, умение извлекать информацию из текста, использовать ее при решении различных задач.</a:t>
            </a:r>
          </a:p>
          <a:p>
            <a:r>
              <a:rPr lang="ru-RU" sz="2400" dirty="0" smtClean="0"/>
              <a:t>В исследованиях </a:t>
            </a:r>
            <a:r>
              <a:rPr lang="en-US" sz="2400" dirty="0" smtClean="0"/>
              <a:t>PISA</a:t>
            </a:r>
            <a:r>
              <a:rPr lang="ru-RU" sz="2400" dirty="0" smtClean="0"/>
              <a:t> читательская грамотность - «способность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жизни»</a:t>
            </a:r>
          </a:p>
          <a:p>
            <a:endParaRPr lang="ru-RU" dirty="0"/>
          </a:p>
        </p:txBody>
      </p:sp>
      <p:pic>
        <p:nvPicPr>
          <p:cNvPr id="1026" name="Picture 2" descr="Книга Книги Библиотечные - Бесплатная векторная графика на Pixabay">
            <a:extLst>
              <a:ext uri="{FF2B5EF4-FFF2-40B4-BE49-F238E27FC236}">
                <a16:creationId xmlns:a16="http://schemas.microsoft.com/office/drawing/2014/main" xmlns="" id="{0DE6B486-4A76-48F0-B2F2-23365B21B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402" y="624110"/>
            <a:ext cx="1904214" cy="37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565513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2FBD9A-B714-4674-94CB-E2EED7194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мы читаем?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330D979-7EDC-4EE0-B14D-B36F4A5617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ЗАПИСКИ // СМС// НОВОСТНЫЕ ЛЕНТЫ// ПОСТЫ //ЖУРНАЛЫ// РЕЦЕПТЫ  //СХЕМЫ //КАРТЫ// ВЫВЕСКИ// ЧЕРТЕЖИ // НАДПИСИ//ЧЕКИ//ГАЗЕТЫ //КНИГИ// ПИСЬМА//ОТКРЫТКИ</a:t>
            </a:r>
          </a:p>
        </p:txBody>
      </p:sp>
    </p:spTree>
    <p:extLst>
      <p:ext uri="{BB962C8B-B14F-4D97-AF65-F5344CB8AC3E}">
        <p14:creationId xmlns:p14="http://schemas.microsoft.com/office/powerpoint/2010/main" xmlns="" val="32672388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B8D2AB-00BD-4023-8F20-D0142151D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ЗАЧЕМ МЫ ЧИТАЕМ?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4A28F82-863A-497D-A384-48DFE7F26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Зачем читаем на уроке?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2.Зачем читаем в магазине?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3.Зачем читаем вывески или надписи?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4.С какой целью читаем афишу или программу в театре?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5.Зачем читаем аннотацию к книге?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6121287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6B83EF-4D83-4C1E-AEAB-F77BEC353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ЗАЧЕМ МЫ ЧИТАЕМ?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90CC1E9-413E-4E8B-AB60-541725697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Читаем, чтобы извлечь информацию;</a:t>
            </a:r>
          </a:p>
          <a:p>
            <a:r>
              <a:rPr lang="ru-RU" sz="3200" dirty="0"/>
              <a:t>Читаем, чтобы «расширить горизонты»;</a:t>
            </a:r>
          </a:p>
          <a:p>
            <a:r>
              <a:rPr lang="ru-RU" sz="3200" dirty="0"/>
              <a:t>Читаем, чтобы создать себя;</a:t>
            </a:r>
          </a:p>
          <a:p>
            <a:r>
              <a:rPr lang="ru-RU" sz="3200" dirty="0"/>
              <a:t>Читаем, чтобы добиться успеха.</a:t>
            </a:r>
          </a:p>
        </p:txBody>
      </p:sp>
    </p:spTree>
    <p:extLst>
      <p:ext uri="{BB962C8B-B14F-4D97-AF65-F5344CB8AC3E}">
        <p14:creationId xmlns:p14="http://schemas.microsoft.com/office/powerpoint/2010/main" xmlns="" val="247802340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5AF98A-83EB-43BF-B19C-A4531AC88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Читательская грамотность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D09FD7-2F4C-406D-A4AC-EE1E11FF3D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3509" y="1687398"/>
            <a:ext cx="10411103" cy="44739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Смысловое чтение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чтение, которое нацелено на понимание читающим смыслового содержания текста. Читательская грамотность способствует формированию следующих умений: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найти и извлечь информацию из текста;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осмыслить прочитанное, критически  оценить и проанализировать ;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использовать полученную информацию для решения  учебных и жизненных задач;</a:t>
            </a: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из полученной информации соответствующие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6708489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6D70B3-352B-4E5D-A7DC-A43E33C5B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Принципы отбора текстов для обучения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7819C94-D028-4857-9AA7-98FF0E3A4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/>
              <a:t>Текст должен соответствовать возрастным особенностям восприятия ученика: </a:t>
            </a:r>
          </a:p>
          <a:p>
            <a:r>
              <a:rPr lang="ru-RU" sz="2400" dirty="0"/>
              <a:t>тексты, задания должны затрагивать эмоциональную сферу ребенка, чем-то удивлять, вызывать естественное любопытство;</a:t>
            </a:r>
          </a:p>
          <a:p>
            <a:r>
              <a:rPr lang="ru-RU" sz="2400" dirty="0"/>
              <a:t>должен соответствовать читательским и жизненным интересам школьников; </a:t>
            </a:r>
          </a:p>
          <a:p>
            <a:r>
              <a:rPr lang="ru-RU" sz="2400" dirty="0"/>
              <a:t>текст должен отражать реальные жизненные ситуации, с которыми ученик сталкивался или может столкнуться.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30459241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4115" y="624110"/>
            <a:ext cx="9610498" cy="12808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25000"/>
                  </a:schemeClr>
                </a:solidFill>
              </a:rPr>
              <a:t>Упражнения для развития навыка быстрого чтения.</a:t>
            </a:r>
            <a:r>
              <a:rPr lang="ru-RU" dirty="0" smtClean="0">
                <a:solidFill>
                  <a:schemeClr val="accent2">
                    <a:lumMod val="2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2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25000"/>
                  </a:schemeClr>
                </a:solidFill>
              </a:rPr>
              <a:t>Упражнения для развития навыка быстрого чтения.</a:t>
            </a:r>
            <a:endParaRPr lang="ru-RU" dirty="0" smtClean="0">
              <a:solidFill>
                <a:schemeClr val="accent2">
                  <a:lumMod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Picture 2" descr="C:\Users\Администратор\Desktop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676399" y="-696686"/>
            <a:ext cx="10189029" cy="770708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Администратор\Desktop\img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02229" y="315686"/>
            <a:ext cx="10352314" cy="6357257"/>
          </a:xfr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Администратор\Desktop\img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66259" y="468085"/>
            <a:ext cx="10025741" cy="6890657"/>
          </a:xfr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3024718" y="522514"/>
            <a:ext cx="462017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4400" b="1" dirty="0">
                <a:solidFill>
                  <a:srgbClr val="FF0000"/>
                </a:solidFill>
                <a:latin typeface="Century Gothic" pitchFamily="34" charset="0"/>
              </a:rPr>
              <a:t>Буква в окошке</a:t>
            </a:r>
            <a:endParaRPr lang="ru-RU" altLang="ru-RU" sz="4400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16387" name="Picture 2" descr="обучение чтению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28134" y="1698171"/>
            <a:ext cx="5376333" cy="4608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обучение чтению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6553200" y="3463926"/>
            <a:ext cx="4923367" cy="256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2"/>
          <p:cNvSpPr>
            <a:spLocks noChangeArrowheads="1"/>
          </p:cNvSpPr>
          <p:nvPr/>
        </p:nvSpPr>
        <p:spPr bwMode="auto">
          <a:xfrm>
            <a:off x="719667" y="674914"/>
            <a:ext cx="1094528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4400" b="1" dirty="0">
                <a:solidFill>
                  <a:srgbClr val="FF0000"/>
                </a:solidFill>
                <a:latin typeface="Century Gothic" pitchFamily="34" charset="0"/>
              </a:rPr>
              <a:t>Что изменилось?        </a:t>
            </a:r>
          </a:p>
          <a:p>
            <a:r>
              <a:rPr lang="ru-RU" altLang="ru-RU" dirty="0">
                <a:latin typeface="Century Gothic" pitchFamily="34" charset="0"/>
              </a:rPr>
              <a:t>На доске попарно записаны слова, которые отличаются друг от друга порядком слогов, букв или буквенным составом</a:t>
            </a:r>
          </a:p>
          <a:p>
            <a:pPr algn="ctr"/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Кони-кино, </a:t>
            </a:r>
          </a:p>
          <a:p>
            <a:pPr algn="ctr"/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сон-нос, </a:t>
            </a:r>
          </a:p>
          <a:p>
            <a:pPr algn="ctr"/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липа-пила, </a:t>
            </a:r>
          </a:p>
          <a:p>
            <a:pPr algn="ctr"/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слон-стон,</a:t>
            </a:r>
          </a:p>
          <a:p>
            <a:pPr algn="ctr"/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 рак-мак, </a:t>
            </a:r>
          </a:p>
          <a:p>
            <a:pPr algn="ctr"/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раки-руки.</a:t>
            </a:r>
          </a:p>
          <a:p>
            <a:endParaRPr lang="ru-RU" altLang="ru-RU" dirty="0">
              <a:latin typeface="Century Gothic" pitchFamily="34" charset="0"/>
            </a:endParaRPr>
          </a:p>
          <a:p>
            <a:endParaRPr lang="ru-RU" altLang="ru-RU" dirty="0">
              <a:latin typeface="Century Gothic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2"/>
          <p:cNvSpPr>
            <a:spLocks noChangeArrowheads="1"/>
          </p:cNvSpPr>
          <p:nvPr/>
        </p:nvSpPr>
        <p:spPr bwMode="auto">
          <a:xfrm>
            <a:off x="624418" y="609601"/>
            <a:ext cx="109431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rgbClr val="FF0000"/>
                </a:solidFill>
                <a:latin typeface="Century Gothic" pitchFamily="34" charset="0"/>
              </a:rPr>
              <a:t>     </a:t>
            </a:r>
            <a:r>
              <a:rPr lang="ru-RU" altLang="ru-RU" sz="2800" b="1" dirty="0" smtClean="0">
                <a:solidFill>
                  <a:srgbClr val="FF0000"/>
                </a:solidFill>
                <a:latin typeface="Century Gothic" pitchFamily="34" charset="0"/>
              </a:rPr>
              <a:t>         Помоги </a:t>
            </a:r>
            <a:r>
              <a:rPr lang="ru-RU" altLang="ru-RU" sz="2800" b="1" dirty="0">
                <a:solidFill>
                  <a:srgbClr val="FF0000"/>
                </a:solidFill>
                <a:latin typeface="Century Gothic" pitchFamily="34" charset="0"/>
              </a:rPr>
              <a:t>слову найти последнюю букву.</a:t>
            </a:r>
            <a:endParaRPr lang="ru-RU" altLang="ru-RU" sz="2800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3215217" y="1431924"/>
            <a:ext cx="719152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СЛО            З</a:t>
            </a:r>
          </a:p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ГЛА             М</a:t>
            </a:r>
          </a:p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СТО             К</a:t>
            </a:r>
          </a:p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ГРО              Н</a:t>
            </a:r>
          </a:p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КРИ              Л</a:t>
            </a:r>
          </a:p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ПЛО              Б</a:t>
            </a:r>
          </a:p>
          <a:p>
            <a:r>
              <a:rPr lang="ru-RU" altLang="ru-RU" sz="4400" b="1" dirty="0">
                <a:solidFill>
                  <a:srgbClr val="002060"/>
                </a:solidFill>
                <a:latin typeface="Century Gothic" pitchFamily="34" charset="0"/>
              </a:rPr>
              <a:t>ГРИ               В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944534" y="1844676"/>
            <a:ext cx="2688167" cy="1871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940301" y="3238500"/>
            <a:ext cx="2688167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4635500" y="1844675"/>
            <a:ext cx="2804584" cy="6937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4660901" y="2565400"/>
            <a:ext cx="2688167" cy="1303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944534" y="5084763"/>
            <a:ext cx="2927351" cy="6588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4559300" y="3238500"/>
            <a:ext cx="3073400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4715934" y="5229225"/>
            <a:ext cx="3119967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285751" y="214313"/>
            <a:ext cx="11582400" cy="1342344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  <a:t>Сплошной текст. Текст набран без пробелов. </a:t>
            </a:r>
            <a:b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2400" b="1" u="sng" dirty="0" smtClean="0">
                <a:solidFill>
                  <a:schemeClr val="accent2">
                    <a:lumMod val="25000"/>
                  </a:schemeClr>
                </a:solidFill>
              </a:rPr>
              <a:t>Задача ученика прочитать правильно.</a:t>
            </a:r>
            <a:endParaRPr lang="ru-RU" sz="3200" b="1" u="sng" dirty="0" smtClean="0">
              <a:solidFill>
                <a:schemeClr val="accent2">
                  <a:lumMod val="25000"/>
                </a:schemeClr>
              </a:solidFill>
            </a:endParaRPr>
          </a:p>
        </p:txBody>
      </p:sp>
      <p:pic>
        <p:nvPicPr>
          <p:cNvPr id="18435" name="Picture 2" descr="C:\Users\Администратор\Desktop\img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57251" y="1621971"/>
            <a:ext cx="11008178" cy="5023304"/>
          </a:xfr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51214" y="293914"/>
            <a:ext cx="9802546" cy="1420586"/>
          </a:xfr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  <a:t>    Переставь буквы местами так, чтобы получились слова. Прочитай текст.</a:t>
            </a:r>
            <a:b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3200" b="1" dirty="0" err="1" smtClean="0">
                <a:solidFill>
                  <a:schemeClr val="accent2">
                    <a:lumMod val="25000"/>
                  </a:schemeClr>
                </a:solidFill>
              </a:rPr>
              <a:t>Муравьишка</a:t>
            </a:r>
            <a:r>
              <a:rPr lang="ru-RU" sz="3200" b="1" dirty="0" smtClean="0">
                <a:solidFill>
                  <a:schemeClr val="accent2">
                    <a:lumMod val="25000"/>
                  </a:schemeClr>
                </a:solidFill>
              </a:rPr>
              <a:t>.</a:t>
            </a:r>
            <a:endParaRPr lang="ru-RU" sz="3200" b="1" dirty="0">
              <a:solidFill>
                <a:schemeClr val="accent2">
                  <a:lumMod val="2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88571" y="2710543"/>
            <a:ext cx="10918372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Солнышко уже за лес спускалось. Муравей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есл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 на сухой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токлис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. Дунул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терве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. Упал листок с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кивет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. Несет ветер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токлис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 через лес в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ревденю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. Муравей чуть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виж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 от страха. Листок упал на </a:t>
            </a:r>
            <a:r>
              <a:rPr lang="ru-RU" sz="3200" b="1" dirty="0">
                <a:solidFill>
                  <a:schemeClr val="accent2">
                    <a:lumMod val="10000"/>
                  </a:schemeClr>
                </a:solidFill>
              </a:rPr>
              <a:t>гул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 за деревней. Он упал на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менька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. Муравей </a:t>
            </a:r>
            <a:r>
              <a:rPr lang="ru-RU" sz="3200" b="1" dirty="0" err="1">
                <a:solidFill>
                  <a:schemeClr val="accent2">
                    <a:lumMod val="10000"/>
                  </a:schemeClr>
                </a:solidFill>
              </a:rPr>
              <a:t>шибу</a:t>
            </a:r>
            <a:r>
              <a:rPr lang="ru-RU" sz="3200" dirty="0">
                <a:solidFill>
                  <a:schemeClr val="accent2">
                    <a:lumMod val="10000"/>
                  </a:schemeClr>
                </a:solidFill>
              </a:rPr>
              <a:t> лапку. Вот беда.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3686" y="0"/>
            <a:ext cx="10544537" cy="1157469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Приёмы работы с текстом при изучении нового материала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51662" y="1250066"/>
            <a:ext cx="9923021" cy="4776903"/>
          </a:xfrm>
        </p:spPr>
        <p:txBody>
          <a:bodyPr>
            <a:noAutofit/>
          </a:bodyPr>
          <a:lstStyle/>
          <a:p>
            <a:pPr lvl="0"/>
            <a:r>
              <a:rPr lang="ru-RU" sz="3200" b="1" i="1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Приём «Верите ли вы…»</a:t>
            </a:r>
            <a:r>
              <a:rPr lang="ru-RU" sz="3200" dirty="0" smtClean="0"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может быть началом урока, связывает разрозненные факты в единую картину;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 первичном чтении текста учащиеся могут использовать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прием – «Толковый словарь».</a:t>
            </a: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Приём «Кольцевое чтение».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Данный приём помогает управлять процессом осмысления текста во время чтения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E85612AD-4D6C-430E-9F32-D7B7944F5980}"/>
              </a:ext>
            </a:extLst>
          </p:cNvPr>
          <p:cNvSpPr txBox="1"/>
          <p:nvPr/>
        </p:nvSpPr>
        <p:spPr>
          <a:xfrm>
            <a:off x="862741" y="260649"/>
            <a:ext cx="11329259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     Прием </a:t>
            </a:r>
            <a:r>
              <a:rPr lang="ru-RU" sz="3600" b="1" i="1" dirty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«Мозаика</a:t>
            </a:r>
            <a:r>
              <a:rPr lang="ru-RU" sz="3600" b="1" i="1" dirty="0" smtClean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» или </a:t>
            </a:r>
            <a:r>
              <a:rPr lang="ru-RU" sz="3600" dirty="0" smtClean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«</a:t>
            </a:r>
            <a:r>
              <a:rPr lang="ru-RU" sz="3600" b="1" i="1" dirty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Реконструкция текста</a:t>
            </a:r>
            <a:r>
              <a:rPr lang="ru-RU" sz="3600" b="1" dirty="0" smtClean="0">
                <a:effectLst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»</a:t>
            </a:r>
          </a:p>
          <a:p>
            <a:endParaRPr lang="ru-RU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Прием  «Чтение с пометами»</a:t>
            </a:r>
            <a:endParaRPr lang="ru-RU" sz="36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 время чтения текста нео</a:t>
            </a:r>
            <a:r>
              <a:rPr lang="ru-RU" sz="3200" dirty="0" smtClean="0"/>
              <a:t>бходимо попросить учащихся делать на полях пометки,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"V" – это я знаю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"+" – это новое для меня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"-" – я думаю иначе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"?" – необходимо разъяснение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"!!" – это меня очень заинтересовало и др.</a:t>
            </a:r>
          </a:p>
          <a:p>
            <a:r>
              <a:rPr lang="ru-RU" sz="3200" dirty="0" smtClean="0">
                <a:solidFill>
                  <a:srgbClr val="FF0000"/>
                </a:solidFill>
              </a:rPr>
              <a:t> </a:t>
            </a:r>
          </a:p>
          <a:p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229550" cy="584775"/>
          </a:xfrm>
          <a:prstGeom prst="rect">
            <a:avLst/>
          </a:prstGeom>
          <a:solidFill>
            <a:srgbClr val="F5F5F5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945806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972581-CAD0-4023-BC96-82CD68EFA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68D483D-8D3E-4BCF-A292-6714A1D8C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529" y="293914"/>
            <a:ext cx="10303327" cy="5617308"/>
          </a:xfrm>
        </p:spPr>
        <p:txBody>
          <a:bodyPr/>
          <a:lstStyle/>
          <a:p>
            <a:pPr>
              <a:buNone/>
            </a:pPr>
            <a:endParaRPr lang="ru-RU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«Верно или 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неверно?»</a:t>
            </a:r>
          </a:p>
          <a:p>
            <a:pPr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Приём «Смысловая выборка» </a:t>
            </a: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79813" y="1355271"/>
            <a:ext cx="865414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Приём «Работа с вопросником»</a:t>
            </a: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697180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7435" y="620688"/>
            <a:ext cx="103691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/>
          </a:p>
          <a:p>
            <a:pPr marL="571500" indent="-571500">
              <a:buFontTx/>
              <a:buChar char="-"/>
            </a:pPr>
            <a:endParaRPr lang="ru-RU" sz="3600" dirty="0"/>
          </a:p>
          <a:p>
            <a:pPr marL="571500" indent="-571500">
              <a:buFontTx/>
              <a:buChar char="-"/>
            </a:pPr>
            <a:endParaRPr lang="ru-RU" sz="3600" dirty="0"/>
          </a:p>
          <a:p>
            <a:pPr marL="571500" indent="-571500">
              <a:buFontTx/>
              <a:buChar char="-"/>
            </a:pPr>
            <a:endParaRPr lang="ru-RU" sz="3600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FF0138DE-8DBC-4A29-B518-1E7070A0EC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35485351"/>
              </p:ext>
            </p:extLst>
          </p:nvPr>
        </p:nvGraphicFramePr>
        <p:xfrm>
          <a:off x="1589313" y="966075"/>
          <a:ext cx="10171316" cy="5630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5658">
                  <a:extLst>
                    <a:ext uri="{9D8B030D-6E8A-4147-A177-3AD203B41FA5}">
                      <a16:colId xmlns:a16="http://schemas.microsoft.com/office/drawing/2014/main" xmlns="" val="213830940"/>
                    </a:ext>
                  </a:extLst>
                </a:gridCol>
                <a:gridCol w="5085658">
                  <a:extLst>
                    <a:ext uri="{9D8B030D-6E8A-4147-A177-3AD203B41FA5}">
                      <a16:colId xmlns:a16="http://schemas.microsoft.com/office/drawing/2014/main" xmlns="" val="3067554625"/>
                    </a:ext>
                  </a:extLst>
                </a:gridCol>
              </a:tblGrid>
              <a:tr h="398279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«Тонкие» вопросы</a:t>
                      </a:r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«Толстые» вопросы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3718954707"/>
                  </a:ext>
                </a:extLst>
              </a:tr>
              <a:tr h="843269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Кто? Что?</a:t>
                      </a: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Дайте три объяснения, почему… 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381353136"/>
                  </a:ext>
                </a:extLst>
              </a:tr>
              <a:tr h="602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Когда?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Объясните, почему… 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2316185898"/>
                  </a:ext>
                </a:extLst>
              </a:tr>
              <a:tr h="602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Может…?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Почему вы думаете… 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1546628106"/>
                  </a:ext>
                </a:extLst>
              </a:tr>
              <a:tr h="602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Было ли…?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Почему вы считаете… 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4291458510"/>
                  </a:ext>
                </a:extLst>
              </a:tr>
              <a:tr h="602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Согласны ли вы…?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чём различие… 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692172480"/>
                  </a:ext>
                </a:extLst>
              </a:tr>
              <a:tr h="8605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Мог ли…?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Предположите, что будет, если… ?</a:t>
                      </a:r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3696974720"/>
                  </a:ext>
                </a:extLst>
              </a:tr>
              <a:tr h="86053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Согласны ли вы… 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Верно ли… ?</a:t>
                      </a:r>
                    </a:p>
                    <a:p>
                      <a:endParaRPr lang="ru-RU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xmlns="" val="2731456032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485900" y="1"/>
            <a:ext cx="102380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Приём «Тонкий и Толстый вопрос»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2200667645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B8F0D4-F7DC-4DEA-BB4D-4302A7928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A6A4FA-58CB-4FE6-9479-2056C307D7B4}"/>
              </a:ext>
            </a:extLst>
          </p:cNvPr>
          <p:cNvSpPr txBox="1"/>
          <p:nvPr/>
        </p:nvSpPr>
        <p:spPr>
          <a:xfrm>
            <a:off x="625929" y="1371600"/>
            <a:ext cx="11164821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Имя существительное обозначает…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Отвечает на вопросы…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Начальная форма имени существительного - … падеж…числа.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Имена существительные имеют следующие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постоянные</a:t>
            </a: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признаки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:…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 …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Относятся к … или …, или … роду, к … , или … , </a:t>
            </a:r>
            <a:r>
              <a:rPr lang="ru-RU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…..</a:t>
            </a: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склонению.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Имена существительные имеют следующие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непостоянные</a:t>
            </a: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признаки:….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Существительные изменяются по … и … 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В предложении имя существительное может быть как …, 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algn="just">
              <a:lnSpc>
                <a:spcPts val="1500"/>
              </a:lnSpc>
              <a:spcAft>
                <a:spcPts val="1000"/>
              </a:spcAft>
            </a:pP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… , … , … 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98172" y="261256"/>
            <a:ext cx="10025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Приём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«Письмо с дырками(пробелами)»</a:t>
            </a:r>
            <a:r>
              <a:rPr lang="ru-RU" sz="36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344401332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9353" y="138896"/>
            <a:ext cx="9745260" cy="159730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25000"/>
                  </a:schemeClr>
                </a:solidFill>
              </a:rPr>
              <a:t>Люди перестают </a:t>
            </a:r>
            <a:r>
              <a:rPr lang="ru-RU" b="1" dirty="0" err="1" smtClean="0">
                <a:solidFill>
                  <a:schemeClr val="accent2">
                    <a:lumMod val="25000"/>
                  </a:schemeClr>
                </a:solidFill>
              </a:rPr>
              <a:t>мыслить,когда</a:t>
            </a:r>
            <a:r>
              <a:rPr lang="ru-RU" b="1" dirty="0" smtClean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2">
                    <a:lumMod val="25000"/>
                  </a:schemeClr>
                </a:solidFill>
              </a:rPr>
              <a:t>перестают читать.</a:t>
            </a:r>
            <a:r>
              <a:rPr lang="ru-RU" sz="4400" dirty="0" smtClean="0">
                <a:solidFill>
                  <a:schemeClr val="accent2">
                    <a:lumMod val="25000"/>
                  </a:schemeClr>
                </a:solidFill>
              </a:rPr>
              <a:t/>
            </a:r>
            <a:br>
              <a:rPr lang="ru-RU" sz="4400" dirty="0" smtClean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2000" dirty="0" smtClean="0">
                <a:solidFill>
                  <a:schemeClr val="accent2">
                    <a:lumMod val="25000"/>
                  </a:schemeClr>
                </a:solidFill>
              </a:rPr>
              <a:t>                   </a:t>
            </a:r>
            <a:r>
              <a:rPr lang="ru-RU" sz="2000" dirty="0" smtClean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2">
                    <a:lumMod val="25000"/>
                  </a:schemeClr>
                </a:solidFill>
              </a:rPr>
              <a:t>(</a:t>
            </a:r>
            <a:r>
              <a:rPr lang="ru-RU" sz="2400" dirty="0" err="1" smtClean="0">
                <a:solidFill>
                  <a:schemeClr val="accent2">
                    <a:lumMod val="25000"/>
                  </a:schemeClr>
                </a:solidFill>
              </a:rPr>
              <a:t>Дени</a:t>
            </a:r>
            <a:r>
              <a:rPr lang="ru-RU" sz="2400" dirty="0" smtClean="0">
                <a:solidFill>
                  <a:schemeClr val="accent2">
                    <a:lumMod val="25000"/>
                  </a:schemeClr>
                </a:solidFill>
              </a:rPr>
              <a:t> Дидро</a:t>
            </a:r>
            <a:r>
              <a:rPr lang="ru-RU" sz="1600" dirty="0" smtClean="0">
                <a:solidFill>
                  <a:schemeClr val="accent2">
                    <a:lumMod val="25000"/>
                  </a:schemeClr>
                </a:solidFill>
              </a:rPr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2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2">
                    <a:lumMod val="25000"/>
                  </a:schemeClr>
                </a:solidFill>
              </a:rPr>
            </a:br>
            <a:r>
              <a:rPr lang="ru-RU" sz="1100" dirty="0" smtClean="0">
                <a:solidFill>
                  <a:schemeClr val="accent2">
                    <a:lumMod val="25000"/>
                  </a:schemeClr>
                </a:solidFill>
              </a:rPr>
              <a:t>                                               </a:t>
            </a:r>
            <a:r>
              <a:rPr lang="ru-RU" sz="1000" dirty="0" smtClean="0">
                <a:solidFill>
                  <a:schemeClr val="accent2">
                    <a:lumMod val="25000"/>
                  </a:schemeClr>
                </a:solidFill>
              </a:rPr>
              <a:t>(</a:t>
            </a:r>
            <a:endParaRPr lang="ru-RU" dirty="0"/>
          </a:p>
        </p:txBody>
      </p:sp>
      <p:pic>
        <p:nvPicPr>
          <p:cNvPr id="5" name="Picture 3" descr="att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220182" y="1566027"/>
            <a:ext cx="6377651" cy="4774067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76251" y="1208314"/>
            <a:ext cx="11239500" cy="5292500"/>
          </a:xfrm>
        </p:spPr>
        <p:txBody>
          <a:bodyPr>
            <a:noAutofit/>
          </a:bodyPr>
          <a:lstStyle/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b="1" dirty="0" smtClean="0"/>
              <a:t>          </a:t>
            </a:r>
            <a:r>
              <a:rPr lang="ru-RU" sz="3200" b="1" dirty="0" smtClean="0">
                <a:solidFill>
                  <a:schemeClr val="accent2">
                    <a:lumMod val="10000"/>
                  </a:schemeClr>
                </a:solidFill>
              </a:rPr>
              <a:t>Чтение</a:t>
            </a:r>
            <a:r>
              <a:rPr lang="ru-RU" sz="2400" b="1" dirty="0" smtClean="0"/>
              <a:t> </a:t>
            </a:r>
            <a:r>
              <a:rPr lang="ru-RU" sz="2400" dirty="0" smtClean="0"/>
              <a:t>– это основной и ничем не заменимый  источник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социального опыта прошлого и  настоящего, важнейший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способ освоения  базовой социально значимой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информации.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b="1" dirty="0" smtClean="0"/>
              <a:t>    </a:t>
            </a:r>
            <a:r>
              <a:rPr lang="ru-RU" sz="2400" b="1" dirty="0" smtClean="0">
                <a:solidFill>
                  <a:schemeClr val="accent2">
                    <a:lumMod val="10000"/>
                  </a:schemeClr>
                </a:solidFill>
              </a:rPr>
              <a:t>Чтение и работа с текстом  – 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b="1" dirty="0" smtClean="0">
                <a:solidFill>
                  <a:schemeClr val="accent2">
                    <a:lumMod val="10000"/>
                  </a:schemeClr>
                </a:solidFill>
              </a:rPr>
              <a:t>основа  современных образовательных технологий.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   </a:t>
            </a:r>
            <a:r>
              <a:rPr lang="ru-RU" sz="2400" u="sng" dirty="0" smtClean="0">
                <a:solidFill>
                  <a:schemeClr val="accent2">
                    <a:lumMod val="10000"/>
                  </a:schemeClr>
                </a:solidFill>
              </a:rPr>
              <a:t>Грамотно читать </a:t>
            </a:r>
            <a:r>
              <a:rPr lang="ru-RU" sz="2400" dirty="0" smtClean="0"/>
              <a:t>– это значит </a:t>
            </a:r>
            <a:r>
              <a:rPr lang="ru-RU" sz="2400" b="1" i="1" dirty="0" smtClean="0">
                <a:solidFill>
                  <a:srgbClr val="800000"/>
                </a:solidFill>
              </a:rPr>
              <a:t>понимать</a:t>
            </a:r>
            <a:r>
              <a:rPr lang="ru-RU" sz="2400" dirty="0" smtClean="0"/>
              <a:t> текст,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b="1" i="1" dirty="0" smtClean="0">
                <a:solidFill>
                  <a:srgbClr val="800000"/>
                </a:solidFill>
              </a:rPr>
              <a:t>размышлять</a:t>
            </a:r>
            <a:r>
              <a:rPr lang="ru-RU" sz="2400" dirty="0" smtClean="0"/>
              <a:t> над его содержанием, </a:t>
            </a:r>
            <a:r>
              <a:rPr lang="ru-RU" sz="2400" b="1" i="1" dirty="0" smtClean="0">
                <a:solidFill>
                  <a:srgbClr val="800000"/>
                </a:solidFill>
              </a:rPr>
              <a:t>оценивать  </a:t>
            </a:r>
            <a:r>
              <a:rPr lang="ru-RU" sz="2400" dirty="0" smtClean="0"/>
              <a:t>его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смысл и значение , </a:t>
            </a:r>
            <a:r>
              <a:rPr lang="ru-RU" sz="2400" b="1" i="1" dirty="0" smtClean="0">
                <a:solidFill>
                  <a:srgbClr val="800000"/>
                </a:solidFill>
              </a:rPr>
              <a:t>фиксировать</a:t>
            </a:r>
            <a:r>
              <a:rPr lang="ru-RU" sz="2400" dirty="0" smtClean="0"/>
              <a:t> и  </a:t>
            </a:r>
            <a:r>
              <a:rPr lang="ru-RU" sz="2400" b="1" i="1" dirty="0" smtClean="0">
                <a:solidFill>
                  <a:srgbClr val="800000"/>
                </a:solidFill>
              </a:rPr>
              <a:t>использовать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полученную информацию,  </a:t>
            </a:r>
            <a:r>
              <a:rPr lang="ru-RU" sz="2400" b="1" i="1" dirty="0" smtClean="0">
                <a:solidFill>
                  <a:srgbClr val="800000"/>
                </a:solidFill>
              </a:rPr>
              <a:t>излагать </a:t>
            </a:r>
            <a:r>
              <a:rPr lang="ru-RU" sz="2400" dirty="0" smtClean="0"/>
              <a:t>свои мысли о  </a:t>
            </a:r>
          </a:p>
          <a:p>
            <a:pPr marL="365760" indent="-256032" algn="ctr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ru-RU" sz="2400" dirty="0" smtClean="0"/>
              <a:t>прочитанном.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77787" y="424543"/>
            <a:ext cx="47416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Выводы:</a:t>
            </a:r>
            <a:endParaRPr lang="ru-RU" sz="36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EAF6AFA-B6FA-4755-B8AA-41B3D4954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0830" y="624110"/>
            <a:ext cx="2220684" cy="665847"/>
          </a:xfrm>
        </p:spPr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Выводы: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CE31001-5DEA-41D9-B216-6C6DCC6C8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1" y="1404257"/>
            <a:ext cx="9379631" cy="5257801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Читательская грамотность - это фундаментальная база функциональной грамотности.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пригодится ребенку во взрослой жизни? </a:t>
            </a:r>
          </a:p>
          <a:p>
            <a:pPr>
              <a:buFontTx/>
              <a:buChar char="-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сопоставлять, сравнивать, анализировать, объяснять. </a:t>
            </a:r>
          </a:p>
          <a:p>
            <a:pPr>
              <a:buFontTx/>
              <a:buChar char="-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Читательская грамотность способствует развитию когнитивных умений.</a:t>
            </a:r>
            <a:endParaRPr lang="ru-RU" sz="2800" dirty="0"/>
          </a:p>
        </p:txBody>
      </p:sp>
      <p:pic>
        <p:nvPicPr>
          <p:cNvPr id="6146" name="Picture 2" descr="Книга: &quot;Читательская грамотность. Выпуск 2. Часть 2&quot; - Ковалева, Рябинина,  Чабан. Купить книгу, читать рецензии | ISBN 978-5-09-088068-8 | Лабиринт">
            <a:extLst>
              <a:ext uri="{FF2B5EF4-FFF2-40B4-BE49-F238E27FC236}">
                <a16:creationId xmlns:a16="http://schemas.microsoft.com/office/drawing/2014/main" xmlns="" id="{776F6FF6-020B-4303-BB8B-2E34DBB6E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2726870"/>
            <a:ext cx="2269670" cy="413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606306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A85D03-CE6F-4BB1-977B-969B5FE11297}"/>
              </a:ext>
            </a:extLst>
          </p:cNvPr>
          <p:cNvSpPr txBox="1"/>
          <p:nvPr/>
        </p:nvSpPr>
        <p:spPr>
          <a:xfrm>
            <a:off x="1959429" y="1295401"/>
            <a:ext cx="1008197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Возьмите чашку терпения, влейте туда полное сердце любви к тому, что вы делаете, бросьте две пригоршни щедрости, плесните туда же юмора, посыпьте добротой, добавьте как можно больше веры и всё это хорошенько перемешайте. Потом используйте  на уроке и предлагайте каждому</a:t>
            </a:r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ученику. </a:t>
            </a:r>
          </a:p>
          <a:p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результат  обязательно будет!!!</a:t>
            </a:r>
            <a:endParaRPr lang="ru-RU" sz="4000" b="1" dirty="0"/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AB4B9B23-C88C-49BC-9390-BE348AD13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479" y="337221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ru-RU" sz="4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Рецепт</a:t>
            </a:r>
            <a:r>
              <a:rPr lang="ru-RU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999116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758</TotalTime>
  <Words>782</Words>
  <Application>Microsoft Office PowerPoint</Application>
  <PresentationFormat>Произвольный</PresentationFormat>
  <Paragraphs>143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Легкий дым</vt:lpstr>
      <vt:lpstr>Читательская грамотность как ключ ко всем видам функциональной грамотности. </vt:lpstr>
      <vt:lpstr> </vt:lpstr>
      <vt:lpstr>Интегративные компоненты современной функциональной грамотности</vt:lpstr>
      <vt:lpstr>Читательская грамотность</vt:lpstr>
      <vt:lpstr>Что мы читаем?</vt:lpstr>
      <vt:lpstr>ЗАЧЕМ МЫ ЧИТАЕМ?</vt:lpstr>
      <vt:lpstr>ЗАЧЕМ МЫ ЧИТАЕМ?</vt:lpstr>
      <vt:lpstr>Читательская грамотность</vt:lpstr>
      <vt:lpstr>Принципы отбора текстов для обучения </vt:lpstr>
      <vt:lpstr>Упражнения для развития навыка быстрого чтения. </vt:lpstr>
      <vt:lpstr>Слайд 11</vt:lpstr>
      <vt:lpstr>Слайд 12</vt:lpstr>
      <vt:lpstr>Слайд 13</vt:lpstr>
      <vt:lpstr>Слайд 14</vt:lpstr>
      <vt:lpstr>Слайд 15</vt:lpstr>
      <vt:lpstr>Сплошной текст. Текст набран без пробелов.  Задача ученика прочитать правильно.</vt:lpstr>
      <vt:lpstr>    Переставь буквы местами так, чтобы получились слова. Прочитай текст. Муравьишка.</vt:lpstr>
      <vt:lpstr>Приёмы работы с текстом при изучении нового материала </vt:lpstr>
      <vt:lpstr>Слайд 19</vt:lpstr>
      <vt:lpstr>Слайд 20</vt:lpstr>
      <vt:lpstr>Слайд 21</vt:lpstr>
      <vt:lpstr> </vt:lpstr>
      <vt:lpstr>Люди перестают мыслить,когда перестают читать.                     (Дени Дидро)</vt:lpstr>
      <vt:lpstr>Слайд 24</vt:lpstr>
      <vt:lpstr>Выводы:</vt:lpstr>
      <vt:lpstr>                           Рецепт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Читательская грамотность как ключ ко всем видам функциональной грамотности.</dc:title>
  <dc:creator>starl</dc:creator>
  <cp:lastModifiedBy>1</cp:lastModifiedBy>
  <cp:revision>73</cp:revision>
  <dcterms:created xsi:type="dcterms:W3CDTF">2021-12-20T05:35:08Z</dcterms:created>
  <dcterms:modified xsi:type="dcterms:W3CDTF">2023-01-10T05:59:10Z</dcterms:modified>
</cp:coreProperties>
</file>