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4" r:id="rId3"/>
    <p:sldId id="261" r:id="rId4"/>
    <p:sldId id="281" r:id="rId5"/>
    <p:sldId id="282" r:id="rId6"/>
    <p:sldId id="260" r:id="rId7"/>
    <p:sldId id="259" r:id="rId8"/>
    <p:sldId id="262" r:id="rId9"/>
    <p:sldId id="264" r:id="rId10"/>
    <p:sldId id="273" r:id="rId11"/>
    <p:sldId id="274" r:id="rId12"/>
    <p:sldId id="263" r:id="rId13"/>
    <p:sldId id="265" r:id="rId14"/>
    <p:sldId id="267" r:id="rId15"/>
    <p:sldId id="266" r:id="rId16"/>
    <p:sldId id="278" r:id="rId17"/>
    <p:sldId id="272" r:id="rId18"/>
    <p:sldId id="269" r:id="rId19"/>
    <p:sldId id="271" r:id="rId20"/>
    <p:sldId id="275" r:id="rId21"/>
    <p:sldId id="283" r:id="rId22"/>
    <p:sldId id="270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FD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СЕНТЯБРЬ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54</c:v>
                </c:pt>
                <c:pt idx="2">
                  <c:v>46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ОКТЯБРЬ</a:t>
            </a:r>
            <a:endParaRPr lang="ru-RU" dirty="0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СЕНТЯБРЬ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39</c:v>
                </c:pt>
                <c:pt idx="1">
                  <c:v>38</c:v>
                </c:pt>
                <c:pt idx="2">
                  <c:v>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1.jpeg"/><Relationship Id="rId7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5.jpeg"/><Relationship Id="rId5" Type="http://schemas.openxmlformats.org/officeDocument/2006/relationships/image" Target="../media/image24.emf"/><Relationship Id="rId4" Type="http://schemas.openxmlformats.org/officeDocument/2006/relationships/package" Target="../embeddings/____________Microsoft_PowerPoint2.pptx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/>
          <a:stretch/>
        </p:blipFill>
        <p:spPr bwMode="auto">
          <a:xfrm>
            <a:off x="0" y="188640"/>
            <a:ext cx="9144000" cy="666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7504" y="116632"/>
            <a:ext cx="8928992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общеобразовательное учреждение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«Начальная школа, реализующая адаптированные образовательные программы</a:t>
            </a:r>
            <a:b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детей с нарушением зрения, № 2 Ворошиловского района Волгограда»</a:t>
            </a:r>
            <a:b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4635063"/>
            <a:ext cx="7992888" cy="13142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АВТОР - РАЗРАБОТЧИК: </a:t>
            </a:r>
            <a:r>
              <a:rPr lang="ru-RU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Бурдюкова</a:t>
            </a: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Валерия</a:t>
            </a:r>
            <a:endParaRPr lang="ru-RU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УЧАСТНИКИ ПРОЕКТА: воспитанники подготовительной к школе группы №4</a:t>
            </a:r>
          </a:p>
          <a:p>
            <a:pPr algn="ctr"/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РУКОВОДИТЕЛЬ ПРОЕКТА: инструктор </a:t>
            </a:r>
            <a:r>
              <a:rPr 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ФК: </a:t>
            </a:r>
            <a:r>
              <a:rPr lang="ru-RU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Сырцова</a:t>
            </a:r>
            <a:r>
              <a:rPr 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Е.А.</a:t>
            </a:r>
          </a:p>
          <a:p>
            <a:pPr algn="ctr"/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908720"/>
            <a:ext cx="7776864" cy="13973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ОБРАЗОВАТЕЛЬНЫЙ ПРОЕКТ</a:t>
            </a:r>
            <a:endParaRPr lang="ru-RU" sz="2000" dirty="0">
              <a:solidFill>
                <a:srgbClr val="00B050"/>
              </a:solidFill>
              <a:latin typeface="Monotype Corsiva" pitchFamily="66" charset="0"/>
            </a:endParaRPr>
          </a:p>
          <a:p>
            <a:pPr algn="ctr"/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для детей старшего дошкольного возраста</a:t>
            </a:r>
            <a:endParaRPr lang="ru-RU" sz="2000" dirty="0">
              <a:solidFill>
                <a:srgbClr val="00B050"/>
              </a:solidFill>
              <a:latin typeface="Monotype Corsiva" pitchFamily="66" charset="0"/>
            </a:endParaRPr>
          </a:p>
          <a:p>
            <a:pPr algn="ctr"/>
            <a:r>
              <a:rPr lang="ru-RU" sz="3200" b="1" dirty="0" smtClean="0">
                <a:solidFill>
                  <a:srgbClr val="00B050"/>
                </a:solidFill>
                <a:latin typeface="Monotype Corsiva" pitchFamily="66" charset="0"/>
              </a:rPr>
              <a:t>«</a:t>
            </a:r>
            <a:r>
              <a:rPr lang="ru-RU" sz="3200" b="1" dirty="0">
                <a:solidFill>
                  <a:srgbClr val="00B050"/>
                </a:solidFill>
                <a:latin typeface="Monotype Corsiva" pitchFamily="66" charset="0"/>
              </a:rPr>
              <a:t>ВЕСЕЛАЯ ЗАРЯДКА»</a:t>
            </a:r>
            <a:endParaRPr lang="ru-RU" sz="3200" dirty="0">
              <a:solidFill>
                <a:srgbClr val="00B050"/>
              </a:solidFill>
              <a:latin typeface="Monotype Corsiva" pitchFamily="66" charset="0"/>
            </a:endParaRPr>
          </a:p>
          <a:p>
            <a:pPr algn="ctr"/>
            <a:r>
              <a:rPr lang="ru-RU" sz="2000" dirty="0">
                <a:solidFill>
                  <a:srgbClr val="00B050"/>
                </a:solidFill>
                <a:latin typeface="Monotype Corsiva" pitchFamily="66" charset="0"/>
              </a:rPr>
              <a:t> </a:t>
            </a:r>
          </a:p>
        </p:txBody>
      </p:sp>
      <p:pic>
        <p:nvPicPr>
          <p:cNvPr id="8" name="Рисунок 7" descr="C:\Users\c50d-a-k8k\Desktop\Картинки-зарядки-для-детей-подборка-018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916832"/>
            <a:ext cx="3744416" cy="27182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227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/>
          <a:stretch/>
        </p:blipFill>
        <p:spPr bwMode="auto">
          <a:xfrm>
            <a:off x="0" y="188640"/>
            <a:ext cx="9144000" cy="666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7504" y="116632"/>
            <a:ext cx="8928992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4635063"/>
            <a:ext cx="7992888" cy="13142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908720"/>
            <a:ext cx="7776864" cy="13973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>
              <a:solidFill>
                <a:srgbClr val="00B050"/>
              </a:solidFill>
              <a:latin typeface="Monotype Corsiva" pitchFamily="66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11560" y="164469"/>
            <a:ext cx="7992888" cy="5856819"/>
          </a:xfrm>
          <a:prstGeom prst="round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ПАСПОРТ ПРОЕКТА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Авторы-разработчики: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Бурдюкова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Валерия</a:t>
            </a:r>
          </a:p>
          <a:p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Участники проекта: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воспитанники подготовительной к школе группы №4;</a:t>
            </a:r>
          </a:p>
          <a:p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Руководитель проекта: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инструктор ФК: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Сырцова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Е.А. </a:t>
            </a:r>
          </a:p>
          <a:p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ТИП ПРОЕКТА: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практико – ориентированный</a:t>
            </a:r>
          </a:p>
          <a:p>
            <a:r>
              <a:rPr lang="ru-RU" sz="2000" b="1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000" b="1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содержанию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 ребенок и его семья</a:t>
            </a:r>
          </a:p>
          <a:p>
            <a:r>
              <a:rPr lang="ru-RU" sz="2000" b="1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характеру участия ребенка в проекте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участник проекта от зарождения идеи до получения результата</a:t>
            </a:r>
          </a:p>
          <a:p>
            <a:r>
              <a:rPr lang="ru-RU" sz="2000" b="1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характеру контактов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 внутри группы, в контакте с семьей</a:t>
            </a:r>
          </a:p>
          <a:p>
            <a:r>
              <a:rPr lang="ru-RU" sz="2000" b="1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количеству участников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фронтальный </a:t>
            </a:r>
          </a:p>
          <a:p>
            <a:r>
              <a:rPr lang="ru-RU" sz="2000" b="1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длительности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среднесрочный: 2 неделя сентября – 2 неделя октября</a:t>
            </a:r>
          </a:p>
          <a:p>
            <a:r>
              <a:rPr lang="ru-RU" sz="2000" b="1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место проведения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 группа №4, физкультурный зал, спортивная площадка</a:t>
            </a:r>
          </a:p>
          <a:p>
            <a:r>
              <a:rPr lang="ru-RU" sz="2000" b="1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форме продукта </a:t>
            </a:r>
            <a:r>
              <a:rPr lang="ru-RU" sz="2000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пособие «Веселый паровозик»</a:t>
            </a:r>
            <a:endParaRPr lang="ru-RU" sz="2000" dirty="0">
              <a:solidFill>
                <a:schemeClr val="tx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050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372225" y="3801385"/>
            <a:ext cx="2592388" cy="1778000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Высокий уровень заболеваемости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0825" y="255588"/>
            <a:ext cx="2736850" cy="1352550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Низкая двигательная активность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246813" y="236538"/>
            <a:ext cx="2592387" cy="1352550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Нарушение ритма, темпа движения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69080" y="1882775"/>
            <a:ext cx="2736850" cy="1492250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Нарушение координации движения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265863" y="1883831"/>
            <a:ext cx="2590800" cy="1492250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Неуверенность, пассивность или раздражительность и агрессивность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36538" y="3801385"/>
            <a:ext cx="2751137" cy="1778000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Затруднения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процессе образовательной  деятельности</a:t>
            </a: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5873" y="2656030"/>
            <a:ext cx="2857519" cy="2954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Скругленный прямоугольник 15"/>
          <p:cNvSpPr/>
          <p:nvPr/>
        </p:nvSpPr>
        <p:spPr>
          <a:xfrm>
            <a:off x="3214688" y="164813"/>
            <a:ext cx="2792412" cy="2184067"/>
          </a:xfrm>
          <a:prstGeom prst="round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НАРУШЕНИЕ ЗРЕНИЯ</a:t>
            </a:r>
          </a:p>
          <a:p>
            <a:pPr algn="ctr">
              <a:defRPr/>
            </a:pPr>
            <a:endParaRPr lang="ru-RU" sz="2800" dirty="0">
              <a:solidFill>
                <a:srgbClr val="007A3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69081" y="5935464"/>
            <a:ext cx="8695532" cy="889000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Самый простой и доступный способ поддержать и сохранить своё здоровье – это УТРЕННЯЯ ЗАРЯДКА</a:t>
            </a:r>
          </a:p>
        </p:txBody>
      </p:sp>
    </p:spTree>
    <p:extLst>
      <p:ext uri="{BB962C8B-B14F-4D97-AF65-F5344CB8AC3E}">
        <p14:creationId xmlns:p14="http://schemas.microsoft.com/office/powerpoint/2010/main" val="289695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/>
          <a:stretch/>
        </p:blipFill>
        <p:spPr bwMode="auto">
          <a:xfrm>
            <a:off x="0" y="188640"/>
            <a:ext cx="9144000" cy="666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Выноска-облако 10"/>
          <p:cNvSpPr/>
          <p:nvPr/>
        </p:nvSpPr>
        <p:spPr>
          <a:xfrm>
            <a:off x="6026642" y="904884"/>
            <a:ext cx="2577806" cy="2866131"/>
          </a:xfrm>
          <a:prstGeom prst="cloudCallout">
            <a:avLst>
              <a:gd name="adj1" fmla="val -53251"/>
              <a:gd name="adj2" fmla="val 68261"/>
            </a:avLst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Какую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гимнастику нужно выполнять, чтобы укрепить сове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здоровье?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c50d-a-k8k\Desktop\зпись\163716590367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13" t="930" r="2918" b="22377"/>
          <a:stretch/>
        </p:blipFill>
        <p:spPr bwMode="auto">
          <a:xfrm>
            <a:off x="2699792" y="3572555"/>
            <a:ext cx="3326850" cy="3268886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Выноска-облако 11"/>
          <p:cNvSpPr/>
          <p:nvPr/>
        </p:nvSpPr>
        <p:spPr>
          <a:xfrm>
            <a:off x="755576" y="702538"/>
            <a:ext cx="2555816" cy="2900914"/>
          </a:xfrm>
          <a:prstGeom prst="cloudCallout">
            <a:avLst>
              <a:gd name="adj1" fmla="val 43708"/>
              <a:gd name="adj2" fmla="val 76306"/>
            </a:avLst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нужно делать упражнения, чтобы укреплять свое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здоровье? 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99791" y="212188"/>
            <a:ext cx="3816425" cy="692696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Проблема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Выноска-облако 9"/>
          <p:cNvSpPr/>
          <p:nvPr/>
        </p:nvSpPr>
        <p:spPr>
          <a:xfrm>
            <a:off x="3455874" y="1139520"/>
            <a:ext cx="2304257" cy="2396858"/>
          </a:xfrm>
          <a:prstGeom prst="cloudCallout">
            <a:avLst>
              <a:gd name="adj1" fmla="val 22175"/>
              <a:gd name="adj2" fmla="val 82868"/>
            </a:avLst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чего нужна зарядка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922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/>
          <a:stretch/>
        </p:blipFill>
        <p:spPr bwMode="auto">
          <a:xfrm>
            <a:off x="0" y="188640"/>
            <a:ext cx="9144000" cy="666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7544" y="188640"/>
            <a:ext cx="7920880" cy="1440160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Мониторинг образовательного процесса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образовательному модулю «Физическое развитие» «Формирование начальных представлений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ЗОЖ»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896721920"/>
              </p:ext>
            </p:extLst>
          </p:nvPr>
        </p:nvGraphicFramePr>
        <p:xfrm>
          <a:off x="1763688" y="1772816"/>
          <a:ext cx="5208240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7000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171609" y="2780928"/>
            <a:ext cx="2688679" cy="2329013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dirty="0"/>
              <a:t> 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найти с помощью родителей и педагогов, информацию в разных публицистических источниках, о пользе утренней гимнастики и двигательной активности для здорового образа жизни.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396144" y="4149080"/>
            <a:ext cx="2555775" cy="2329013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привлечь родителей к процессу формирования у детей привычки ежедневно делать утреннюю гимнастику и заниматься спортом посредством собственного примера.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228332" y="2809381"/>
            <a:ext cx="2688678" cy="2300560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способствовать формированию привычки делать ежедневно утреннюю гимнастику и потребность в двигательной активности.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627784" y="476672"/>
            <a:ext cx="3600548" cy="2103720"/>
          </a:xfrm>
          <a:prstGeom prst="round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у воспитанников старшего дошкольного возраста с нарушением зрения основ ЗОЖ, посредством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УТРЕННЕЙ ГИМНАСТИКИ. </a:t>
            </a:r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800" dirty="0">
              <a:solidFill>
                <a:srgbClr val="007A3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трелка вправо 1"/>
          <p:cNvSpPr/>
          <p:nvPr/>
        </p:nvSpPr>
        <p:spPr>
          <a:xfrm rot="3015876">
            <a:off x="6732240" y="1844824"/>
            <a:ext cx="978408" cy="484632"/>
          </a:xfrm>
          <a:prstGeom prst="rightArrow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низ 2"/>
          <p:cNvSpPr/>
          <p:nvPr/>
        </p:nvSpPr>
        <p:spPr>
          <a:xfrm rot="1814151">
            <a:off x="1729326" y="1723994"/>
            <a:ext cx="484632" cy="978408"/>
          </a:xfrm>
          <a:prstGeom prst="downArrow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низ 3"/>
          <p:cNvSpPr/>
          <p:nvPr/>
        </p:nvSpPr>
        <p:spPr>
          <a:xfrm>
            <a:off x="4382268" y="2996952"/>
            <a:ext cx="484632" cy="978408"/>
          </a:xfrm>
          <a:prstGeom prst="downArrow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47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9" y="3608722"/>
            <a:ext cx="2857519" cy="2954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/>
          <a:stretch/>
        </p:blipFill>
        <p:spPr bwMode="auto">
          <a:xfrm>
            <a:off x="0" y="188640"/>
            <a:ext cx="9144000" cy="666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Скругленный прямоугольник 15"/>
          <p:cNvSpPr/>
          <p:nvPr/>
        </p:nvSpPr>
        <p:spPr>
          <a:xfrm>
            <a:off x="611560" y="427038"/>
            <a:ext cx="7920880" cy="2930525"/>
          </a:xfrm>
          <a:prstGeom prst="round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ОЖИДАЕМЫЙ РЕЗУЛЬТАТ:</a:t>
            </a:r>
          </a:p>
          <a:p>
            <a:pPr lvl="0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окончанию реализации проектной деятельности расширятся знания родителей и детей о здоровом образе жизни и значении утренней гимнастики для здоровья человека.</a:t>
            </a:r>
          </a:p>
          <a:p>
            <a:pPr lvl="0"/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повысится положительное психоэмоциональное состояние детей, возрастёт интерес к занятиям спортом и двигательной активности.</a:t>
            </a:r>
          </a:p>
          <a:p>
            <a:pPr lvl="0"/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родители (законные представители) воспитанников станут активными участниками в </a:t>
            </a:r>
            <a:r>
              <a:rPr lang="ru-RU" sz="1600" b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воспитательно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образовательном процессе, своим примером повышая стремление детей к здоровому образу жизни и занятию спортом.</a:t>
            </a:r>
          </a:p>
          <a:p>
            <a:pPr algn="ctr">
              <a:defRPr/>
            </a:pPr>
            <a:endParaRPr lang="ru-RU" sz="2800" dirty="0">
              <a:solidFill>
                <a:srgbClr val="007A3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39952" y="3608722"/>
            <a:ext cx="4248472" cy="205252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Гимнастика, физические упражнения, ходьба должны прочно войти в повседневный быт каждого, кто хочет сохранить работоспособность, здоровье, полноценную и радостную жизнь. 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(Гиппократ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47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411760" y="188641"/>
            <a:ext cx="4536504" cy="288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188641"/>
            <a:ext cx="7632848" cy="425225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Модель «Трёх вопросов»</a:t>
            </a:r>
          </a:p>
        </p:txBody>
      </p:sp>
      <p:pic>
        <p:nvPicPr>
          <p:cNvPr id="6146" name="Picture 2" descr="C:\Users\c50d-a-k8k\Desktop\зпись\163716845073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3"/>
          <a:stretch/>
        </p:blipFill>
        <p:spPr bwMode="auto">
          <a:xfrm>
            <a:off x="4875920" y="874168"/>
            <a:ext cx="4201738" cy="297808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c50d-a-k8k\Desktop\зпись\16371684250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607" y="3907481"/>
            <a:ext cx="4251051" cy="2883356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c50d-a-k8k\Desktop\зпись\163716851382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2" y="881668"/>
            <a:ext cx="4700014" cy="3003798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c50d-a-k8k\Desktop\зпись\163716848593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35"/>
          <a:stretch/>
        </p:blipFill>
        <p:spPr bwMode="auto">
          <a:xfrm>
            <a:off x="61753" y="3907480"/>
            <a:ext cx="4700014" cy="2883356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55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/>
          <a:stretch/>
        </p:blipFill>
        <p:spPr bwMode="auto">
          <a:xfrm>
            <a:off x="0" y="2420888"/>
            <a:ext cx="9144000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11760" y="188641"/>
            <a:ext cx="4536504" cy="288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311860" y="188641"/>
            <a:ext cx="2520280" cy="648071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«Паровозик»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5" name="Picture 1" descr="C:\Users\c50d-a-k8k\Desktop\зпись\163716590367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69" y="0"/>
            <a:ext cx="2970330" cy="396044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50d-a-k8k\Desktop\зпись\163722832416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196" y="0"/>
            <a:ext cx="3057804" cy="4077072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c50d-a-k8k\Desktop\зпись\163722768069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55"/>
          <a:stretch/>
        </p:blipFill>
        <p:spPr bwMode="auto">
          <a:xfrm>
            <a:off x="611560" y="4437112"/>
            <a:ext cx="7560840" cy="2420889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5113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411760" y="188641"/>
            <a:ext cx="4536504" cy="288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188641"/>
            <a:ext cx="7632848" cy="648071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«Утренняя гимнастика»  в детском саду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c50d-a-k8k\Desktop\зпись\1637152484718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47" y="3861048"/>
            <a:ext cx="4457331" cy="2996952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c50d-a-k8k\Desktop\зпись\163716573509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4451684" cy="2664296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c50d-a-k8k\Desktop\зпись\163715620989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012" y="3861047"/>
            <a:ext cx="4463988" cy="2996953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c50d-a-k8k\Desktop\зпись\163722630652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9" r="10850" b="17124"/>
          <a:stretch/>
        </p:blipFill>
        <p:spPr bwMode="auto">
          <a:xfrm>
            <a:off x="4680012" y="980728"/>
            <a:ext cx="4463988" cy="2664296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48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411760" y="188641"/>
            <a:ext cx="4536504" cy="288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88641"/>
            <a:ext cx="8784976" cy="504055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«Утренняя гимнастика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 дома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c50d-a-k8k\Desktop\зпись\16371659720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7"/>
          <a:stretch/>
        </p:blipFill>
        <p:spPr bwMode="auto">
          <a:xfrm>
            <a:off x="107504" y="3753036"/>
            <a:ext cx="4392488" cy="3104964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c50d-a-k8k\Desktop\зпись\16371659719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0240" y="3753036"/>
            <a:ext cx="4305583" cy="3104964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c50d-a-k8k\Desktop\зпись\163716597197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6066" y="824492"/>
            <a:ext cx="4383926" cy="278206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c50d-a-k8k\Desktop\зпись\163716595151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40"/>
          <a:stretch/>
        </p:blipFill>
        <p:spPr bwMode="auto">
          <a:xfrm>
            <a:off x="4680012" y="798240"/>
            <a:ext cx="4315811" cy="2808312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704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/>
          <a:stretch/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11760" y="188641"/>
            <a:ext cx="4536504" cy="288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88641"/>
            <a:ext cx="8784976" cy="648071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Самостоятельная деятельность </a:t>
            </a:r>
            <a:endPara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Рисование пиктограмм по пунктирным линиям»</a:t>
            </a:r>
          </a:p>
        </p:txBody>
      </p:sp>
      <p:pic>
        <p:nvPicPr>
          <p:cNvPr id="2049" name="Picture 1" descr="C:\Users\c50d-a-k8k\Desktop\зпись\163716591739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0728"/>
            <a:ext cx="7704856" cy="4824536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380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/>
          <a:stretch/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11760" y="188641"/>
            <a:ext cx="4536504" cy="288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188641"/>
            <a:ext cx="7632848" cy="792087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Беседа с детьми старшего дошкольного возраста </a:t>
            </a:r>
            <a:endPara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Здоровье в порядке – спасибо зарядке!»</a:t>
            </a:r>
          </a:p>
        </p:txBody>
      </p:sp>
      <p:pic>
        <p:nvPicPr>
          <p:cNvPr id="5122" name="Picture 2" descr="C:\Users\c50d-a-k8k\Desktop\зпись\IMG_20211020_1056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084" y="1268760"/>
            <a:ext cx="7636340" cy="4515965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18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11760" y="188641"/>
            <a:ext cx="4536504" cy="288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188641"/>
            <a:ext cx="7632848" cy="792087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Просмотр  презентации </a:t>
            </a:r>
            <a:endPara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История появления утренней зарядки»</a:t>
            </a: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2661800"/>
              </p:ext>
            </p:extLst>
          </p:nvPr>
        </p:nvGraphicFramePr>
        <p:xfrm>
          <a:off x="4139952" y="1007871"/>
          <a:ext cx="4354090" cy="32655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5" name="Презентация" r:id="rId4" imgW="4570378" imgH="3427430" progId="PowerPoint.Show.12">
                  <p:embed/>
                </p:oleObj>
              </mc:Choice>
              <mc:Fallback>
                <p:oleObj name="Презентация" r:id="rId4" imgW="4570378" imgH="3427430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139952" y="1007871"/>
                        <a:ext cx="4354090" cy="32655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6" name="Picture 2" descr="C:\Users\c50d-a-k8k\Desktop\Зарядка\163783753065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8905"/>
            <a:ext cx="4443985" cy="3075806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c50d-a-k8k\Desktop\Зарядка\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166" y="4293096"/>
            <a:ext cx="3980834" cy="2551615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c50d-a-k8k\Desktop\Зарядка\1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37" y="1313125"/>
            <a:ext cx="2857709" cy="2115874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724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/>
          <a:stretch/>
        </p:blipFill>
        <p:spPr bwMode="auto">
          <a:xfrm>
            <a:off x="0" y="667619"/>
            <a:ext cx="9144000" cy="6190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11760" y="188641"/>
            <a:ext cx="4536504" cy="288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282501"/>
            <a:ext cx="7632848" cy="770236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Интерактивная игра: 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«Веселая зарядка» 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c50d-a-k8k\Desktop\16378374936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34" y="1236712"/>
            <a:ext cx="7772356" cy="437195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416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/>
          <a:stretch/>
        </p:blipFill>
        <p:spPr bwMode="auto">
          <a:xfrm>
            <a:off x="395536" y="1124744"/>
            <a:ext cx="8424936" cy="573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c50d-a-k8k\Desktop\163784017272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3" r="12286"/>
          <a:stretch/>
        </p:blipFill>
        <p:spPr bwMode="auto">
          <a:xfrm>
            <a:off x="3707904" y="1124744"/>
            <a:ext cx="5250412" cy="3312368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c50d-a-k8k\Desktop\16378389646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57" y="3312213"/>
            <a:ext cx="5560322" cy="3504473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55576" y="116633"/>
            <a:ext cx="7632848" cy="720080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прогулке: 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«Я умею делать зарядку» 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16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/>
          <a:stretch/>
        </p:blipFill>
        <p:spPr bwMode="auto">
          <a:xfrm>
            <a:off x="0" y="1196752"/>
            <a:ext cx="9144000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11760" y="188641"/>
            <a:ext cx="4536504" cy="288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282501"/>
            <a:ext cx="7632848" cy="770236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«Дневник настроения»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c50d-a-k8k\Desktop\зпись\IMG_20211027_1038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797" y="1196752"/>
            <a:ext cx="5172405" cy="2909478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c50d-a-k8k\Desktop\зпись\16371657050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243400"/>
            <a:ext cx="4355976" cy="261460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c50d-a-k8k\Desktop\зпись\163716568896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238670"/>
            <a:ext cx="4644008" cy="2612255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011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/>
          <a:stretch/>
        </p:blipFill>
        <p:spPr bwMode="auto">
          <a:xfrm>
            <a:off x="0" y="667619"/>
            <a:ext cx="9144000" cy="594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11760" y="188641"/>
            <a:ext cx="4536504" cy="288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282501"/>
            <a:ext cx="7632848" cy="770236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Флешмоб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«ОСЕННЯЯ ЗАРЯДКА»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Ссылка: 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https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://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disk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.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</a:rPr>
              <a:t>yandex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.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</a:rPr>
              <a:t>ru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/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i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/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</a:rPr>
              <a:t>QjyGWHfDleO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7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SA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c50d-a-k8k\Desktop\163783830015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96" r="8475"/>
          <a:stretch/>
        </p:blipFill>
        <p:spPr bwMode="auto">
          <a:xfrm>
            <a:off x="-1" y="4141507"/>
            <a:ext cx="4744783" cy="2688141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c50d-a-k8k\Desktop\163783828818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333663"/>
            <a:ext cx="4176464" cy="2592288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c50d-a-k8k\Desktop\163783826993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6" r="18667"/>
          <a:stretch/>
        </p:blipFill>
        <p:spPr bwMode="auto">
          <a:xfrm>
            <a:off x="5076056" y="4141507"/>
            <a:ext cx="4067944" cy="2688142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C:\Users\c50d-a-k8k\Desktop\Зарядка\Осенняя зарядка 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90" y="1548343"/>
            <a:ext cx="3124200" cy="234315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006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03" t="82252"/>
          <a:stretch/>
        </p:blipFill>
        <p:spPr bwMode="auto">
          <a:xfrm>
            <a:off x="6428508" y="4968952"/>
            <a:ext cx="2715491" cy="188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Выноска-облако 9"/>
          <p:cNvSpPr/>
          <p:nvPr/>
        </p:nvSpPr>
        <p:spPr>
          <a:xfrm>
            <a:off x="107505" y="6927"/>
            <a:ext cx="3384376" cy="3332962"/>
          </a:xfrm>
          <a:prstGeom prst="cloudCallout">
            <a:avLst>
              <a:gd name="adj1" fmla="val 22175"/>
              <a:gd name="adj2" fmla="val 82868"/>
            </a:avLst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 </a:t>
            </a:r>
            <a:endPara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УЗНАЛА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зачем нужна зарядка,</a:t>
            </a:r>
          </a:p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как правильно ее делать, </a:t>
            </a:r>
          </a:p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виды утренней гимнастики, узнала об истории возникновения зарядки</a:t>
            </a:r>
            <a:r>
              <a:rPr lang="ru-RU" dirty="0"/>
              <a:t>,</a:t>
            </a:r>
          </a:p>
        </p:txBody>
      </p:sp>
      <p:sp>
        <p:nvSpPr>
          <p:cNvPr id="11" name="Выноска-облако 10"/>
          <p:cNvSpPr/>
          <p:nvPr/>
        </p:nvSpPr>
        <p:spPr>
          <a:xfrm>
            <a:off x="6300192" y="-26074"/>
            <a:ext cx="2704434" cy="3332962"/>
          </a:xfrm>
          <a:prstGeom prst="cloudCallout">
            <a:avLst>
              <a:gd name="adj1" fmla="val -24228"/>
              <a:gd name="adj2" fmla="val 71645"/>
            </a:avLst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ОВЛАДЕЛА: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двигательными навыками 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(стала пластичнее, выносливее)</a:t>
            </a:r>
          </a:p>
          <a:p>
            <a:pPr algn="ctr"/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c50d-a-k8k\Desktop\зпись\163716590367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13" t="930" r="2918" b="22377"/>
          <a:stretch/>
        </p:blipFill>
        <p:spPr bwMode="auto">
          <a:xfrm>
            <a:off x="2699792" y="3572555"/>
            <a:ext cx="3326850" cy="3268886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Выноска-облако 11"/>
          <p:cNvSpPr/>
          <p:nvPr/>
        </p:nvSpPr>
        <p:spPr>
          <a:xfrm>
            <a:off x="3347864" y="6927"/>
            <a:ext cx="2952328" cy="3332962"/>
          </a:xfrm>
          <a:prstGeom prst="cloudCallout">
            <a:avLst>
              <a:gd name="adj1" fmla="val 1426"/>
              <a:gd name="adj2" fmla="val 82037"/>
            </a:avLst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 </a:t>
            </a:r>
            <a:endPara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НАУЧИЛАСЬ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читать пиктограммы упражнений, правильно выполнять зарядку </a:t>
            </a:r>
          </a:p>
        </p:txBody>
      </p:sp>
      <p:pic>
        <p:nvPicPr>
          <p:cNvPr id="7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489" r="76696"/>
          <a:stretch/>
        </p:blipFill>
        <p:spPr bwMode="auto">
          <a:xfrm>
            <a:off x="92341" y="5087974"/>
            <a:ext cx="2130954" cy="165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52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c50d-a-k8k\Desktop\зпись\163716590367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13" t="930" r="2918" b="22377"/>
          <a:stretch/>
        </p:blipFill>
        <p:spPr bwMode="auto">
          <a:xfrm>
            <a:off x="2699792" y="3572555"/>
            <a:ext cx="3326850" cy="3268886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Выноска-облако 2"/>
          <p:cNvSpPr/>
          <p:nvPr/>
        </p:nvSpPr>
        <p:spPr>
          <a:xfrm>
            <a:off x="899592" y="6927"/>
            <a:ext cx="7704856" cy="3332962"/>
          </a:xfrm>
          <a:prstGeom prst="cloudCallout">
            <a:avLst>
              <a:gd name="adj1" fmla="val 1426"/>
              <a:gd name="adj2" fmla="val 82037"/>
            </a:avLst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Здоровье в порядке – спасибо зарядке! </a:t>
            </a:r>
          </a:p>
          <a:p>
            <a:pPr algn="ctr"/>
            <a:endParaRPr lang="ru-RU" sz="36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Будьте здоровы!</a:t>
            </a:r>
            <a:endParaRPr lang="ru-RU" sz="3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489" r="76696"/>
          <a:stretch/>
        </p:blipFill>
        <p:spPr bwMode="auto">
          <a:xfrm>
            <a:off x="92341" y="5087974"/>
            <a:ext cx="2130954" cy="165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03" t="82252"/>
          <a:stretch/>
        </p:blipFill>
        <p:spPr bwMode="auto">
          <a:xfrm>
            <a:off x="6428508" y="4725144"/>
            <a:ext cx="2715491" cy="2132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29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/>
          <a:stretch/>
        </p:blipFill>
        <p:spPr bwMode="auto">
          <a:xfrm>
            <a:off x="0" y="188640"/>
            <a:ext cx="9144000" cy="666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7544" y="188640"/>
            <a:ext cx="7920880" cy="1440160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Мониторинг образовательного процесса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образовательному модулю «Физическое развитие» «Формирование начальных представлений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ЗОЖ»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833016461"/>
              </p:ext>
            </p:extLst>
          </p:nvPr>
        </p:nvGraphicFramePr>
        <p:xfrm>
          <a:off x="1763688" y="1772816"/>
          <a:ext cx="5208240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581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50d-a-k8k\Desktop\hello_html_m6474343c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/>
          <a:stretch/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11760" y="188641"/>
            <a:ext cx="4536504" cy="288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282500"/>
            <a:ext cx="7632848" cy="5738787"/>
          </a:xfrm>
          <a:prstGeom prst="rect">
            <a:avLst/>
          </a:prstGeom>
          <a:solidFill>
            <a:srgbClr val="CFFDD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Итоги реализации проекта:</a:t>
            </a:r>
          </a:p>
          <a:p>
            <a:pPr lvl="0" algn="just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процессе реализации проекта у детей обогатились представления о пользе зарядки и здоровом образе жизни: как и почему надо начинать день с зарядки;</a:t>
            </a:r>
          </a:p>
          <a:p>
            <a:pPr lvl="0" algn="just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Проводимая работа с родителями показала, что у родителей повысился интерес к зарядке. 38% семей по утрам стали делать с детьми совместную утреннюю гимнастику. </a:t>
            </a:r>
          </a:p>
          <a:p>
            <a:pPr lvl="0" algn="just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Совместная зарядка детей и родителей позволило укрепить детско-родительские отношения.</a:t>
            </a:r>
          </a:p>
          <a:p>
            <a:pPr lvl="0" algn="just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Воспитанники уверенно читают пиктограммы, могут самостоятельно провести комплекс утренней гимнастики. С удовольствием делятся своим семейным опытом.</a:t>
            </a:r>
          </a:p>
          <a:p>
            <a:pPr lvl="0" algn="just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Воспитанники с хорошим настроением идут в детский сад.</a:t>
            </a:r>
            <a:r>
              <a:rPr lang="ru-RU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Перспектива данного проекта:</a:t>
            </a:r>
          </a:p>
          <a:p>
            <a:pPr algn="just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Разработанный проект способствует формированию ЗОЖ, посредством организации утренней гимнастики. Утренняя гимнастика является неотъемлемой частью жизни человека, ведущего здоровый образ жизни. В ходе данного проекта воспитанники и родители обучатся составлять собственные комплексы утренней гимнастики. Тем самым помогут детям в развитии привычек здорового образа жизни. </a:t>
            </a:r>
          </a:p>
        </p:txBody>
      </p:sp>
    </p:spTree>
    <p:extLst>
      <p:ext uri="{BB962C8B-B14F-4D97-AF65-F5344CB8AC3E}">
        <p14:creationId xmlns:p14="http://schemas.microsoft.com/office/powerpoint/2010/main" val="227228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1045</TotalTime>
  <Words>613</Words>
  <Application>Microsoft Office PowerPoint</Application>
  <PresentationFormat>Экран (4:3)</PresentationFormat>
  <Paragraphs>90</Paragraphs>
  <Slides>22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Тема Office</vt:lpstr>
      <vt:lpstr>Презентация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c50d-a-k8k</dc:creator>
  <cp:lastModifiedBy>c50d-a-k8k</cp:lastModifiedBy>
  <cp:revision>37</cp:revision>
  <dcterms:created xsi:type="dcterms:W3CDTF">2021-11-18T07:16:04Z</dcterms:created>
  <dcterms:modified xsi:type="dcterms:W3CDTF">2022-04-10T18:46:19Z</dcterms:modified>
</cp:coreProperties>
</file>