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19" r:id="rId2"/>
    <p:sldId id="257" r:id="rId3"/>
    <p:sldId id="324" r:id="rId4"/>
    <p:sldId id="332" r:id="rId5"/>
    <p:sldId id="331" r:id="rId6"/>
    <p:sldId id="330" r:id="rId7"/>
    <p:sldId id="329" r:id="rId8"/>
    <p:sldId id="290" r:id="rId9"/>
    <p:sldId id="336" r:id="rId10"/>
    <p:sldId id="335" r:id="rId11"/>
    <p:sldId id="334" r:id="rId12"/>
    <p:sldId id="333" r:id="rId13"/>
    <p:sldId id="296" r:id="rId14"/>
    <p:sldId id="341" r:id="rId15"/>
    <p:sldId id="344" r:id="rId16"/>
    <p:sldId id="343" r:id="rId17"/>
    <p:sldId id="342" r:id="rId18"/>
    <p:sldId id="295" r:id="rId19"/>
    <p:sldId id="340" r:id="rId20"/>
    <p:sldId id="339" r:id="rId21"/>
    <p:sldId id="338" r:id="rId22"/>
    <p:sldId id="337" r:id="rId23"/>
    <p:sldId id="297" r:id="rId24"/>
    <p:sldId id="348" r:id="rId25"/>
    <p:sldId id="347" r:id="rId26"/>
    <p:sldId id="346" r:id="rId27"/>
    <p:sldId id="345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7A5100"/>
    <a:srgbClr val="BEAA12"/>
    <a:srgbClr val="007635"/>
    <a:srgbClr val="264B96"/>
    <a:srgbClr val="70578F"/>
    <a:srgbClr val="FFA3A3"/>
    <a:srgbClr val="1E3C78"/>
    <a:srgbClr val="3366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48" d="100"/>
          <a:sy n="48" d="100"/>
        </p:scale>
        <p:origin x="-20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92C68-0BA9-466F-A2A3-EB3FBB1D9B30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FCDCDD-67A1-46FF-9990-AED9016F07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5359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/>
            <a:fld id="{63F12487-6E5C-4DE8-99B2-9AD0B7F1266C}" type="slidenum">
              <a:rPr lang="ru-RU"/>
              <a:pPr eaLnBrk="1" hangingPunct="1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/>
            <a:fld id="{C41EC311-278C-4822-AF51-E67CCE3CFCDE}" type="slidenum">
              <a:rPr lang="ru-RU"/>
              <a:pPr eaLnBrk="1" hangingPunct="1"/>
              <a:t>2</a:t>
            </a:fld>
            <a:endParaRPr lang="ru-RU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3</a:t>
            </a:fld>
            <a:endParaRPr lang="ru-RU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4</a:t>
            </a:fld>
            <a:endParaRPr lang="ru-RU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5</a:t>
            </a:fld>
            <a:endParaRPr lang="ru-RU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6</a:t>
            </a:fld>
            <a:endParaRPr lang="ru-RU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7</a:t>
            </a:fld>
            <a:endParaRPr lang="ru-RU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8</a:t>
            </a:fld>
            <a:endParaRPr lang="ru-RU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9</a:t>
            </a:fld>
            <a:endParaRPr lang="ru-RU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10</a:t>
            </a:fld>
            <a:endParaRPr lang="ru-RU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11</a:t>
            </a:fld>
            <a:endParaRPr lang="ru-RU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12</a:t>
            </a:fld>
            <a:endParaRPr lang="ru-RU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13</a:t>
            </a:fld>
            <a:endParaRPr lang="ru-RU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14</a:t>
            </a:fld>
            <a:endParaRPr lang="ru-RU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15</a:t>
            </a:fld>
            <a:endParaRPr lang="ru-RU" sz="12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16</a:t>
            </a:fld>
            <a:endParaRPr lang="ru-RU" sz="12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17</a:t>
            </a:fld>
            <a:endParaRPr lang="ru-RU"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18</a:t>
            </a:fld>
            <a:endParaRPr lang="ru-RU" sz="12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19</a:t>
            </a:fld>
            <a:endParaRPr lang="ru-RU" sz="12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20</a:t>
            </a:fld>
            <a:endParaRPr lang="ru-RU" sz="12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21</a:t>
            </a:fld>
            <a:endParaRPr lang="ru-RU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22</a:t>
            </a:fld>
            <a:endParaRPr lang="ru-RU" sz="12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23</a:t>
            </a:fld>
            <a:endParaRPr lang="ru-RU" sz="12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24</a:t>
            </a:fld>
            <a:endParaRPr lang="ru-RU" sz="12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25</a:t>
            </a:fld>
            <a:endParaRPr lang="ru-RU" sz="120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26</a:t>
            </a:fld>
            <a:endParaRPr lang="ru-RU" sz="120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27</a:t>
            </a:fld>
            <a:endParaRPr lang="ru-RU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microsoft.com/office/2007/relationships/hdphoto" Target="../media/hdphoto1.wdp"/><Relationship Id="rId5" Type="http://schemas.openxmlformats.org/officeDocument/2006/relationships/image" Target="../media/image3.gif"/><Relationship Id="rId10" Type="http://schemas.openxmlformats.org/officeDocument/2006/relationships/image" Target="../media/image7.jpeg"/><Relationship Id="rId4" Type="http://schemas.openxmlformats.org/officeDocument/2006/relationships/image" Target="../media/image2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slide" Target="slide22.xml"/><Relationship Id="rId26" Type="http://schemas.openxmlformats.org/officeDocument/2006/relationships/slide" Target="slide25.xml"/><Relationship Id="rId3" Type="http://schemas.openxmlformats.org/officeDocument/2006/relationships/image" Target="../media/image8.jpeg"/><Relationship Id="rId21" Type="http://schemas.openxmlformats.org/officeDocument/2006/relationships/slide" Target="slide15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slide" Target="slide21.xml"/><Relationship Id="rId25" Type="http://schemas.openxmlformats.org/officeDocument/2006/relationships/slide" Target="slide24.xml"/><Relationship Id="rId3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6" Type="http://schemas.openxmlformats.org/officeDocument/2006/relationships/slide" Target="slide20.xml"/><Relationship Id="rId20" Type="http://schemas.openxmlformats.org/officeDocument/2006/relationships/slide" Target="slide14.xml"/><Relationship Id="rId29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24" Type="http://schemas.openxmlformats.org/officeDocument/2006/relationships/slide" Target="slide23.xml"/><Relationship Id="rId32" Type="http://schemas.openxmlformats.org/officeDocument/2006/relationships/image" Target="../media/image10.png"/><Relationship Id="rId5" Type="http://schemas.openxmlformats.org/officeDocument/2006/relationships/slide" Target="slide4.xml"/><Relationship Id="rId15" Type="http://schemas.openxmlformats.org/officeDocument/2006/relationships/slide" Target="slide19.xml"/><Relationship Id="rId23" Type="http://schemas.openxmlformats.org/officeDocument/2006/relationships/slide" Target="slide17.xml"/><Relationship Id="rId28" Type="http://schemas.openxmlformats.org/officeDocument/2006/relationships/slide" Target="slide27.xml"/><Relationship Id="rId10" Type="http://schemas.openxmlformats.org/officeDocument/2006/relationships/slide" Target="slide9.xml"/><Relationship Id="rId19" Type="http://schemas.openxmlformats.org/officeDocument/2006/relationships/slide" Target="slide13.xml"/><Relationship Id="rId31" Type="http://schemas.openxmlformats.org/officeDocument/2006/relationships/image" Target="../media/image4.gif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8.xml"/><Relationship Id="rId22" Type="http://schemas.openxmlformats.org/officeDocument/2006/relationships/slide" Target="slide16.xml"/><Relationship Id="rId27" Type="http://schemas.openxmlformats.org/officeDocument/2006/relationships/slide" Target="slide26.xml"/><Relationship Id="rId30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6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6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6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6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6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7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7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7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7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7.jpeg"/><Relationship Id="rId7" Type="http://schemas.openxmlformats.org/officeDocument/2006/relationships/slide" Target="slide1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10" Type="http://schemas.microsoft.com/office/2007/relationships/hdphoto" Target="../media/hdphoto4.wdp"/><Relationship Id="rId4" Type="http://schemas.openxmlformats.org/officeDocument/2006/relationships/slide" Target="slide2.xml"/><Relationship Id="rId9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8.jpeg"/><Relationship Id="rId7" Type="http://schemas.microsoft.com/office/2007/relationships/hdphoto" Target="../media/hdphoto3.wdp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slide" Target="slide2.xml"/><Relationship Id="rId10" Type="http://schemas.microsoft.com/office/2007/relationships/hdphoto" Target="../media/hdphoto4.wdp"/><Relationship Id="rId4" Type="http://schemas.microsoft.com/office/2007/relationships/hdphoto" Target="../media/hdphoto5.wdp"/><Relationship Id="rId9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8.jpeg"/><Relationship Id="rId7" Type="http://schemas.microsoft.com/office/2007/relationships/hdphoto" Target="../media/hdphoto3.wdp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slide" Target="slide2.xml"/><Relationship Id="rId10" Type="http://schemas.microsoft.com/office/2007/relationships/hdphoto" Target="../media/hdphoto4.wdp"/><Relationship Id="rId4" Type="http://schemas.microsoft.com/office/2007/relationships/hdphoto" Target="../media/hdphoto5.wdp"/><Relationship Id="rId9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8.jpeg"/><Relationship Id="rId7" Type="http://schemas.microsoft.com/office/2007/relationships/hdphoto" Target="../media/hdphoto3.wdp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slide" Target="slide2.xml"/><Relationship Id="rId10" Type="http://schemas.microsoft.com/office/2007/relationships/hdphoto" Target="../media/hdphoto4.wdp"/><Relationship Id="rId4" Type="http://schemas.microsoft.com/office/2007/relationships/hdphoto" Target="../media/hdphoto5.wdp"/><Relationship Id="rId9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8.jpeg"/><Relationship Id="rId7" Type="http://schemas.microsoft.com/office/2007/relationships/hdphoto" Target="../media/hdphoto3.wdp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slide" Target="slide2.xml"/><Relationship Id="rId10" Type="http://schemas.microsoft.com/office/2007/relationships/hdphoto" Target="../media/hdphoto4.wdp"/><Relationship Id="rId4" Type="http://schemas.microsoft.com/office/2007/relationships/hdphoto" Target="../media/hdphoto5.wdp"/><Relationship Id="rId9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8.jpeg"/><Relationship Id="rId7" Type="http://schemas.microsoft.com/office/2007/relationships/hdphoto" Target="../media/hdphoto3.wdp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slide" Target="slide2.xml"/><Relationship Id="rId10" Type="http://schemas.microsoft.com/office/2007/relationships/hdphoto" Target="../media/hdphoto4.wdp"/><Relationship Id="rId4" Type="http://schemas.microsoft.com/office/2007/relationships/hdphoto" Target="../media/hdphoto5.wdp"/><Relationship Id="rId9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9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9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9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9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9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slide" Target="slide2.xml"/><Relationship Id="rId9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123728" y="534642"/>
            <a:ext cx="4896544" cy="302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Интеллектуальная </a:t>
            </a: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игра</a:t>
            </a:r>
            <a:endParaRPr lang="ru-RU" sz="24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33813" y="5085184"/>
            <a:ext cx="784866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/>
            <a:r>
              <a:rPr lang="ru-RU" sz="2200" b="1" i="1" dirty="0" smtClean="0">
                <a:latin typeface="Times New Roman" pitchFamily="18" charset="0"/>
              </a:rPr>
              <a:t>По </a:t>
            </a:r>
            <a:r>
              <a:rPr lang="ru-RU" sz="2200" b="1" i="1" dirty="0">
                <a:latin typeface="Times New Roman" pitchFamily="18" charset="0"/>
              </a:rPr>
              <a:t>МДК.02.02 Бухгалтерская технология проведения и оформления </a:t>
            </a:r>
            <a:r>
              <a:rPr lang="ru-RU" sz="2200" b="1" i="1" dirty="0" smtClean="0">
                <a:latin typeface="Times New Roman" pitchFamily="18" charset="0"/>
              </a:rPr>
              <a:t>инвентаризации</a:t>
            </a:r>
          </a:p>
          <a:p>
            <a:pPr algn="ctr" eaLnBrk="1" hangingPunct="1"/>
            <a:r>
              <a:rPr lang="ru-RU" sz="2200" b="1" i="1" dirty="0" smtClean="0">
                <a:latin typeface="Times New Roman" pitchFamily="18" charset="0"/>
              </a:rPr>
              <a:t>Составила преподаватель: Вовк Елена Александровна</a:t>
            </a:r>
            <a:endParaRPr lang="ru-RU" sz="2400" b="1" i="1" dirty="0">
              <a:latin typeface="Times New Roman" pitchFamily="18" charset="0"/>
            </a:endParaRPr>
          </a:p>
        </p:txBody>
      </p:sp>
      <p:sp>
        <p:nvSpPr>
          <p:cNvPr id="2067" name="AutoShape 19" descr="yH5BAEAAAAALAAAAAABAAEAAAIBRAA7"/>
          <p:cNvSpPr>
            <a:spLocks noChangeAspect="1" noChangeArrowheads="1"/>
          </p:cNvSpPr>
          <p:nvPr/>
        </p:nvSpPr>
        <p:spPr bwMode="auto">
          <a:xfrm>
            <a:off x="4405745" y="263691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026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679181" y="2317824"/>
            <a:ext cx="942975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64986" y="3458963"/>
            <a:ext cx="942975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793941" y="4604779"/>
            <a:ext cx="942975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05745" y="2037194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22156" y="2971675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475656" y="3876551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674436" y="2827412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39622" y="1985673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77106" y="2225824"/>
            <a:ext cx="942975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7362911" y="3366963"/>
            <a:ext cx="942975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6421" y="2257299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6420" y="3260800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6803" y="4269551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83205" y="2508324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83204" y="3511825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7205" y="124857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43808" y="83600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046662" y="101254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41579" y="470600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45584" y="847150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0084" y="1046221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41579" y="1451048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722543" y="1059362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14669" y="124857"/>
            <a:ext cx="2241336" cy="46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91880" y="6285513"/>
            <a:ext cx="2241336" cy="46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Рисунок 54" descr="Рисунок19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462330" y="4798431"/>
            <a:ext cx="2405814" cy="320775"/>
          </a:xfrm>
          <a:prstGeom prst="rect">
            <a:avLst/>
          </a:prstGeom>
        </p:spPr>
      </p:pic>
      <p:pic>
        <p:nvPicPr>
          <p:cNvPr id="56" name="Рисунок 55" descr="Рисунок18.png">
            <a:hlinkClick r:id="" action="ppaction://noaction"/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96413" y="5933513"/>
            <a:ext cx="1080120" cy="242096"/>
          </a:xfrm>
          <a:prstGeom prst="rect">
            <a:avLst/>
          </a:prstGeom>
        </p:spPr>
      </p:pic>
      <p:pic>
        <p:nvPicPr>
          <p:cNvPr id="205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10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3504790" y="2043872"/>
            <a:ext cx="2219338" cy="2825288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91823" y="996733"/>
            <a:ext cx="604043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dirty="0">
                <a:solidFill>
                  <a:srgbClr val="FF0000"/>
                </a:solidFill>
              </a:rPr>
              <a:t>САМЫЙ УМНЫЙ</a:t>
            </a:r>
          </a:p>
        </p:txBody>
      </p:sp>
    </p:spTree>
    <p:extLst>
      <p:ext uri="{BB962C8B-B14F-4D97-AF65-F5344CB8AC3E}">
        <p14:creationId xmlns:p14="http://schemas.microsoft.com/office/powerpoint/2010/main" xmlns="" val="338825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9" name="AutoShape 4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069657" y="1844253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21" name="AutoShape 4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004695" y="1844253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22" name="AutoShape 50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5941320" y="1844253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23" name="AutoShape 5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6877945" y="1844253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24" name="AutoShape 52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7812982" y="1844253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25" name="AutoShape 53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69657" y="2708920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26" name="AutoShape 54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5004695" y="2708920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27" name="AutoShape 55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941320" y="2708920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28" name="AutoShape 56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6877945" y="2708920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29" name="AutoShape 57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7812982" y="2708920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30" name="AutoShape 58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069977" y="4437112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31" name="AutoShape 59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005015" y="4437112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32" name="AutoShape 60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5941640" y="4437112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33" name="AutoShape 6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878265" y="4437112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34" name="AutoShape 62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813302" y="4437112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50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35" name="AutoShape 6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4061719" y="3573016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36" name="AutoShape 64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5005015" y="3577164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37" name="AutoShape 65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5941640" y="3577164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38" name="AutoShape 66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949702" y="3577164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39" name="AutoShape 67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7813302" y="3577164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40" name="AutoShape 68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4069657" y="5301208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42" name="AutoShape 70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5004695" y="5301208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43" name="AutoShape 71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6012757" y="5301208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44" name="AutoShape 72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6949382" y="5301208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45" name="AutoShape 73">
            <a:hlinkClick r:id="rId28" action="ppaction://hlinksldjump"/>
          </p:cNvPr>
          <p:cNvSpPr>
            <a:spLocks noChangeArrowheads="1"/>
          </p:cNvSpPr>
          <p:nvPr/>
        </p:nvSpPr>
        <p:spPr bwMode="auto">
          <a:xfrm>
            <a:off x="7812982" y="5301208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2" name="AutoShape 47"/>
          <p:cNvSpPr>
            <a:spLocks noChangeArrowheads="1"/>
          </p:cNvSpPr>
          <p:nvPr/>
        </p:nvSpPr>
        <p:spPr bwMode="auto">
          <a:xfrm>
            <a:off x="611560" y="1844253"/>
            <a:ext cx="2880320" cy="719138"/>
          </a:xfrm>
          <a:prstGeom prst="bevel">
            <a:avLst>
              <a:gd name="adj" fmla="val 7727"/>
            </a:avLst>
          </a:prstGeom>
          <a:gradFill rotWithShape="1">
            <a:gsLst>
              <a:gs pos="600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1600" b="1" cap="all" dirty="0" smtClean="0"/>
              <a:t>КОНТРОЛЬ, его виды </a:t>
            </a:r>
            <a:endParaRPr lang="ru-RU" sz="1600" b="1" cap="all" dirty="0"/>
          </a:p>
        </p:txBody>
      </p:sp>
      <p:sp>
        <p:nvSpPr>
          <p:cNvPr id="3" name="AutoShape 68"/>
          <p:cNvSpPr>
            <a:spLocks noChangeArrowheads="1"/>
          </p:cNvSpPr>
          <p:nvPr/>
        </p:nvSpPr>
        <p:spPr bwMode="auto">
          <a:xfrm>
            <a:off x="644751" y="5330642"/>
            <a:ext cx="2880000" cy="792162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1600" b="1" cap="all" dirty="0" smtClean="0"/>
              <a:t>Инвентаризация ОС</a:t>
            </a:r>
            <a:endParaRPr lang="ru-RU" sz="1600" b="1" cap="all" dirty="0"/>
          </a:p>
        </p:txBody>
      </p:sp>
      <p:sp>
        <p:nvSpPr>
          <p:cNvPr id="4" name="AutoShape 47"/>
          <p:cNvSpPr>
            <a:spLocks noChangeArrowheads="1"/>
          </p:cNvSpPr>
          <p:nvPr/>
        </p:nvSpPr>
        <p:spPr bwMode="auto">
          <a:xfrm>
            <a:off x="636982" y="3584987"/>
            <a:ext cx="2880000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1600" b="1" cap="all" dirty="0" smtClean="0"/>
              <a:t>Инвентаризация </a:t>
            </a:r>
          </a:p>
          <a:p>
            <a:pPr algn="ctr"/>
            <a:r>
              <a:rPr lang="ru-RU" sz="1600" b="1" cap="all" dirty="0" smtClean="0"/>
              <a:t>метод контроля</a:t>
            </a:r>
            <a:endParaRPr lang="ru-RU" sz="1600" b="1" cap="all" dirty="0"/>
          </a:p>
        </p:txBody>
      </p:sp>
      <p:sp>
        <p:nvSpPr>
          <p:cNvPr id="5" name="AutoShape 47"/>
          <p:cNvSpPr>
            <a:spLocks noChangeArrowheads="1"/>
          </p:cNvSpPr>
          <p:nvPr/>
        </p:nvSpPr>
        <p:spPr bwMode="auto">
          <a:xfrm>
            <a:off x="571472" y="2714620"/>
            <a:ext cx="292895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1600" b="1" cap="all" dirty="0" smtClean="0"/>
              <a:t>Ревизия-</a:t>
            </a:r>
          </a:p>
          <a:p>
            <a:pPr algn="ctr"/>
            <a:r>
              <a:rPr lang="ru-RU" sz="1600" b="1" cap="all" dirty="0" smtClean="0"/>
              <a:t>метод контроля</a:t>
            </a:r>
            <a:endParaRPr lang="ru-RU" sz="1600" b="1" cap="all" dirty="0"/>
          </a:p>
        </p:txBody>
      </p:sp>
      <p:sp>
        <p:nvSpPr>
          <p:cNvPr id="6" name="AutoShape 47"/>
          <p:cNvSpPr>
            <a:spLocks noChangeArrowheads="1"/>
          </p:cNvSpPr>
          <p:nvPr/>
        </p:nvSpPr>
        <p:spPr bwMode="auto">
          <a:xfrm>
            <a:off x="611880" y="4438699"/>
            <a:ext cx="2880000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1600" b="1" cap="all" dirty="0" smtClean="0"/>
              <a:t>Методика </a:t>
            </a:r>
          </a:p>
          <a:p>
            <a:pPr algn="ctr"/>
            <a:r>
              <a:rPr lang="ru-RU" sz="1600" b="1" cap="all" dirty="0" smtClean="0"/>
              <a:t>инвентаризации</a:t>
            </a:r>
            <a:endParaRPr lang="ru-RU" sz="1600" b="1" cap="all" dirty="0"/>
          </a:p>
        </p:txBody>
      </p:sp>
      <p:sp>
        <p:nvSpPr>
          <p:cNvPr id="7" name="AutoShape 47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AutoShape 49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AutoShape 51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AutoShape 53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AutoShape 55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2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3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611561" y="561778"/>
            <a:ext cx="1064430" cy="1355054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404083" y="1078238"/>
            <a:ext cx="2241336" cy="46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45419" y="1078238"/>
            <a:ext cx="2241336" cy="46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836699" y="526721"/>
            <a:ext cx="5617440" cy="716484"/>
          </a:xfrm>
          <a:prstGeom prst="rect">
            <a:avLst/>
          </a:prstGeom>
        </p:spPr>
      </p:pic>
      <p:pic>
        <p:nvPicPr>
          <p:cNvPr id="43" name="Рисунок 42" descr="Рисунок40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3" cstate="screen"/>
          <a:srcRect/>
          <a:stretch>
            <a:fillRect/>
          </a:stretch>
        </p:blipFill>
        <p:spPr>
          <a:xfrm>
            <a:off x="7380312" y="6245055"/>
            <a:ext cx="1152128" cy="3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943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7" dur="indefinite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2" dur="indefinite"/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3" dur="indefinite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2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0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8" dur="indefinite"/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9" dur="indefinite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0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4" dur="indefinite"/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45" dur="indefinite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0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0" dur="indefinite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1" dur="indefinite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5"/>
                  </p:tgtEl>
                </p:cond>
              </p:nextCondLst>
            </p:seq>
          </p:childTnLst>
        </p:cTn>
      </p:par>
    </p:tnLst>
    <p:bldLst>
      <p:bldP spid="3119" grpId="0" animBg="1"/>
      <p:bldP spid="3121" grpId="0" animBg="1"/>
      <p:bldP spid="3122" grpId="0" animBg="1"/>
      <p:bldP spid="3123" grpId="0" animBg="1"/>
      <p:bldP spid="3124" grpId="0" animBg="1"/>
      <p:bldP spid="3125" grpId="0" animBg="1"/>
      <p:bldP spid="3126" grpId="0" animBg="1"/>
      <p:bldP spid="3127" grpId="0" animBg="1"/>
      <p:bldP spid="3128" grpId="0" animBg="1"/>
      <p:bldP spid="3129" grpId="0" animBg="1"/>
      <p:bldP spid="3130" grpId="0" animBg="1"/>
      <p:bldP spid="3131" grpId="0" animBg="1"/>
      <p:bldP spid="3132" grpId="0" animBg="1"/>
      <p:bldP spid="3133" grpId="0" animBg="1"/>
      <p:bldP spid="3134" grpId="0" animBg="1"/>
      <p:bldP spid="3135" grpId="0" animBg="1"/>
      <p:bldP spid="3136" grpId="0" animBg="1"/>
      <p:bldP spid="3137" grpId="0" animBg="1"/>
      <p:bldP spid="3138" grpId="0" animBg="1"/>
      <p:bldP spid="3139" grpId="0" animBg="1"/>
      <p:bldP spid="3140" grpId="0" animBg="1"/>
      <p:bldP spid="3142" grpId="0" animBg="1"/>
      <p:bldP spid="3143" grpId="0" animBg="1"/>
      <p:bldP spid="3144" grpId="0" animBg="1"/>
      <p:bldP spid="31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Какова основная цель контроля?</a:t>
            </a:r>
            <a:endParaRPr lang="ru-RU" sz="2800" dirty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285984" y="3684409"/>
            <a:ext cx="646430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/>
              <a:t>объективное изучение фактического положения дел в различных областях общественного производства, выявление факторов и условий, негативно влияющих на выполнение принятых </a:t>
            </a:r>
            <a:r>
              <a:rPr lang="ru-RU" sz="2800" i="1" dirty="0" smtClean="0"/>
              <a:t>решений.</a:t>
            </a:r>
            <a:endParaRPr lang="ru-RU" sz="2800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9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285984" y="642918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 smtClean="0">
                <a:solidFill>
                  <a:srgbClr val="7A5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КОНТРОЛЬ, ЕГО ВИДЫ</a:t>
            </a:r>
            <a:endParaRPr lang="ru-RU" sz="2400" b="1" cap="all" dirty="0">
              <a:solidFill>
                <a:srgbClr val="7A5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002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Контроль </a:t>
            </a:r>
            <a:r>
              <a:rPr lang="ru-RU" sz="2800" dirty="0" smtClean="0"/>
              <a:t>позволяет: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838657" y="406405"/>
            <a:ext cx="547260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all" dirty="0"/>
              <a:t>КОНТРОЛЬ, ЕГО </a:t>
            </a:r>
            <a:r>
              <a:rPr lang="ru-RU" sz="2400" b="1" cap="all" dirty="0" smtClean="0"/>
              <a:t>ВИДЫ</a:t>
            </a:r>
            <a:endParaRPr lang="ru-RU" sz="2400" b="1" cap="all" dirty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299217" y="2996952"/>
            <a:ext cx="6305206" cy="3305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i="1" dirty="0"/>
              <a:t>получить оперативную информацию, объективно отражает состояние дел на контролируемом объекте;</a:t>
            </a:r>
          </a:p>
          <a:p>
            <a:pPr eaLnBrk="1" hangingPunct="1">
              <a:spcBef>
                <a:spcPct val="20000"/>
              </a:spcBef>
            </a:pPr>
            <a:r>
              <a:rPr lang="ru-RU" i="1" dirty="0"/>
              <a:t>• выявить недостатки в содержании принятых решений;</a:t>
            </a:r>
          </a:p>
          <a:p>
            <a:pPr eaLnBrk="1" hangingPunct="1">
              <a:spcBef>
                <a:spcPct val="20000"/>
              </a:spcBef>
            </a:pPr>
            <a:r>
              <a:rPr lang="ru-RU" i="1" dirty="0"/>
              <a:t>• изучить деловую качество управленческого персонала;</a:t>
            </a:r>
          </a:p>
          <a:p>
            <a:pPr eaLnBrk="1" hangingPunct="1">
              <a:spcBef>
                <a:spcPct val="20000"/>
              </a:spcBef>
            </a:pPr>
            <a:r>
              <a:rPr lang="ru-RU" i="1" dirty="0"/>
              <a:t>• установить причины и виновника нарушений, отклонений с целью устранения негативного влияния на результаты производства и недопущения нарушений в будущем</a:t>
            </a:r>
            <a:r>
              <a:rPr lang="ru-RU" i="1" dirty="0" smtClean="0"/>
              <a:t>.</a:t>
            </a:r>
            <a:endParaRPr lang="ru-RU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9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13287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Что понимают под методом контроля? Назовите виды приемов и методов контроля.</a:t>
            </a:r>
            <a:endParaRPr lang="ru-RU" sz="2800" dirty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443257" y="3333511"/>
            <a:ext cx="6305206" cy="2640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i="1" dirty="0"/>
              <a:t>это комплексное изучение экономической эффективности производства, законности, достоверности и целесообразности хозяйственных и финансовых операций на основе использования учетной, отчетной, нормативной и иной экономической информации в сочетании и исследованием фактического состояния объекта </a:t>
            </a:r>
            <a:r>
              <a:rPr lang="ru-RU" i="1" dirty="0" smtClean="0"/>
              <a:t>контроля.</a:t>
            </a:r>
          </a:p>
          <a:p>
            <a:pPr eaLnBrk="1" hangingPunct="1">
              <a:spcBef>
                <a:spcPct val="20000"/>
              </a:spcBef>
            </a:pPr>
            <a:r>
              <a:rPr lang="ru-RU" i="1" dirty="0" smtClean="0"/>
              <a:t>Документальный контроль и фактический.</a:t>
            </a:r>
            <a:endParaRPr lang="ru-RU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9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000232" y="571480"/>
            <a:ext cx="44291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all" dirty="0">
                <a:solidFill>
                  <a:srgbClr val="7A5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КОНТРОЛЬ, ЕГО ВИДЫ</a:t>
            </a:r>
          </a:p>
        </p:txBody>
      </p:sp>
    </p:spTree>
    <p:extLst>
      <p:ext uri="{BB962C8B-B14F-4D97-AF65-F5344CB8AC3E}">
        <p14:creationId xmlns:p14="http://schemas.microsoft.com/office/powerpoint/2010/main" xmlns="" val="52932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570947" y="1510296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Назовите приемы документального контроля.</a:t>
            </a:r>
            <a:endParaRPr lang="ru-RU" sz="2800" dirty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939743" y="3284984"/>
            <a:ext cx="6676793" cy="2696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Экономический </a:t>
            </a:r>
            <a:r>
              <a:rPr lang="ru-RU" i="1" dirty="0"/>
              <a:t>анализ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Технико-экономические </a:t>
            </a:r>
            <a:r>
              <a:rPr lang="ru-RU" i="1" dirty="0"/>
              <a:t>расчёты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Нормативная </a:t>
            </a:r>
            <a:r>
              <a:rPr lang="ru-RU" i="1" dirty="0"/>
              <a:t>проверка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Формальная </a:t>
            </a:r>
            <a:r>
              <a:rPr lang="ru-RU" i="1" dirty="0"/>
              <a:t>проверка (осуществляется регулярно)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Логическая </a:t>
            </a:r>
            <a:r>
              <a:rPr lang="ru-RU" i="1" dirty="0"/>
              <a:t>проверка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Арифметическая </a:t>
            </a:r>
            <a:r>
              <a:rPr lang="ru-RU" i="1" dirty="0"/>
              <a:t>проверка </a:t>
            </a:r>
            <a:endParaRPr lang="ru-RU" i="1" dirty="0" smtClean="0"/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Встречная </a:t>
            </a:r>
            <a:r>
              <a:rPr lang="ru-RU" i="1" dirty="0"/>
              <a:t>проверка </a:t>
            </a:r>
            <a:endParaRPr lang="ru-RU" i="1" dirty="0" smtClean="0"/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Взаимный контроль</a:t>
            </a:r>
            <a:endParaRPr lang="ru-RU" sz="2800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9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000232" y="571480"/>
            <a:ext cx="4286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all" dirty="0">
                <a:solidFill>
                  <a:srgbClr val="7A5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КОНТРОЛЬ, ЕГО ВИДЫ</a:t>
            </a:r>
          </a:p>
        </p:txBody>
      </p:sp>
    </p:spTree>
    <p:extLst>
      <p:ext uri="{BB962C8B-B14F-4D97-AF65-F5344CB8AC3E}">
        <p14:creationId xmlns:p14="http://schemas.microsoft.com/office/powerpoint/2010/main" xmlns="" val="1933908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Назовите приемы фактического контроля.</a:t>
            </a:r>
            <a:endParaRPr lang="ru-RU" sz="2800" dirty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443257" y="3206269"/>
            <a:ext cx="6305206" cy="1698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Инвентаризация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Лабораторный анализ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Проверка операции в натуре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Приемка по качеству и количеству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Контрольный запуск сырья в производство</a:t>
            </a:r>
            <a:endParaRPr lang="ru-RU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9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143108" y="500042"/>
            <a:ext cx="46434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all" dirty="0">
                <a:solidFill>
                  <a:srgbClr val="7A5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КОНТРОЛЬ, ЕГО ВИДЫ</a:t>
            </a:r>
          </a:p>
        </p:txBody>
      </p:sp>
    </p:spTree>
    <p:extLst>
      <p:ext uri="{BB962C8B-B14F-4D97-AF65-F5344CB8AC3E}">
        <p14:creationId xmlns:p14="http://schemas.microsoft.com/office/powerpoint/2010/main" xmlns="" val="158097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Какова основная цель ревизии?</a:t>
            </a:r>
            <a:endParaRPr lang="ru-RU" sz="2800" dirty="0"/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838657" y="406405"/>
            <a:ext cx="547260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all" dirty="0"/>
              <a:t>Ревизия-метод контроля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61538" y="2999134"/>
            <a:ext cx="630520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000" i="1" dirty="0" smtClean="0"/>
              <a:t>Выявление </a:t>
            </a:r>
            <a:r>
              <a:rPr lang="ru-RU" sz="2000" i="1" dirty="0"/>
              <a:t>факторов хозяйственных и финансовых нарушений, хищений, халатности, установление причин и условий которые сопутствуют нарушениям, установление лиц виновных в нарушениях, применение мер возмещение суммы причинённого ущерба</a:t>
            </a:r>
            <a:r>
              <a:rPr lang="ru-RU" sz="2000" i="1" dirty="0" smtClean="0"/>
              <a:t>.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xmlns="" val="941315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Задачи ревизии</a:t>
            </a:r>
            <a:endParaRPr lang="ru-RU" sz="2800" dirty="0"/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74511" y="2739999"/>
            <a:ext cx="6305206" cy="319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just" eaLnBrk="1" hangingPunct="1">
              <a:spcBef>
                <a:spcPct val="20000"/>
              </a:spcBef>
            </a:pPr>
            <a:r>
              <a:rPr lang="ru-RU" sz="2400" i="1" dirty="0"/>
              <a:t>1.	Проверка фактического состояния объекта ревизии.</a:t>
            </a:r>
          </a:p>
          <a:p>
            <a:pPr algn="just" eaLnBrk="1" hangingPunct="1">
              <a:spcBef>
                <a:spcPct val="20000"/>
              </a:spcBef>
            </a:pPr>
            <a:r>
              <a:rPr lang="ru-RU" sz="2400" i="1" dirty="0"/>
              <a:t>2.	Изучение законности, целесообразности и эффективности каждой отдельной операции на предприятии.</a:t>
            </a:r>
          </a:p>
          <a:p>
            <a:pPr algn="just" eaLnBrk="1" hangingPunct="1">
              <a:spcBef>
                <a:spcPct val="20000"/>
              </a:spcBef>
            </a:pPr>
            <a:r>
              <a:rPr lang="ru-RU" sz="2400" i="1" dirty="0"/>
              <a:t>3.	Проверка деятельности материально-ответственных лиц.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00232" y="500042"/>
            <a:ext cx="47863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Ревизия-метод контроля</a:t>
            </a:r>
          </a:p>
        </p:txBody>
      </p:sp>
    </p:spTree>
    <p:extLst>
      <p:ext uri="{BB962C8B-B14F-4D97-AF65-F5344CB8AC3E}">
        <p14:creationId xmlns:p14="http://schemas.microsoft.com/office/powerpoint/2010/main" xmlns="" val="689791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Кто имеет право проводить ревизию. Ответ поясните.</a:t>
            </a:r>
            <a:endParaRPr lang="ru-RU" sz="2800" dirty="0"/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659282" y="2768247"/>
            <a:ext cx="630520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000" i="1" dirty="0" smtClean="0"/>
              <a:t> </a:t>
            </a:r>
            <a:r>
              <a:rPr lang="ru-RU" sz="2000" i="1" dirty="0"/>
              <a:t>Ревизор - служебное лицо, уполномоченное собственником осуществлять контрольные функции по проверке хозяйственной деятельности предприятии.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214546" y="642918"/>
            <a:ext cx="45005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Ревизия-метод контроля</a:t>
            </a:r>
          </a:p>
        </p:txBody>
      </p:sp>
    </p:spTree>
    <p:extLst>
      <p:ext uri="{BB962C8B-B14F-4D97-AF65-F5344CB8AC3E}">
        <p14:creationId xmlns:p14="http://schemas.microsoft.com/office/powerpoint/2010/main" xmlns="" val="3244360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Какими правами наделен ревизор?</a:t>
            </a:r>
            <a:endParaRPr lang="ru-RU" sz="2800" dirty="0"/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838657" y="406405"/>
            <a:ext cx="547260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all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Ревизия-метод контроля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73277" y="3436394"/>
            <a:ext cx="6305206" cy="2382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1200" i="1" dirty="0"/>
              <a:t>1.	Требовать предъявления необходимых документов.</a:t>
            </a:r>
          </a:p>
          <a:p>
            <a:pPr eaLnBrk="1" hangingPunct="1">
              <a:spcBef>
                <a:spcPct val="20000"/>
              </a:spcBef>
            </a:pPr>
            <a:r>
              <a:rPr lang="ru-RU" sz="1200" i="1" dirty="0"/>
              <a:t>2.	Проверять фактическое наличие денежных средств и других ценности.</a:t>
            </a:r>
          </a:p>
          <a:p>
            <a:pPr eaLnBrk="1" hangingPunct="1">
              <a:spcBef>
                <a:spcPct val="20000"/>
              </a:spcBef>
            </a:pPr>
            <a:r>
              <a:rPr lang="ru-RU" sz="1200" i="1" dirty="0"/>
              <a:t>3.	Знакомится с документами находящимися в других организациях по вопросам которые связаны с деятельностью ревизуемого предприятии.</a:t>
            </a:r>
          </a:p>
          <a:p>
            <a:pPr eaLnBrk="1" hangingPunct="1">
              <a:spcBef>
                <a:spcPct val="20000"/>
              </a:spcBef>
            </a:pPr>
            <a:r>
              <a:rPr lang="ru-RU" sz="1200" i="1" dirty="0"/>
              <a:t>4.	Запрашивать и получать сведения с учреждения банка о количестве открытых счетов и движении средств по этим счетам.</a:t>
            </a:r>
          </a:p>
          <a:p>
            <a:pPr eaLnBrk="1" hangingPunct="1">
              <a:spcBef>
                <a:spcPct val="20000"/>
              </a:spcBef>
            </a:pPr>
            <a:r>
              <a:rPr lang="ru-RU" sz="1200" i="1" dirty="0"/>
              <a:t>5.	Изымать необходимые документы (содержащие подлог.)</a:t>
            </a:r>
          </a:p>
          <a:p>
            <a:pPr eaLnBrk="1" hangingPunct="1">
              <a:spcBef>
                <a:spcPct val="20000"/>
              </a:spcBef>
            </a:pPr>
            <a:r>
              <a:rPr lang="ru-RU" sz="1200" i="1" dirty="0"/>
              <a:t>6.	Приглашать специалистов для консультации.</a:t>
            </a:r>
          </a:p>
          <a:p>
            <a:pPr eaLnBrk="1" hangingPunct="1">
              <a:spcBef>
                <a:spcPct val="20000"/>
              </a:spcBef>
            </a:pPr>
            <a:r>
              <a:rPr lang="ru-RU" sz="1200" i="1" dirty="0"/>
              <a:t>7.	Вносить предложения по результатам ревизии.</a:t>
            </a:r>
          </a:p>
          <a:p>
            <a:pPr eaLnBrk="1" hangingPunct="1">
              <a:spcBef>
                <a:spcPct val="20000"/>
              </a:spcBef>
            </a:pPr>
            <a:r>
              <a:rPr lang="ru-RU" sz="1200" i="1" dirty="0"/>
              <a:t>8.	Передавать дела в следственные органы.</a:t>
            </a:r>
          </a:p>
        </p:txBody>
      </p:sp>
    </p:spTree>
    <p:extLst>
      <p:ext uri="{BB962C8B-B14F-4D97-AF65-F5344CB8AC3E}">
        <p14:creationId xmlns:p14="http://schemas.microsoft.com/office/powerpoint/2010/main" xmlns="" val="1878156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Обязанности и ответственность ревизора.</a:t>
            </a:r>
            <a:endParaRPr lang="ru-RU" sz="2800" dirty="0"/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838657" y="406405"/>
            <a:ext cx="547260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all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Ревизия-метод контроля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2532843"/>
            <a:ext cx="6305206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/>
            <a:r>
              <a:rPr lang="ru-RU" i="1" dirty="0"/>
              <a:t>Обязанности ревизора</a:t>
            </a:r>
          </a:p>
          <a:p>
            <a:pPr eaLnBrk="1" hangingPunct="1"/>
            <a:r>
              <a:rPr lang="ru-RU" i="1" dirty="0"/>
              <a:t>1.	Правильно, чётко, квалифицированно осуществлять ревизию.</a:t>
            </a:r>
          </a:p>
          <a:p>
            <a:pPr eaLnBrk="1" hangingPunct="1"/>
            <a:r>
              <a:rPr lang="ru-RU" i="1" dirty="0"/>
              <a:t>2.	Систематически повышать уровень квалификации.</a:t>
            </a:r>
          </a:p>
          <a:p>
            <a:pPr eaLnBrk="1" hangingPunct="1"/>
            <a:r>
              <a:rPr lang="ru-RU" i="1" dirty="0"/>
              <a:t>3.	Знать методику проведения документальных ревизий.</a:t>
            </a:r>
          </a:p>
          <a:p>
            <a:pPr eaLnBrk="1" hangingPunct="1"/>
            <a:r>
              <a:rPr lang="ru-RU" i="1" dirty="0"/>
              <a:t>4.	Проверка соблюдения законности.</a:t>
            </a:r>
          </a:p>
          <a:p>
            <a:pPr eaLnBrk="1" hangingPunct="1"/>
            <a:r>
              <a:rPr lang="ru-RU" i="1" dirty="0"/>
              <a:t>Ответственность ревизора</a:t>
            </a:r>
          </a:p>
          <a:p>
            <a:pPr eaLnBrk="1" hangingPunct="1"/>
            <a:r>
              <a:rPr lang="ru-RU" i="1" dirty="0"/>
              <a:t>1.	За разглашение коммерческой тайны.</a:t>
            </a:r>
          </a:p>
          <a:p>
            <a:pPr eaLnBrk="1" hangingPunct="1"/>
            <a:r>
              <a:rPr lang="ru-RU" i="1" dirty="0"/>
              <a:t>2.	За скрытие растрат.</a:t>
            </a:r>
          </a:p>
          <a:p>
            <a:pPr eaLnBrk="1" hangingPunct="1"/>
            <a:r>
              <a:rPr lang="ru-RU" i="1" dirty="0"/>
              <a:t>3.	За использование служебного положения в корыстных целях.</a:t>
            </a:r>
          </a:p>
        </p:txBody>
      </p:sp>
    </p:spTree>
    <p:extLst>
      <p:ext uri="{BB962C8B-B14F-4D97-AF65-F5344CB8AC3E}">
        <p14:creationId xmlns:p14="http://schemas.microsoft.com/office/powerpoint/2010/main" xmlns="" val="1941179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Назовите исторические аспекты инвентаризации.</a:t>
            </a:r>
            <a:endParaRPr lang="ru-RU" sz="2800" dirty="0"/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838657" y="406405"/>
            <a:ext cx="547260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all" dirty="0" smtClean="0"/>
              <a:t>ИНВЕНТАРИЗАЦИЯ как метод контроля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1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659282" y="2852936"/>
            <a:ext cx="6305206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i="1" dirty="0"/>
              <a:t>Инвентаризация – как метод бухучёта насчитывает не менее 6 тысяч лет, однако само слово инвентаризация появилось в 1931 году в журнале «Вестник Академии наук». До этого пользовались другими терминами: проверка, пересчёт, учёт, переучёт и т.д. Инвентаризация от лат. </a:t>
            </a:r>
            <a:r>
              <a:rPr lang="ru-RU" i="1" dirty="0" err="1"/>
              <a:t>inventarium</a:t>
            </a:r>
            <a:r>
              <a:rPr lang="ru-RU" i="1" dirty="0"/>
              <a:t>, что означает опись имущества.</a:t>
            </a:r>
          </a:p>
        </p:txBody>
      </p:sp>
    </p:spTree>
    <p:extLst>
      <p:ext uri="{BB962C8B-B14F-4D97-AF65-F5344CB8AC3E}">
        <p14:creationId xmlns:p14="http://schemas.microsoft.com/office/powerpoint/2010/main" xmlns="" val="3541391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/>
              <a:t>Основными целями инвентаризации являются:</a:t>
            </a:r>
            <a:endParaRPr lang="ru-RU" sz="2800" dirty="0"/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1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34300" y="2534808"/>
            <a:ext cx="6552727" cy="3884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1400" i="1"/>
              <a:t>1)	проверка правильности данных текущего учёта и выявление допущенных ошибок;</a:t>
            </a:r>
          </a:p>
          <a:p>
            <a:pPr eaLnBrk="1" hangingPunct="1">
              <a:spcBef>
                <a:spcPct val="20000"/>
              </a:spcBef>
            </a:pPr>
            <a:r>
              <a:rPr lang="ru-RU" sz="1400" i="1"/>
              <a:t>2)	отражение неучтённых, хозяйственных и финансовых операций;</a:t>
            </a:r>
          </a:p>
          <a:p>
            <a:pPr eaLnBrk="1" hangingPunct="1">
              <a:spcBef>
                <a:spcPct val="20000"/>
              </a:spcBef>
            </a:pPr>
            <a:r>
              <a:rPr lang="ru-RU" sz="1400" i="1"/>
              <a:t>3)	контроль сохранности имущества;</a:t>
            </a:r>
          </a:p>
          <a:p>
            <a:pPr eaLnBrk="1" hangingPunct="1">
              <a:spcBef>
                <a:spcPct val="20000"/>
              </a:spcBef>
            </a:pPr>
            <a:r>
              <a:rPr lang="ru-RU" sz="1400" i="1"/>
              <a:t>4)	контроль за полнотой и своевременностью расчётов по хозяйственным договорам и обязательствам, по уплате налогов и сборов;</a:t>
            </a:r>
          </a:p>
          <a:p>
            <a:pPr eaLnBrk="1" hangingPunct="1">
              <a:spcBef>
                <a:spcPct val="20000"/>
              </a:spcBef>
            </a:pPr>
            <a:r>
              <a:rPr lang="ru-RU" sz="1400" i="1"/>
              <a:t>5)	проверка условий и порядка хранения товаров;</a:t>
            </a:r>
          </a:p>
          <a:p>
            <a:pPr eaLnBrk="1" hangingPunct="1">
              <a:spcBef>
                <a:spcPct val="20000"/>
              </a:spcBef>
            </a:pPr>
            <a:r>
              <a:rPr lang="ru-RU" sz="1400" i="1"/>
              <a:t>6)	выявление залежавшихся, неходовых, устаревших товаров;</a:t>
            </a:r>
          </a:p>
          <a:p>
            <a:pPr eaLnBrk="1" hangingPunct="1">
              <a:spcBef>
                <a:spcPct val="20000"/>
              </a:spcBef>
            </a:pPr>
            <a:r>
              <a:rPr lang="ru-RU" sz="1400" i="1"/>
              <a:t>7)	проверка соблюдения принципа материальной ответственности;</a:t>
            </a:r>
          </a:p>
          <a:p>
            <a:pPr eaLnBrk="1" hangingPunct="1">
              <a:spcBef>
                <a:spcPct val="20000"/>
              </a:spcBef>
            </a:pPr>
            <a:r>
              <a:rPr lang="ru-RU" sz="1400" i="1"/>
              <a:t>8)	проверка состояния учёта и организации движения товарных запасов;</a:t>
            </a:r>
          </a:p>
          <a:p>
            <a:pPr eaLnBrk="1" hangingPunct="1">
              <a:spcBef>
                <a:spcPct val="20000"/>
              </a:spcBef>
            </a:pPr>
            <a:r>
              <a:rPr lang="ru-RU" sz="1400" i="1"/>
              <a:t>9)	проверка отражения всех хозяйственных операций в документах и бухучёте.</a:t>
            </a:r>
            <a:endParaRPr lang="ru-RU" sz="1400" i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714480" y="571480"/>
            <a:ext cx="51435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>
                <a:solidFill>
                  <a:srgbClr val="7A5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ИНВЕНТАРИЗАЦИЯ как метод контроля</a:t>
            </a:r>
          </a:p>
        </p:txBody>
      </p:sp>
    </p:spTree>
    <p:extLst>
      <p:ext uri="{BB962C8B-B14F-4D97-AF65-F5344CB8AC3E}">
        <p14:creationId xmlns:p14="http://schemas.microsoft.com/office/powerpoint/2010/main" xmlns="" val="2204799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400" dirty="0" smtClean="0"/>
              <a:t>Чем обусловлена необходимость инвентаризации?</a:t>
            </a:r>
            <a:endParaRPr lang="ru-RU" sz="2400" dirty="0"/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1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2078826"/>
            <a:ext cx="6305206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defTabSz="447675" eaLnBrk="1" hangingPunct="1"/>
            <a:r>
              <a:rPr lang="ru-RU" sz="2000" i="1" dirty="0"/>
              <a:t>1)	</a:t>
            </a:r>
            <a:r>
              <a:rPr lang="ru-RU" i="1" dirty="0"/>
              <a:t>выявление возможных ошибок в учёте, которые могут привести к серьёзным материальным потерям – штрафам за сокрытие прибыли;</a:t>
            </a:r>
          </a:p>
          <a:p>
            <a:pPr defTabSz="447675" eaLnBrk="1" hangingPunct="1"/>
            <a:r>
              <a:rPr lang="ru-RU" i="1" dirty="0"/>
              <a:t>2)	изменение физических свойств ТМЦ (например: продукты питания меняют свои физические свойства или просто приходят в негодность),  с помощью инвентаризации выявляется действительное положение дел, что отражается документально;</a:t>
            </a:r>
          </a:p>
          <a:p>
            <a:pPr defTabSz="447675" eaLnBrk="1" hangingPunct="1"/>
            <a:r>
              <a:rPr lang="ru-RU" i="1" dirty="0"/>
              <a:t>3)	стихийные бедствия, пожары, аварии и т.д.;</a:t>
            </a:r>
          </a:p>
          <a:p>
            <a:pPr defTabSz="447675" eaLnBrk="1" hangingPunct="1"/>
            <a:r>
              <a:rPr lang="ru-RU" i="1" dirty="0"/>
              <a:t>4)	кражи, злоупотребления;</a:t>
            </a:r>
          </a:p>
          <a:p>
            <a:pPr defTabSz="447675" eaLnBrk="1" hangingPunct="1"/>
            <a:r>
              <a:rPr lang="ru-RU" i="1" dirty="0"/>
              <a:t>5)	недоверие к материально-ответственному лицу;</a:t>
            </a:r>
          </a:p>
          <a:p>
            <a:pPr defTabSz="447675" eaLnBrk="1" hangingPunct="1"/>
            <a:r>
              <a:rPr lang="ru-RU" i="1" dirty="0"/>
              <a:t>6)	проведение ревизий, аудиторских проверок;</a:t>
            </a:r>
          </a:p>
          <a:p>
            <a:pPr defTabSz="447675" eaLnBrk="1" hangingPunct="1"/>
            <a:r>
              <a:rPr lang="ru-RU" i="1" dirty="0"/>
              <a:t>7)	по требованию судебно-следственных органов и др.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643042" y="500042"/>
            <a:ext cx="55007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>
                <a:solidFill>
                  <a:srgbClr val="7A5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ИНВЕНТАРИЗАЦИЯ как метод контроля</a:t>
            </a:r>
          </a:p>
        </p:txBody>
      </p:sp>
    </p:spTree>
    <p:extLst>
      <p:ext uri="{BB962C8B-B14F-4D97-AF65-F5344CB8AC3E}">
        <p14:creationId xmlns:p14="http://schemas.microsoft.com/office/powerpoint/2010/main" xmlns="" val="70433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619528" y="1502690"/>
            <a:ext cx="764900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000" dirty="0" smtClean="0"/>
              <a:t>Когда и </a:t>
            </a:r>
            <a:r>
              <a:rPr lang="ru-RU" sz="2000" dirty="0"/>
              <a:t>как </a:t>
            </a:r>
            <a:r>
              <a:rPr lang="ru-RU" sz="2000" dirty="0" smtClean="0"/>
              <a:t>проводятся обязательные инвентаризации?</a:t>
            </a:r>
            <a:endParaRPr lang="ru-RU" sz="2000" dirty="0"/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838657" y="406405"/>
            <a:ext cx="547260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all" dirty="0">
                <a:solidFill>
                  <a:srgbClr val="7A5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ИНВЕНТАРИЗАЦИЯ как метод контроля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1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317355" y="2044978"/>
            <a:ext cx="6305206" cy="449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tabLst>
                <a:tab pos="358775" algn="l"/>
              </a:tabLst>
            </a:pPr>
            <a:r>
              <a:rPr lang="ru-RU" sz="2000" i="1" dirty="0"/>
              <a:t>1</a:t>
            </a:r>
            <a:r>
              <a:rPr lang="ru-RU" sz="1400" i="1" dirty="0"/>
              <a:t>)	при передаче имущества организации в аренду, выкупе, продаже;</a:t>
            </a:r>
          </a:p>
          <a:p>
            <a:pPr eaLnBrk="1" hangingPunct="1">
              <a:tabLst>
                <a:tab pos="358775" algn="l"/>
              </a:tabLst>
            </a:pPr>
            <a:r>
              <a:rPr lang="ru-RU" sz="1400" i="1" dirty="0"/>
              <a:t>2)	перед составлением годовой бухгалтерской отчетности, кроме имущества, инвентаризация которого проводилась не ранее 1 октября отчетного года. Инвентаризация основных средств может проводиться раз в 3 года, библиотечных фондов – раз в 5 лет. В районах, расположенных на Крайнем Севере и приравненных к ним местностях, инвентаризация товаров, сырья, материалов может проводиться в период их наименьших остатков;</a:t>
            </a:r>
          </a:p>
          <a:p>
            <a:pPr eaLnBrk="1" hangingPunct="1">
              <a:tabLst>
                <a:tab pos="358775" algn="l"/>
              </a:tabLst>
            </a:pPr>
            <a:r>
              <a:rPr lang="ru-RU" sz="1400" i="1" dirty="0"/>
              <a:t>3)	при смене материально-ответственных лиц (на день приемки-передачи дел);</a:t>
            </a:r>
          </a:p>
          <a:p>
            <a:pPr eaLnBrk="1" hangingPunct="1">
              <a:tabLst>
                <a:tab pos="358775" algn="l"/>
              </a:tabLst>
            </a:pPr>
            <a:r>
              <a:rPr lang="ru-RU" sz="1400" i="1" dirty="0"/>
              <a:t>4)	при установлении фактов хищений или злоупотреблений, а также порчи ценностей;</a:t>
            </a:r>
          </a:p>
          <a:p>
            <a:pPr eaLnBrk="1" hangingPunct="1">
              <a:tabLst>
                <a:tab pos="358775" algn="l"/>
              </a:tabLst>
            </a:pPr>
            <a:r>
              <a:rPr lang="ru-RU" sz="1400" i="1" dirty="0"/>
              <a:t>5)	в случае стихийных бедствий, пожаров, аварий или других чрезвычайных ситуаций;</a:t>
            </a:r>
          </a:p>
          <a:p>
            <a:pPr eaLnBrk="1" hangingPunct="1">
              <a:tabLst>
                <a:tab pos="358775" algn="l"/>
              </a:tabLst>
            </a:pPr>
            <a:r>
              <a:rPr lang="ru-RU" sz="1400" i="1" dirty="0"/>
              <a:t>6)	при ликвидации (реорганизации) организации перед составлением ликвидационного (разделительного) баланса;</a:t>
            </a:r>
          </a:p>
          <a:p>
            <a:pPr eaLnBrk="1" hangingPunct="1">
              <a:tabLst>
                <a:tab pos="358775" algn="l"/>
              </a:tabLst>
            </a:pPr>
            <a:r>
              <a:rPr lang="ru-RU" sz="1400" i="1" dirty="0"/>
              <a:t>7)	при коллективной (бригадной) материальной ответственности, инвентаризация проводится при смене руководителя коллектива (бригадира), при выбытии из коллектива (бригады) более 50% его членов.</a:t>
            </a:r>
          </a:p>
        </p:txBody>
      </p:sp>
    </p:spTree>
    <p:extLst>
      <p:ext uri="{BB962C8B-B14F-4D97-AF65-F5344CB8AC3E}">
        <p14:creationId xmlns:p14="http://schemas.microsoft.com/office/powerpoint/2010/main" xmlns="" val="384608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Классификация инвентаризаций</a:t>
            </a: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>
            <a:hlinkClick r:id="rId7" action="ppaction://hlinksldjump" tooltip="тригер рисунок 8"/>
          </p:cNvPr>
          <p:cNvPicPr>
            <a:picLocks noChangeAspect="1"/>
          </p:cNvPicPr>
          <p:nvPr/>
        </p:nvPicPr>
        <p:blipFill>
          <a:blip r:embed="rId8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1" y="5295747"/>
            <a:ext cx="2088231" cy="1258152"/>
          </a:xfrm>
          <a:prstGeom prst="rect">
            <a:avLst/>
          </a:prstGeom>
        </p:spPr>
      </p:pic>
      <p:pic>
        <p:nvPicPr>
          <p:cNvPr id="11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857356" y="571480"/>
            <a:ext cx="54292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>
                <a:solidFill>
                  <a:srgbClr val="7A5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ИНВЕНТАРИЗАЦИЯ как метод контроля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419872" y="387080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1)	по объёму – полная и частичная;</a:t>
            </a:r>
          </a:p>
          <a:p>
            <a:r>
              <a:rPr lang="ru-RU" dirty="0"/>
              <a:t>2)	по методу проведения –  выборочная и сплошная;</a:t>
            </a:r>
          </a:p>
          <a:p>
            <a:r>
              <a:rPr lang="ru-RU" dirty="0"/>
              <a:t>3)	по назначению –  плановая, внеплановая, повторная, контрольная.</a:t>
            </a:r>
          </a:p>
        </p:txBody>
      </p:sp>
    </p:spTree>
    <p:extLst>
      <p:ext uri="{BB962C8B-B14F-4D97-AF65-F5344CB8AC3E}">
        <p14:creationId xmlns:p14="http://schemas.microsoft.com/office/powerpoint/2010/main" xmlns="" val="163873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428596" y="1511627"/>
            <a:ext cx="8001056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Какие правила заполнения инвентаризационной </a:t>
            </a:r>
            <a:r>
              <a:rPr lang="ru-RU" sz="2800" dirty="0" err="1"/>
              <a:t>первички</a:t>
            </a:r>
            <a:r>
              <a:rPr lang="ru-RU" sz="2800" dirty="0"/>
              <a:t> нужно учитывать при ее оформлении?</a:t>
            </a:r>
          </a:p>
        </p:txBody>
      </p:sp>
      <p:pic>
        <p:nvPicPr>
          <p:cNvPr id="16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357290" y="406405"/>
            <a:ext cx="628654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all" dirty="0"/>
              <a:t>Методика </a:t>
            </a:r>
            <a:r>
              <a:rPr lang="ru-RU" sz="2400" b="1" cap="all" dirty="0" smtClean="0"/>
              <a:t>проведения </a:t>
            </a:r>
            <a:endParaRPr lang="ru-RU" sz="2400" b="1" cap="all" dirty="0"/>
          </a:p>
          <a:p>
            <a:pPr algn="ctr"/>
            <a:r>
              <a:rPr lang="ru-RU" sz="2400" b="1" cap="all" dirty="0"/>
              <a:t>инвентаризации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43257" y="3520884"/>
            <a:ext cx="630520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i="1" dirty="0"/>
              <a:t>Материалы инвентаризации (описи, акты, сличительные ведомости) составляют не менее чем в двух экземплярах. В инвентаризационных описях активы отражают по наименованиям в количественных единицах </a:t>
            </a:r>
            <a:r>
              <a:rPr lang="ru-RU" i="1" dirty="0" smtClean="0"/>
              <a:t>измерения.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xmlns="" val="3734695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400" dirty="0" smtClean="0"/>
              <a:t>Назовите этапы </a:t>
            </a:r>
            <a:r>
              <a:rPr lang="ru-RU" sz="2400" dirty="0"/>
              <a:t>проведения инвентаризации. </a:t>
            </a:r>
          </a:p>
        </p:txBody>
      </p:sp>
      <p:pic>
        <p:nvPicPr>
          <p:cNvPr id="16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142976" y="406405"/>
            <a:ext cx="671517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all" dirty="0"/>
              <a:t>Методика проведения </a:t>
            </a:r>
          </a:p>
          <a:p>
            <a:pPr algn="ctr"/>
            <a:r>
              <a:rPr lang="ru-RU" sz="2400" b="1" cap="all" dirty="0"/>
              <a:t>инвентаризации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555776" y="2247517"/>
            <a:ext cx="6305206" cy="3859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i="1" dirty="0"/>
              <a:t>Этап 1. Подготовительный Создание инвентаризационной </a:t>
            </a:r>
            <a:r>
              <a:rPr lang="ru-RU" i="1" dirty="0" smtClean="0"/>
              <a:t>комиссии</a:t>
            </a:r>
          </a:p>
          <a:p>
            <a:pPr eaLnBrk="1" hangingPunct="1">
              <a:spcBef>
                <a:spcPct val="20000"/>
              </a:spcBef>
            </a:pPr>
            <a:r>
              <a:rPr lang="ru-RU" i="1" dirty="0"/>
              <a:t>Этап 2. Проверочный На данном этапе проводятся подсчеты, замеры, взвешивание активов. В ходе проверки составляются инвентаризационные описи, акты инвентаризации. </a:t>
            </a:r>
            <a:endParaRPr lang="ru-RU" i="1" dirty="0" smtClean="0"/>
          </a:p>
          <a:p>
            <a:pPr eaLnBrk="1" hangingPunct="1">
              <a:spcBef>
                <a:spcPct val="20000"/>
              </a:spcBef>
            </a:pPr>
            <a:r>
              <a:rPr lang="ru-RU" i="1" dirty="0"/>
              <a:t>Этап 3 </a:t>
            </a:r>
            <a:r>
              <a:rPr lang="ru-RU" i="1" dirty="0" smtClean="0"/>
              <a:t>Сравнительно-аналитический</a:t>
            </a:r>
          </a:p>
          <a:p>
            <a:pPr eaLnBrk="1" hangingPunct="1">
              <a:spcBef>
                <a:spcPct val="20000"/>
              </a:spcBef>
            </a:pPr>
            <a:r>
              <a:rPr lang="ru-RU" i="1" dirty="0"/>
              <a:t>Этап 4. Заключительный Окончание инвентаризации подтверждается оформлением сличительных ведомостей (при выявлении расхождений между фактическими и учетными данными) и протокола инвентаризационной комиссии. В протоколе фиксируются результаты инвентаризации.</a:t>
            </a:r>
          </a:p>
        </p:txBody>
      </p:sp>
    </p:spTree>
    <p:extLst>
      <p:ext uri="{BB962C8B-B14F-4D97-AF65-F5344CB8AC3E}">
        <p14:creationId xmlns:p14="http://schemas.microsoft.com/office/powerpoint/2010/main" xmlns="" val="1986698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570947" y="1463431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Инвентаризационная комиссия-порядок ее создания.</a:t>
            </a:r>
            <a:endParaRPr lang="ru-RU" sz="2800" dirty="0"/>
          </a:p>
        </p:txBody>
      </p:sp>
      <p:pic>
        <p:nvPicPr>
          <p:cNvPr id="16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43257" y="3089049"/>
            <a:ext cx="6305206" cy="319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i="1" dirty="0"/>
              <a:t>В состав этой комиссии входят: представители аппарата управления предприятием; бухгалтеры (специалисты аудиторской фирмы, физлицо-предприниматель, если бухучет на предприятии ведется не штатными бухгалтерами); специалисты предприятия, компетентные в проведении инвентаризации тех или иных видов активов (инженеры, технологи, механики, товароведы, маркетологи, экономисты). </a:t>
            </a:r>
          </a:p>
          <a:p>
            <a:pPr eaLnBrk="1" hangingPunct="1">
              <a:spcBef>
                <a:spcPct val="20000"/>
              </a:spcBef>
            </a:pPr>
            <a:r>
              <a:rPr lang="ru-RU" i="1" dirty="0"/>
              <a:t>Председателем комиссии является руководитель </a:t>
            </a:r>
            <a:r>
              <a:rPr lang="ru-RU" i="1" dirty="0" smtClean="0"/>
              <a:t>предприятия.</a:t>
            </a:r>
            <a:endParaRPr lang="ru-RU" i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357290" y="500042"/>
            <a:ext cx="62151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all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Методика проведения </a:t>
            </a:r>
          </a:p>
          <a:p>
            <a:pPr algn="ctr"/>
            <a:r>
              <a:rPr lang="ru-RU" sz="2400" b="1" cap="all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инвентаризации</a:t>
            </a:r>
          </a:p>
        </p:txBody>
      </p:sp>
    </p:spTree>
    <p:extLst>
      <p:ext uri="{BB962C8B-B14F-4D97-AF65-F5344CB8AC3E}">
        <p14:creationId xmlns:p14="http://schemas.microsoft.com/office/powerpoint/2010/main" xmlns="" val="408153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827584" y="1531998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Задачи инвентаризационной комиссии</a:t>
            </a:r>
            <a:endParaRPr lang="ru-RU" sz="2800" dirty="0"/>
          </a:p>
        </p:txBody>
      </p:sp>
      <p:pic>
        <p:nvPicPr>
          <p:cNvPr id="16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285852" y="406405"/>
            <a:ext cx="650085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all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Методика проведения </a:t>
            </a:r>
          </a:p>
          <a:p>
            <a:pPr algn="ctr"/>
            <a:r>
              <a:rPr lang="ru-RU" sz="2400" b="1" cap="all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инвентаризации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659282" y="2894295"/>
            <a:ext cx="6305206" cy="2363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i="1" dirty="0"/>
              <a:t>Главная задача инвентаризационной комиссии ¬ обеспечение полноты и точности внесения в описи данных о фактических остатках основных средств, запасов, товаров, денежных средств, другого имущества и</a:t>
            </a:r>
          </a:p>
          <a:p>
            <a:pPr eaLnBrk="1" hangingPunct="1">
              <a:spcBef>
                <a:spcPct val="20000"/>
              </a:spcBef>
            </a:pPr>
            <a:r>
              <a:rPr lang="ru-RU" i="1" dirty="0"/>
              <a:t>финансовых обязательств, правильность и своевременность оформления материалов инвентаризации.</a:t>
            </a:r>
          </a:p>
        </p:txBody>
      </p:sp>
    </p:spTree>
    <p:extLst>
      <p:ext uri="{BB962C8B-B14F-4D97-AF65-F5344CB8AC3E}">
        <p14:creationId xmlns:p14="http://schemas.microsoft.com/office/powerpoint/2010/main" xmlns="" val="47342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Какие два </a:t>
            </a:r>
            <a:r>
              <a:rPr lang="ru-RU" sz="2800" dirty="0"/>
              <a:t>важных запрета, </a:t>
            </a:r>
            <a:r>
              <a:rPr lang="ru-RU" sz="2800" dirty="0" smtClean="0"/>
              <a:t>касаются создания </a:t>
            </a:r>
            <a:r>
              <a:rPr lang="ru-RU" sz="2800" dirty="0"/>
              <a:t>инвентаризационных </a:t>
            </a:r>
            <a:r>
              <a:rPr lang="ru-RU" sz="2800" dirty="0" smtClean="0"/>
              <a:t>комиссий?</a:t>
            </a:r>
            <a:endParaRPr lang="ru-RU" sz="2800" dirty="0"/>
          </a:p>
        </p:txBody>
      </p:sp>
      <p:pic>
        <p:nvPicPr>
          <p:cNvPr id="16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428728" y="406405"/>
            <a:ext cx="635798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all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Методика проведения </a:t>
            </a:r>
          </a:p>
          <a:p>
            <a:pPr algn="ctr"/>
            <a:r>
              <a:rPr lang="ru-RU" sz="2400" b="1" cap="all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инвентаризации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216257" y="2661228"/>
            <a:ext cx="6748231" cy="360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000" i="1" dirty="0"/>
              <a:t>Обратите внимание на два важных запрета, касающихся создания инвентаризационных комиссий: </a:t>
            </a:r>
          </a:p>
          <a:p>
            <a:pPr eaLnBrk="1" hangingPunct="1">
              <a:spcBef>
                <a:spcPct val="20000"/>
              </a:spcBef>
            </a:pPr>
            <a:r>
              <a:rPr lang="ru-RU" sz="2000" i="1" dirty="0"/>
              <a:t>1. Нельзя назначать председателем рабочей инвентаризационной комиссии одного и того же человека у одних и тех же материально ответственных лиц в течение двух лет подряд. </a:t>
            </a:r>
          </a:p>
          <a:p>
            <a:pPr eaLnBrk="1" hangingPunct="1">
              <a:spcBef>
                <a:spcPct val="20000"/>
              </a:spcBef>
            </a:pPr>
            <a:r>
              <a:rPr lang="ru-RU" sz="2000" i="1" dirty="0"/>
              <a:t>2. Нельзя включать материально ответственных лиц в состав рабочей инвентаризационной комиссии для проверки активов, которые находятся у таких лиц на ответственном хранении. </a:t>
            </a:r>
          </a:p>
        </p:txBody>
      </p:sp>
    </p:spTree>
    <p:extLst>
      <p:ext uri="{BB962C8B-B14F-4D97-AF65-F5344CB8AC3E}">
        <p14:creationId xmlns:p14="http://schemas.microsoft.com/office/powerpoint/2010/main" xmlns="" val="282026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Единицей бухгалтерского учета основных средств является </a:t>
            </a:r>
            <a:r>
              <a:rPr lang="ru-RU" sz="2800" dirty="0" smtClean="0"/>
              <a:t>?</a:t>
            </a:r>
            <a:endParaRPr lang="ru-RU" sz="2800" dirty="0"/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838657" y="406405"/>
            <a:ext cx="547260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</a:rPr>
              <a:t>ИНВЕНТАРИЗАЦИЯ ОСНОВНЫХ СРЕДСТВ</a:t>
            </a:r>
            <a:endParaRPr lang="ru-RU" sz="2800" b="1" dirty="0">
              <a:ln w="1143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571572" y="3165525"/>
            <a:ext cx="7572428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000" i="1" dirty="0" smtClean="0"/>
              <a:t>инвентарный объект. Инвентарным объектом основных средств признается объект со всеми приспособлениями и принадлежностями или отдельный конструктивно обособленный предмет. </a:t>
            </a:r>
          </a:p>
          <a:p>
            <a:pPr eaLnBrk="1" hangingPunct="1">
              <a:spcBef>
                <a:spcPct val="20000"/>
              </a:spcBef>
            </a:pPr>
            <a:r>
              <a:rPr lang="ru-RU" sz="2000" i="1" dirty="0"/>
              <a:t>Каждому из объектов основных средств при принятии к бухгалтерскому учету присваивается свой инвентарный номер</a:t>
            </a:r>
          </a:p>
        </p:txBody>
      </p:sp>
    </p:spTree>
    <p:extLst>
      <p:ext uri="{BB962C8B-B14F-4D97-AF65-F5344CB8AC3E}">
        <p14:creationId xmlns:p14="http://schemas.microsoft.com/office/powerpoint/2010/main" xmlns="" val="323681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571472" y="1511627"/>
            <a:ext cx="807249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/>
              <a:t>Объектом </a:t>
            </a:r>
            <a:r>
              <a:rPr lang="ru-RU" sz="2800" dirty="0" smtClean="0"/>
              <a:t>инвентаризации основных средств является?</a:t>
            </a:r>
            <a:endParaRPr lang="ru-RU" sz="2800" dirty="0"/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928794" y="4152900"/>
            <a:ext cx="68196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Счет 10 и открытые к нему </a:t>
            </a:r>
            <a:r>
              <a:rPr lang="ru-RU" sz="2800" i="1" dirty="0" err="1" smtClean="0"/>
              <a:t>субсчета</a:t>
            </a:r>
            <a:endParaRPr lang="ru-RU" sz="2800" i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571605" y="571480"/>
            <a:ext cx="57864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ИНВЕНТАРИЗАЦИЯ ОСНОВНЫХ СРЕДСТВ</a:t>
            </a:r>
          </a:p>
        </p:txBody>
      </p:sp>
    </p:spTree>
    <p:extLst>
      <p:ext uri="{BB962C8B-B14F-4D97-AF65-F5344CB8AC3E}">
        <p14:creationId xmlns:p14="http://schemas.microsoft.com/office/powerpoint/2010/main" xmlns="" val="111835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Назовите источники ревизии основных средств</a:t>
            </a:r>
            <a:endParaRPr lang="ru-RU" sz="2800" dirty="0"/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69861" y="3284984"/>
            <a:ext cx="6305206" cy="2431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sz="2000" i="1" dirty="0" smtClean="0"/>
              <a:t>Акт </a:t>
            </a:r>
            <a:r>
              <a:rPr lang="ru-RU" sz="2000" i="1" dirty="0"/>
              <a:t>о приеме передачи основных средств (кроме зданий, сооружений</a:t>
            </a:r>
            <a:r>
              <a:rPr lang="ru-RU" sz="2000" i="1" dirty="0" smtClean="0"/>
              <a:t>), </a:t>
            </a:r>
            <a:r>
              <a:rPr lang="ru-RU" sz="2000" i="1" dirty="0"/>
              <a:t>№ </a:t>
            </a:r>
            <a:r>
              <a:rPr lang="ru-RU" sz="2000" i="1" dirty="0" smtClean="0"/>
              <a:t>ОС-1а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sz="2000" i="1" dirty="0"/>
              <a:t>Накладная на внутреннее перемещение объектов основных </a:t>
            </a:r>
            <a:r>
              <a:rPr lang="ru-RU" sz="2000" i="1" dirty="0" smtClean="0"/>
              <a:t>средств, 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sz="2000" i="1" dirty="0" smtClean="0"/>
              <a:t>инвентарные карточки </a:t>
            </a:r>
            <a:r>
              <a:rPr lang="ru-RU" sz="2000" i="1" dirty="0"/>
              <a:t>по формам № ОС-6, № </a:t>
            </a:r>
            <a:r>
              <a:rPr lang="ru-RU" sz="2000" i="1" dirty="0" smtClean="0"/>
              <a:t>ОС-6а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sz="2000" i="1" dirty="0"/>
              <a:t>Акт о списании объекта основных средств</a:t>
            </a:r>
            <a:endParaRPr lang="ru-RU" sz="2000" i="1" dirty="0" smtClean="0"/>
          </a:p>
        </p:txBody>
      </p:sp>
      <p:sp>
        <p:nvSpPr>
          <p:cNvPr id="14" name="Прямоугольник 13"/>
          <p:cNvSpPr/>
          <p:nvPr/>
        </p:nvSpPr>
        <p:spPr>
          <a:xfrm>
            <a:off x="1571604" y="500042"/>
            <a:ext cx="58579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ИНВЕНТАРИЗАЦИЯ ОСНОВНЫХ СРЕДСТВ</a:t>
            </a:r>
          </a:p>
        </p:txBody>
      </p:sp>
    </p:spTree>
    <p:extLst>
      <p:ext uri="{BB962C8B-B14F-4D97-AF65-F5344CB8AC3E}">
        <p14:creationId xmlns:p14="http://schemas.microsoft.com/office/powerpoint/2010/main" xmlns="" val="2867454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428596" y="1511627"/>
            <a:ext cx="814393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Что относят к основным средствам на предприятии?</a:t>
            </a:r>
            <a:endParaRPr lang="ru-RU" sz="2800" dirty="0"/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i="1" dirty="0" smtClean="0"/>
              <a:t>Здания, сооружения, передающие устройства, машины и оборудование, транспортные средства</a:t>
            </a:r>
            <a:endParaRPr lang="ru-RU" sz="2800" i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643042" y="571480"/>
            <a:ext cx="57150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ИНВЕНТАРИЗАЦИЯ ОСНОВНЫХ СРЕДСТВ</a:t>
            </a:r>
          </a:p>
        </p:txBody>
      </p:sp>
    </p:spTree>
    <p:extLst>
      <p:ext uri="{BB962C8B-B14F-4D97-AF65-F5344CB8AC3E}">
        <p14:creationId xmlns:p14="http://schemas.microsoft.com/office/powerpoint/2010/main" xmlns="" val="3340211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Задачи инвентаризации ОС.</a:t>
            </a:r>
            <a:endParaRPr lang="ru-RU" sz="2800" dirty="0"/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838657" y="406405"/>
            <a:ext cx="547260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ИНВЕНТАРИЗАЦИЯ ОСНОВНЫХ СРЕДСТВ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10" name="Picture 2" descr="http://serp-dm.ru/_nw/0/71629456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9552" y="4077072"/>
            <a:ext cx="1229569" cy="156528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268810" y="4059968"/>
            <a:ext cx="6305206" cy="1366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Проверка сохранности ОС;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Контроль </a:t>
            </a:r>
            <a:r>
              <a:rPr lang="ru-RU" i="1" dirty="0"/>
              <a:t>з</a:t>
            </a:r>
            <a:r>
              <a:rPr lang="ru-RU" i="1" dirty="0" smtClean="0"/>
              <a:t>аконности по движению ОС;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Проверка правильности начисления амортизации</a:t>
            </a:r>
          </a:p>
          <a:p>
            <a:pPr marL="514350" indent="-514350" eaLnBrk="1" hangingPunct="1">
              <a:spcBef>
                <a:spcPct val="20000"/>
              </a:spcBef>
              <a:buAutoNum type="arabicPeriod"/>
            </a:pPr>
            <a:r>
              <a:rPr lang="ru-RU" i="1" dirty="0" smtClean="0"/>
              <a:t>Контроль переоценки ОС.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xmlns="" val="304633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60000"/>
      </a:hlink>
      <a:folHlink>
        <a:srgbClr val="E36C09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1066</TotalTime>
  <Words>971</Words>
  <Application>Microsoft Office PowerPoint</Application>
  <PresentationFormat>Экран (4:3)</PresentationFormat>
  <Paragraphs>237</Paragraphs>
  <Slides>27</Slides>
  <Notes>27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Ранько Елена</dc:creator>
  <cp:lastModifiedBy>Лилия</cp:lastModifiedBy>
  <cp:revision>87</cp:revision>
  <dcterms:created xsi:type="dcterms:W3CDTF">2015-05-04T12:07:23Z</dcterms:created>
  <dcterms:modified xsi:type="dcterms:W3CDTF">2022-11-26T11:55:53Z</dcterms:modified>
</cp:coreProperties>
</file>