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7" r:id="rId3"/>
    <p:sldId id="264" r:id="rId4"/>
    <p:sldId id="258" r:id="rId5"/>
    <p:sldId id="265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678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049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059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546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409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987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565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346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824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334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46805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7025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791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1691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28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310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490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67AC8CC-1A0E-45C6-8BE6-42AFE447FE01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434D210-DE09-412D-A556-1AEE8ED094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61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24" y="537902"/>
            <a:ext cx="5674883" cy="494849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316133" y="1253067"/>
            <a:ext cx="5723467" cy="35069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Качественные реакции на отдельные катионы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9815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50" y="1301750"/>
            <a:ext cx="3978342" cy="4249208"/>
          </a:xfrm>
          <a:prstGeom prst="rect">
            <a:avLst/>
          </a:prstGeom>
          <a:ln w="76200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683" y="1280344"/>
            <a:ext cx="3998383" cy="4270614"/>
          </a:xfrm>
          <a:prstGeom prst="rect">
            <a:avLst/>
          </a:prstGeom>
          <a:ln w="76200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850" y="2159529"/>
            <a:ext cx="1479550" cy="1188362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938866" y="2048935"/>
            <a:ext cx="1871134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первой аналитической группе относят катионы К+, </a:t>
            </a:r>
            <a:r>
              <a:rPr lang="ru-RU" sz="1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ru-RU" sz="1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+, </a:t>
            </a:r>
            <a:r>
              <a:rPr lang="ru-RU" sz="1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NHjf</a:t>
            </a:r>
            <a:r>
              <a:rPr lang="ru-RU" sz="1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Mg2+, </a:t>
            </a:r>
            <a:r>
              <a:rPr lang="ru-RU" sz="1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</a:t>
            </a:r>
            <a:r>
              <a:rPr lang="ru-RU" sz="1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+, </a:t>
            </a:r>
            <a:r>
              <a:rPr lang="ru-RU" sz="1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Rb</a:t>
            </a:r>
            <a:r>
              <a:rPr lang="ru-RU" sz="1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+, </a:t>
            </a:r>
            <a:r>
              <a:rPr lang="ru-RU" sz="1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Cs</a:t>
            </a:r>
            <a:r>
              <a:rPr lang="ru-RU" sz="1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+. Большинство солей этих ионов хорошо растворимы в воде. Поэтому группового реагента, осаждающего все катионы, не существует. </a:t>
            </a:r>
          </a:p>
        </p:txBody>
      </p:sp>
    </p:spTree>
    <p:extLst>
      <p:ext uri="{BB962C8B-B14F-4D97-AF65-F5344CB8AC3E}">
        <p14:creationId xmlns:p14="http://schemas.microsoft.com/office/powerpoint/2010/main" val="3521186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371" y="2742899"/>
            <a:ext cx="3509762" cy="38846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037" y="154209"/>
            <a:ext cx="3501295" cy="38753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4038" y="2658534"/>
            <a:ext cx="3435866" cy="38029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11"/>
          <a:stretch/>
        </p:blipFill>
        <p:spPr>
          <a:xfrm>
            <a:off x="1008063" y="4284133"/>
            <a:ext cx="2497138" cy="14139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181" y="1628648"/>
            <a:ext cx="2668023" cy="149555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866" y="4029529"/>
            <a:ext cx="2743201" cy="16764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8280400" y="914400"/>
            <a:ext cx="1168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Cu</a:t>
            </a:r>
            <a:endParaRPr lang="ru-RU" sz="6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203267" y="770467"/>
            <a:ext cx="7112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7320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71" y="1069941"/>
            <a:ext cx="4441095" cy="491551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637" y="1069941"/>
            <a:ext cx="4441095" cy="491551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2852504"/>
            <a:ext cx="3208867" cy="198196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121" y="2852504"/>
            <a:ext cx="3232679" cy="192285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846732" y="2345268"/>
            <a:ext cx="130386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</a:t>
            </a:r>
            <a:endParaRPr lang="ru-RU" sz="7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65695" y="2082799"/>
            <a:ext cx="102837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+1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689" y="4511694"/>
            <a:ext cx="3993311" cy="2144408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05995551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71" y="1069941"/>
            <a:ext cx="4441095" cy="491551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637" y="1069941"/>
            <a:ext cx="4441095" cy="491551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2852504"/>
            <a:ext cx="3208867" cy="198196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121" y="2852504"/>
            <a:ext cx="3232679" cy="192285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846732" y="2345268"/>
            <a:ext cx="130386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 smtClean="0">
                <a:ln w="22225">
                  <a:solidFill>
                    <a:srgbClr val="AC339A"/>
                  </a:solidFill>
                  <a:prstDash val="solid"/>
                </a:ln>
                <a:solidFill>
                  <a:srgbClr val="AC339A">
                    <a:lumMod val="40000"/>
                    <a:lumOff val="6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Ag</a:t>
            </a:r>
            <a:endParaRPr kumimoji="0" lang="ru-RU" sz="7200" b="1" i="0" u="none" strike="noStrike" kern="1200" cap="none" spc="0" normalizeH="0" baseline="0" noProof="0" dirty="0" smtClean="0">
              <a:ln w="22225">
                <a:solidFill>
                  <a:srgbClr val="AC339A"/>
                </a:solidFill>
                <a:prstDash val="solid"/>
              </a:ln>
              <a:solidFill>
                <a:srgbClr val="AC339A">
                  <a:lumMod val="40000"/>
                  <a:lumOff val="6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65695" y="2082799"/>
            <a:ext cx="102837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 w="22225">
                  <a:solidFill>
                    <a:srgbClr val="AC339A"/>
                  </a:solidFill>
                  <a:prstDash val="solid"/>
                </a:ln>
                <a:solidFill>
                  <a:srgbClr val="AC339A">
                    <a:lumMod val="40000"/>
                    <a:lumOff val="6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+1</a:t>
            </a:r>
            <a:endParaRPr kumimoji="0" lang="ru-RU" sz="3600" b="1" i="0" u="none" strike="noStrike" kern="1200" cap="none" spc="0" normalizeH="0" baseline="0" noProof="0" dirty="0" smtClean="0">
              <a:ln w="22225">
                <a:solidFill>
                  <a:srgbClr val="AC339A"/>
                </a:solidFill>
                <a:prstDash val="solid"/>
              </a:ln>
              <a:solidFill>
                <a:srgbClr val="AC339A">
                  <a:lumMod val="40000"/>
                  <a:lumOff val="6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572" y="2882055"/>
            <a:ext cx="3137776" cy="192285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1192" y="2898968"/>
            <a:ext cx="3155681" cy="18763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1490" y="4422372"/>
            <a:ext cx="3503735" cy="2207172"/>
          </a:xfrm>
          <a:prstGeom prst="rect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69106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79" y="1486014"/>
            <a:ext cx="3597506" cy="384244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6411" y="1486014"/>
            <a:ext cx="3597506" cy="38424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56" t="30141" r="10951"/>
          <a:stretch/>
        </p:blipFill>
        <p:spPr>
          <a:xfrm>
            <a:off x="1088969" y="2177933"/>
            <a:ext cx="1753986" cy="121366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TextBox 5"/>
          <p:cNvSpPr txBox="1"/>
          <p:nvPr/>
        </p:nvSpPr>
        <p:spPr>
          <a:xfrm>
            <a:off x="997527" y="4081549"/>
            <a:ext cx="1911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BaCl</a:t>
            </a:r>
            <a:r>
              <a:rPr lang="en-US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BaSO</a:t>
            </a:r>
            <a:r>
              <a:rPr lang="en-US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+ 2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6" t="24578" r="7386" b="16590"/>
          <a:stretch/>
        </p:blipFill>
        <p:spPr>
          <a:xfrm>
            <a:off x="8703425" y="2177933"/>
            <a:ext cx="1720735" cy="121366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5344833" y="2967335"/>
            <a:ext cx="150233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endParaRPr lang="ru-RU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910350" y="2801389"/>
            <a:ext cx="147135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945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389" y="365760"/>
            <a:ext cx="1970116" cy="19701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67" y="1064030"/>
            <a:ext cx="4769122" cy="527858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7256" y="1064030"/>
            <a:ext cx="4769121" cy="527858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412" y="2966519"/>
            <a:ext cx="3408218" cy="212037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0" t="18402" r="12882"/>
          <a:stretch/>
        </p:blipFill>
        <p:spPr>
          <a:xfrm>
            <a:off x="7946967" y="3158834"/>
            <a:ext cx="3727440" cy="2002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7842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63" t="12793" r="9340" b="24670"/>
          <a:stretch/>
        </p:blipFill>
        <p:spPr>
          <a:xfrm rot="575925">
            <a:off x="8038406" y="377718"/>
            <a:ext cx="3699165" cy="21446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55" y="3792682"/>
            <a:ext cx="2934392" cy="2200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227" y="3890355"/>
            <a:ext cx="3697086" cy="20692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984" y="3890355"/>
            <a:ext cx="1414809" cy="1978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0464" y="3669343"/>
            <a:ext cx="3348384" cy="25112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7792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08"/>
          <a:stretch/>
        </p:blipFill>
        <p:spPr>
          <a:xfrm>
            <a:off x="4663440" y="1413163"/>
            <a:ext cx="2186247" cy="25686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223" y="4286364"/>
            <a:ext cx="4664566" cy="1929571"/>
          </a:xfrm>
          <a:prstGeom prst="rect">
            <a:avLst/>
          </a:prstGeom>
          <a:ln w="76200">
            <a:solidFill>
              <a:srgbClr val="00B05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82" b="22923"/>
          <a:stretch/>
        </p:blipFill>
        <p:spPr>
          <a:xfrm>
            <a:off x="6499444" y="4286364"/>
            <a:ext cx="4498294" cy="1922877"/>
          </a:xfrm>
          <a:prstGeom prst="rect">
            <a:avLst/>
          </a:prstGeom>
          <a:ln w="76200">
            <a:solidFill>
              <a:srgbClr val="C000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985" y="1492365"/>
            <a:ext cx="1010794" cy="23398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3935" y="1745673"/>
            <a:ext cx="1828800" cy="1371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</p:spTree>
    <p:extLst>
      <p:ext uri="{BB962C8B-B14F-4D97-AF65-F5344CB8AC3E}">
        <p14:creationId xmlns:p14="http://schemas.microsoft.com/office/powerpoint/2010/main" val="3187959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65" y="0"/>
            <a:ext cx="9147669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96195"/>
            <a:ext cx="3602875" cy="2546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0564" y="3710044"/>
            <a:ext cx="3511435" cy="24814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00796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116</TotalTime>
  <Words>65</Words>
  <Application>Microsoft Office PowerPoint</Application>
  <PresentationFormat>Широкоэкранный</PresentationFormat>
  <Paragraphs>11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Times New Roman</vt:lpstr>
      <vt:lpstr>Tw Cen MT</vt:lpstr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10</cp:revision>
  <dcterms:created xsi:type="dcterms:W3CDTF">2021-01-26T08:57:22Z</dcterms:created>
  <dcterms:modified xsi:type="dcterms:W3CDTF">2021-01-26T10:55:15Z</dcterms:modified>
</cp:coreProperties>
</file>