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330" r:id="rId3"/>
    <p:sldId id="322" r:id="rId4"/>
    <p:sldId id="323" r:id="rId5"/>
    <p:sldId id="308" r:id="rId6"/>
    <p:sldId id="316" r:id="rId7"/>
    <p:sldId id="317" r:id="rId8"/>
    <p:sldId id="320" r:id="rId9"/>
    <p:sldId id="304" r:id="rId10"/>
    <p:sldId id="335" r:id="rId11"/>
    <p:sldId id="309" r:id="rId12"/>
    <p:sldId id="331" r:id="rId13"/>
    <p:sldId id="318" r:id="rId14"/>
    <p:sldId id="258" r:id="rId15"/>
    <p:sldId id="259" r:id="rId16"/>
    <p:sldId id="273" r:id="rId17"/>
    <p:sldId id="265" r:id="rId18"/>
    <p:sldId id="327" r:id="rId19"/>
    <p:sldId id="328" r:id="rId20"/>
    <p:sldId id="329" r:id="rId21"/>
    <p:sldId id="332" r:id="rId22"/>
    <p:sldId id="334" r:id="rId23"/>
    <p:sldId id="326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00" autoAdjust="0"/>
    <p:restoredTop sz="90993" autoAdjust="0"/>
  </p:normalViewPr>
  <p:slideViewPr>
    <p:cSldViewPr>
      <p:cViewPr varScale="1">
        <p:scale>
          <a:sx n="73" d="100"/>
          <a:sy n="73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81D67-5E4F-4170-9783-9B0746ACDFC9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DB81A-55A8-4245-AA68-E568975DA3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9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969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192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0111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2515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9314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0439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424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835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12917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3028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1103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3A894-AF96-4D94-90B1-ABD3B3AD659C}" type="datetimeFigureOut">
              <a:rPr lang="ru-RU" smtClean="0"/>
              <a:pPr/>
              <a:t>09.12.2025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FFE14-7B60-46F4-A0DA-490F86AC88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C3D616-6916-466E-BFAC-0CD9F9D03A95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09.12.2025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F60C4D-6D73-45F6-A56A-DB07614C8A05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25682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Школа\Desktop\для урока\2keroc2qxo1yhd8k6hph3lzbb9ktl7xp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5" y="1124744"/>
            <a:ext cx="7632848" cy="50014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2714625" cy="381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981075"/>
            <a:ext cx="2871787" cy="400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1773238"/>
            <a:ext cx="2881313" cy="4094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539750" y="4221163"/>
            <a:ext cx="25923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   Александр Невский</a:t>
            </a:r>
          </a:p>
        </p:txBody>
      </p:sp>
      <p:sp>
        <p:nvSpPr>
          <p:cNvPr id="3078" name="TextBox 6"/>
          <p:cNvSpPr txBox="1">
            <a:spLocks noChangeArrowheads="1"/>
          </p:cNvSpPr>
          <p:nvPr/>
        </p:nvSpPr>
        <p:spPr bwMode="auto">
          <a:xfrm>
            <a:off x="3203575" y="5013325"/>
            <a:ext cx="2305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       Козьма Минин</a:t>
            </a:r>
          </a:p>
        </p:txBody>
      </p:sp>
      <p:sp>
        <p:nvSpPr>
          <p:cNvPr id="3079" name="TextBox 7"/>
          <p:cNvSpPr txBox="1">
            <a:spLocks noChangeArrowheads="1"/>
          </p:cNvSpPr>
          <p:nvPr/>
        </p:nvSpPr>
        <p:spPr bwMode="auto">
          <a:xfrm>
            <a:off x="6084888" y="5876925"/>
            <a:ext cx="2374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      Михаил Кутузов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4"/>
          <p:cNvSpPr txBox="1">
            <a:spLocks noChangeArrowheads="1"/>
          </p:cNvSpPr>
          <p:nvPr/>
        </p:nvSpPr>
        <p:spPr bwMode="auto">
          <a:xfrm>
            <a:off x="2339975" y="5300663"/>
            <a:ext cx="2808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Calibri" pitchFamily="34" charset="0"/>
              </a:rPr>
              <a:t>      Зоя Космодемьянская</a:t>
            </a:r>
          </a:p>
        </p:txBody>
      </p:sp>
      <p:sp>
        <p:nvSpPr>
          <p:cNvPr id="4099" name="TextBox 5"/>
          <p:cNvSpPr txBox="1">
            <a:spLocks noChangeArrowheads="1"/>
          </p:cNvSpPr>
          <p:nvPr/>
        </p:nvSpPr>
        <p:spPr bwMode="auto">
          <a:xfrm>
            <a:off x="4572000" y="5805488"/>
            <a:ext cx="4176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04813"/>
            <a:ext cx="2592388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981075"/>
            <a:ext cx="2678112" cy="4248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2924175"/>
            <a:ext cx="3643312" cy="2881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395288" y="4508500"/>
            <a:ext cx="2232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 Николай Масалов</a:t>
            </a:r>
          </a:p>
        </p:txBody>
      </p:sp>
      <p:sp>
        <p:nvSpPr>
          <p:cNvPr id="4105" name="TextBox 9"/>
          <p:cNvSpPr txBox="1">
            <a:spLocks noChangeArrowheads="1"/>
          </p:cNvSpPr>
          <p:nvPr/>
        </p:nvSpPr>
        <p:spPr bwMode="auto">
          <a:xfrm>
            <a:off x="5508625" y="5876925"/>
            <a:ext cx="2879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       Александр Матросов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65F9B-B362-44C1-A8A7-6663B5588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1CF74DB6-3071-4979-BE0C-8F6A1A31342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2271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68D4ED-7931-4C7D-A632-3F3A97BE7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Monotype Corsiva" pitchFamily="66" charset="0"/>
              </a:rPr>
              <a:t>Из словаря С.И. Ожегова:</a:t>
            </a:r>
            <a:br>
              <a:rPr lang="ru-RU" dirty="0">
                <a:latin typeface="Monotype Corsiva" pitchFamily="66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23F6DF8-409F-431B-AB70-ADCDAF090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latin typeface="Monotype Corsiva" pitchFamily="66" charset="0"/>
              </a:rPr>
              <a:t>Герой: </a:t>
            </a:r>
            <a:r>
              <a:rPr lang="ru-RU" dirty="0">
                <a:latin typeface="Monotype Corsiva" pitchFamily="66" charset="0"/>
              </a:rPr>
              <a:t>1. Выдающийся своей храбростью, человек, совершающий подвиги</a:t>
            </a:r>
            <a:r>
              <a:rPr lang="ru-RU" dirty="0" smtClean="0"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endParaRPr lang="ru-RU" dirty="0" smtClean="0">
              <a:latin typeface="Monotype Corsiva" pitchFamily="66" charset="0"/>
            </a:endParaRPr>
          </a:p>
          <a:p>
            <a:pPr marL="0" indent="0">
              <a:buNone/>
            </a:pPr>
            <a:r>
              <a:rPr lang="ru-RU" b="1" dirty="0" smtClean="0"/>
              <a:t>Герой</a:t>
            </a:r>
            <a:r>
              <a:rPr lang="ru-RU" dirty="0" smtClean="0"/>
              <a:t> — это </a:t>
            </a:r>
            <a:r>
              <a:rPr lang="ru-RU" b="1" dirty="0" smtClean="0"/>
              <a:t>человек, совершивший подвиг, проявивший личное мужество, самоотверженность, готовность к самопожертвованию</a:t>
            </a:r>
            <a:r>
              <a:rPr lang="ru-RU" dirty="0" smtClean="0"/>
              <a:t>. </a:t>
            </a:r>
            <a:endParaRPr lang="ru-RU" dirty="0" smtClean="0">
              <a:latin typeface="Monotype Corsiva" pitchFamily="66" charset="0"/>
            </a:endParaRPr>
          </a:p>
          <a:p>
            <a:pPr marL="0" indent="0">
              <a:buNone/>
            </a:pP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7805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BD766F-BF33-433A-ACB0-61904F744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6D8B576-70CD-4461-814C-975D6591D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latin typeface="Monotype Corsiva" pitchFamily="66" charset="0"/>
              </a:rPr>
              <a:t>Подвиг – это самоотверженный героический поступок.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3007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622A70-BAA1-4942-9641-92ED75306C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FE8BBE0-AB60-4AE6-A5C2-FCDBC9C6F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epo.ucoz.com/images/12june/flag.jpg">
            <a:extLst>
              <a:ext uri="{FF2B5EF4-FFF2-40B4-BE49-F238E27FC236}">
                <a16:creationId xmlns="" xmlns:a16="http://schemas.microsoft.com/office/drawing/2014/main" id="{7F0A5510-3790-45FA-B01D-AE50B2F36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674" y="34762"/>
            <a:ext cx="9144000" cy="6823238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3DBAA943-7DFE-44C9-82F2-6989F7946BDB}"/>
              </a:ext>
            </a:extLst>
          </p:cNvPr>
          <p:cNvSpPr/>
          <p:nvPr/>
        </p:nvSpPr>
        <p:spPr>
          <a:xfrm>
            <a:off x="395536" y="764704"/>
            <a:ext cx="874846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 декабря – день </a:t>
            </a:r>
          </a:p>
          <a:p>
            <a:pPr algn="ctr"/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Героев Отечества</a:t>
            </a:r>
            <a:endParaRPr lang="ru-RU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95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"/>
            <a:ext cx="88204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dirty="0"/>
          </a:p>
          <a:p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73ECBEDB-8956-4C7B-A5DF-2A21712D2B94}"/>
              </a:ext>
            </a:extLst>
          </p:cNvPr>
          <p:cNvSpPr/>
          <p:nvPr/>
        </p:nvSpPr>
        <p:spPr>
          <a:xfrm>
            <a:off x="683568" y="738666"/>
            <a:ext cx="784887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«От богатырей до наших дней»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C:\Users\Asus\Desktop\phps8RLqm_otkrytyj-urok_html_1dda3f833b6618dc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7992888" cy="5832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7590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2F31AA-B6C9-4C40-9C22-9C8CC357D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C0A3B69-B910-40F1-8E60-0EAC240AA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21A54A0-8236-4E60-A7E0-FD5D406D494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686800" cy="674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151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ownloads\IMG_447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42493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619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D06064F-0C80-4D71-B543-B7D180FD1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Интернет-проект </a:t>
            </a:r>
            <a:r>
              <a:rPr lang="ru-RU" sz="3200" b="1" dirty="0"/>
              <a:t>«Герои России»,</a:t>
            </a:r>
            <a:r>
              <a:rPr lang="ru-RU" sz="3200" dirty="0"/>
              <a:t> который рассказывает о подвигах простых людей.</a:t>
            </a:r>
          </a:p>
        </p:txBody>
      </p:sp>
      <p:pic>
        <p:nvPicPr>
          <p:cNvPr id="1026" name="Picture 2" descr="Фото: roshero.ru">
            <a:extLst>
              <a:ext uri="{FF2B5EF4-FFF2-40B4-BE49-F238E27FC236}">
                <a16:creationId xmlns="" xmlns:a16="http://schemas.microsoft.com/office/drawing/2014/main" id="{A1A14132-D9F2-4657-A7B2-F210DEBA33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348880"/>
            <a:ext cx="529208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16526FD-A8B1-4D78-A996-DEA51C9AB861}"/>
              </a:ext>
            </a:extLst>
          </p:cNvPr>
          <p:cNvSpPr/>
          <p:nvPr/>
        </p:nvSpPr>
        <p:spPr>
          <a:xfrm>
            <a:off x="179512" y="2348880"/>
            <a:ext cx="36724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22222"/>
                </a:solidFill>
                <a:latin typeface="GraphikCy"/>
              </a:rPr>
              <a:t>Настоящие герои, с которых можно брать пример, живут здесь, в современной России.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На сайте roshero.ru есть возможность не только прочитать про подвиги обычных людей, но и сказать им спасибо. Уже более 100 тысяч человек поблагодарили героев.</a:t>
            </a:r>
            <a:br>
              <a:rPr lang="ru-RU" sz="2000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51672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5364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596" y="5157192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</a:t>
            </a:r>
          </a:p>
        </p:txBody>
      </p:sp>
      <p:pic>
        <p:nvPicPr>
          <p:cNvPr id="5" name="Picture 4" descr="phoca_thumb_l_cher_0015">
            <a:extLst>
              <a:ext uri="{FF2B5EF4-FFF2-40B4-BE49-F238E27FC236}">
                <a16:creationId xmlns="" xmlns:a16="http://schemas.microsoft.com/office/drawing/2014/main" id="{F1811B1C-2F10-4D27-BB7E-D2AF833A6CF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0831"/>
            <a:ext cx="3922028" cy="5019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31D33E9E-63EF-4CA5-BA31-5BE71E5149C7}"/>
              </a:ext>
            </a:extLst>
          </p:cNvPr>
          <p:cNvSpPr/>
          <p:nvPr/>
        </p:nvSpPr>
        <p:spPr>
          <a:xfrm>
            <a:off x="285066" y="237974"/>
            <a:ext cx="5112568" cy="5019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1590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Евгений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Чернышёв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был главным столичным пожарным.  Погиб при тушении пожара в здании бизнес-центра. Евгений Чернышев лично проводил эвакуацию людей из здания. Он вывел из огня 5 человек, а потом вернулся, чтобы проверить, все ли спасены… Но попал под горящую крышу и погиб.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260648"/>
            <a:ext cx="52200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Сергей Александрович Солнечников</a:t>
            </a:r>
            <a:r>
              <a:rPr lang="ru-RU" sz="2800" dirty="0"/>
              <a:t> </a:t>
            </a:r>
          </a:p>
          <a:p>
            <a:r>
              <a:rPr lang="ru-RU" sz="2400" dirty="0"/>
              <a:t>Герой Российской Федерации (2012).</a:t>
            </a:r>
            <a:endParaRPr lang="ru-RU" sz="2400" b="1" dirty="0">
              <a:solidFill>
                <a:srgbClr val="FF0000"/>
              </a:solidFill>
            </a:endParaRPr>
          </a:p>
          <a:p>
            <a:r>
              <a:rPr lang="ru-RU" sz="2400" dirty="0"/>
              <a:t> Российский офицер,  майор войск связи, ценой своей жизни спасший подчинённых ему солдат при взрыве боевой гранаты</a:t>
            </a:r>
            <a:r>
              <a:rPr lang="ru-RU" sz="2800" dirty="0"/>
              <a:t>. </a:t>
            </a:r>
          </a:p>
        </p:txBody>
      </p:sp>
      <p:pic>
        <p:nvPicPr>
          <p:cNvPr id="6146" name="Picture 2" descr="Солнечников Сергей Александрови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3724365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2" descr="http://odin.ya1.ru/uploads/posts/2012-04/thumbs/1333748643_kombat_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356992"/>
            <a:ext cx="4248910" cy="3191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4932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  </a:t>
            </a:r>
            <a:endParaRPr lang="ru-RU" sz="2000" dirty="0"/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B58E69C8-DAD5-4A7D-96E0-912EE8FA1C2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7128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73426988-FA21-496D-B2C7-83904A912F02}"/>
              </a:ext>
            </a:extLst>
          </p:cNvPr>
          <p:cNvSpPr/>
          <p:nvPr/>
        </p:nvSpPr>
        <p:spPr>
          <a:xfrm>
            <a:off x="539552" y="806372"/>
            <a:ext cx="3888432" cy="3274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1590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 летний мальчик с Алтая тоже стал героем, уже в наше время. 20 мая 2011 года юный спасатель вытащил ребенка из ледяной воды. Денису Давыдову вручили подарок, медаль и грамоту за мужество.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640_234_99_20">
            <a:extLst>
              <a:ext uri="{FF2B5EF4-FFF2-40B4-BE49-F238E27FC236}">
                <a16:creationId xmlns="" xmlns:a16="http://schemas.microsoft.com/office/drawing/2014/main" id="{3A364BCC-4D71-4238-A727-DC6ADE46074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36712"/>
            <a:ext cx="4536504" cy="39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052513"/>
            <a:ext cx="7200900" cy="545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2"/>
          <p:cNvSpPr>
            <a:spLocks noChangeArrowheads="1"/>
          </p:cNvSpPr>
          <p:nvPr/>
        </p:nvSpPr>
        <p:spPr bwMode="auto">
          <a:xfrm>
            <a:off x="900113" y="1484313"/>
            <a:ext cx="6264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Calibri" pitchFamily="34" charset="0"/>
              </a:rPr>
              <a:t>	</a:t>
            </a:r>
            <a:r>
              <a:rPr lang="ru-RU">
                <a:latin typeface="Times New Roman" pitchFamily="18" charset="0"/>
              </a:rPr>
              <a:t/>
            </a:r>
            <a:br>
              <a:rPr lang="ru-RU">
                <a:latin typeface="Times New Roman" pitchFamily="18" charset="0"/>
              </a:rPr>
            </a:br>
            <a:endParaRPr lang="ru-RU" b="1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3556" name="Picture 4" descr="https://avatars.dzeninfra.ru/get-zen_doc/4079597/pub_61fad3d68cedaa653a455ca9_61fad4a42e997245f9808aad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1412875"/>
            <a:ext cx="3959225" cy="4000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2339975" y="5445125"/>
            <a:ext cx="2808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Calibri" pitchFamily="34" charset="0"/>
              </a:rPr>
              <a:t>Ваня Макаров, 7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8" y="908050"/>
            <a:ext cx="720248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827088" y="1268413"/>
            <a:ext cx="7705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cs typeface="Calibri" pitchFamily="34" charset="0"/>
              </a:rPr>
              <a:t> </a:t>
            </a:r>
            <a:endParaRPr lang="ru-RU" sz="20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971550" y="1628775"/>
            <a:ext cx="590391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  <a:cs typeface="Calibri" pitchFamily="34" charset="0"/>
              </a:rPr>
              <a:t>	Ване Макарову из Ивделя было 7 лет, когда он спас из реки свою одноклассницу, которая провалилась под лёд. Глядя на этого маленького мальчика – рост чуть больше метра и вес всего 22 килограмма – трудно представить, как он один смог вытащить девочку из воды. </a:t>
            </a:r>
          </a:p>
          <a:p>
            <a:r>
              <a:rPr lang="ru-RU" sz="2000" b="1">
                <a:latin typeface="Calibri" pitchFamily="34" charset="0"/>
                <a:cs typeface="Calibri" pitchFamily="34" charset="0"/>
              </a:rPr>
              <a:t>	Ваня рос в детдоме вместе с сестрой. Но два года назад он попал в семью Надежды Новиковой (а ведь у женщины уже было четверо своих детей). В дальнейшем Ваня планирует пойти учиться в кадетскую школу, чтобы потом стать спасателем.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Школа\Downloads\IMG_44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2952328" cy="63895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vol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7483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597352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ru-RU" sz="4000" b="1" u="sng" dirty="0" smtClean="0">
                <a:solidFill>
                  <a:srgbClr val="FF0000"/>
                </a:solidFill>
              </a:rPr>
              <a:t>Волонтёры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dirty="0" smtClean="0">
                <a:solidFill>
                  <a:srgbClr val="0070C0"/>
                </a:solidFill>
              </a:rPr>
              <a:t>*трудятся в больницах и социальных учреждениях,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>*помогают найти пропавших людей, </a:t>
            </a:r>
            <a:r>
              <a:rPr lang="ru-RU" sz="3600" dirty="0" smtClean="0">
                <a:solidFill>
                  <a:srgbClr val="C00000"/>
                </a:solidFill>
              </a:rPr>
              <a:t>*оказывают посильную помощь пострадавшим в стихийных бедствиях, </a:t>
            </a:r>
            <a:r>
              <a:rPr lang="ru-RU" sz="3600" dirty="0" smtClean="0">
                <a:solidFill>
                  <a:srgbClr val="002060"/>
                </a:solidFill>
              </a:rPr>
              <a:t>*сохраняют природу и наши памятники культуры,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*восстанавливают имена погибших солдат, </a:t>
            </a:r>
            <a:b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dirty="0" smtClean="0">
                <a:solidFill>
                  <a:srgbClr val="00B050"/>
                </a:solidFill>
              </a:rPr>
              <a:t>*помогают в проведении крупнейших международных мероприятий. </a:t>
            </a:r>
            <a:endParaRPr lang="ru-RU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63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755650" y="1773238"/>
            <a:ext cx="79930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Calibri" pitchFamily="34" charset="0"/>
                <a:cs typeface="Calibri" pitchFamily="34" charset="0"/>
              </a:rPr>
              <a:t>Не тот герой, кто наград ждёт,  а тот герой, кто за народ идёт.</a:t>
            </a:r>
          </a:p>
          <a:p>
            <a:pPr algn="r"/>
            <a:endParaRPr lang="ru-RU" sz="2800" b="1"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ru-RU" sz="2800" b="1">
                <a:latin typeface="Calibri" pitchFamily="34" charset="0"/>
                <a:cs typeface="Calibri" pitchFamily="34" charset="0"/>
              </a:rPr>
              <a:t>Народная мудрость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pravoedelo.ru/sites/default/files/ct_news/r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2855"/>
            <a:ext cx="9144000" cy="472514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Героями не рождаются, героями становятся в час испытаний.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996952"/>
            <a:ext cx="698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222</Words>
  <Application>Microsoft Office PowerPoint</Application>
  <PresentationFormat>Экран (4:3)</PresentationFormat>
  <Paragraphs>42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Поток</vt:lpstr>
      <vt:lpstr>Слайд 1</vt:lpstr>
      <vt:lpstr>Слайд 2</vt:lpstr>
      <vt:lpstr>Слайд 3</vt:lpstr>
      <vt:lpstr>Слайд 4</vt:lpstr>
      <vt:lpstr>Из словаря С.И. Ожегова: </vt:lpstr>
      <vt:lpstr>Слайд 6</vt:lpstr>
      <vt:lpstr>Слайд 7</vt:lpstr>
      <vt:lpstr>Слайд 8</vt:lpstr>
      <vt:lpstr>Слайд 9</vt:lpstr>
      <vt:lpstr>Слайд 10</vt:lpstr>
      <vt:lpstr>Слайд 11</vt:lpstr>
      <vt:lpstr>Интернет-проект «Герои России», который рассказывает о подвигах простых людей.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Волонтёры  *трудятся в больницах и социальных учреждениях,  *помогают найти пропавших людей, *оказывают посильную помощь пострадавшим в стихийных бедствиях, *сохраняют природу и наши памятники культуры,  *восстанавливают имена погибших солдат,  *помогают в проведении крупнейших международных мероприятий. </vt:lpstr>
      <vt:lpstr>Слайд 22</vt:lpstr>
      <vt:lpstr>Слайд 23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Все прочие</dc:creator>
  <cp:lastModifiedBy>Школа</cp:lastModifiedBy>
  <cp:revision>63</cp:revision>
  <dcterms:created xsi:type="dcterms:W3CDTF">2012-12-09T16:27:19Z</dcterms:created>
  <dcterms:modified xsi:type="dcterms:W3CDTF">2025-12-09T03:47:52Z</dcterms:modified>
</cp:coreProperties>
</file>