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8" r:id="rId1"/>
  </p:sldMasterIdLst>
  <p:notesMasterIdLst>
    <p:notesMasterId r:id="rId34"/>
  </p:notesMasterIdLst>
  <p:sldIdLst>
    <p:sldId id="289" r:id="rId2"/>
    <p:sldId id="256" r:id="rId3"/>
    <p:sldId id="257" r:id="rId4"/>
    <p:sldId id="325" r:id="rId5"/>
    <p:sldId id="330" r:id="rId6"/>
    <p:sldId id="335" r:id="rId7"/>
    <p:sldId id="340" r:id="rId8"/>
    <p:sldId id="345" r:id="rId9"/>
    <p:sldId id="321" r:id="rId10"/>
    <p:sldId id="322" r:id="rId11"/>
    <p:sldId id="323" r:id="rId12"/>
    <p:sldId id="324" r:id="rId13"/>
    <p:sldId id="326" r:id="rId14"/>
    <p:sldId id="327" r:id="rId15"/>
    <p:sldId id="328" r:id="rId16"/>
    <p:sldId id="329" r:id="rId17"/>
    <p:sldId id="331" r:id="rId18"/>
    <p:sldId id="332" r:id="rId19"/>
    <p:sldId id="333" r:id="rId20"/>
    <p:sldId id="334" r:id="rId21"/>
    <p:sldId id="336" r:id="rId22"/>
    <p:sldId id="337" r:id="rId23"/>
    <p:sldId id="338" r:id="rId24"/>
    <p:sldId id="339" r:id="rId25"/>
    <p:sldId id="341" r:id="rId26"/>
    <p:sldId id="342" r:id="rId27"/>
    <p:sldId id="343" r:id="rId28"/>
    <p:sldId id="344" r:id="rId29"/>
    <p:sldId id="346" r:id="rId30"/>
    <p:sldId id="347" r:id="rId31"/>
    <p:sldId id="348" r:id="rId32"/>
    <p:sldId id="349" r:id="rId33"/>
  </p:sldIdLst>
  <p:sldSz cx="9144000" cy="6858000" type="screen4x3"/>
  <p:notesSz cx="6858000" cy="9144000"/>
  <p:custDataLst>
    <p:tags r:id="rId35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33"/>
    <a:srgbClr val="A50021"/>
    <a:srgbClr val="FF9933"/>
    <a:srgbClr val="9ED561"/>
    <a:srgbClr val="FFFFFF"/>
    <a:srgbClr val="3CC2F2"/>
    <a:srgbClr val="FF99FF"/>
    <a:srgbClr val="660066"/>
    <a:srgbClr val="000099"/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06" autoAdjust="0"/>
    <p:restoredTop sz="79533" autoAdjust="0"/>
  </p:normalViewPr>
  <p:slideViewPr>
    <p:cSldViewPr>
      <p:cViewPr varScale="1">
        <p:scale>
          <a:sx n="91" d="100"/>
          <a:sy n="91" d="100"/>
        </p:scale>
        <p:origin x="-142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11D394-84C2-4602-96AB-BB1CB4CDA229}" type="datetimeFigureOut">
              <a:rPr lang="ru-RU" smtClean="0"/>
              <a:pPr/>
              <a:t>16.11.2024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E875FB-40A2-4DF2-95E3-25C1886E0AF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44386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/>
          </a:bodyPr>
          <a:lstStyle/>
          <a:p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Шаблон предназначен для создания интерактивной интеллектуальной игры типа «Своя игра». В презентации должно быть 30 слайдов с вопросами, т.к. переходы со слайда 2 настроены на 30 слайдов. Дизайн шаблона можно менять по желанию. Не следует удалять кнопки с числами на слайде 2, стрелки, «правила», «правильный ответ»</a:t>
            </a:r>
          </a:p>
          <a:p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Инструкция</a:t>
            </a:r>
          </a:p>
          <a:p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Не удаляем на слайде 2 кнопки с числами и кнопку «правила».</a:t>
            </a:r>
          </a:p>
          <a:p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Не удаляем настройки анимации на слайде 2 и 3.</a:t>
            </a:r>
          </a:p>
          <a:p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Не удаляем на слайде 3 кнопки «правильный ответ» и стрелку.</a:t>
            </a:r>
          </a:p>
          <a:p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Выбираем тему игры. Придумываем категории вопросов.</a:t>
            </a:r>
          </a:p>
          <a:p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На слайде 2 меняем слово «номинация» на название категории вопросов.</a:t>
            </a:r>
          </a:p>
          <a:p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Дублируем слайд 3 шесть раз (по количеству вопросов стоимостью 100).</a:t>
            </a:r>
          </a:p>
          <a:p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На каждом слайде вбиваем вместо слова «номинация» название категории вопросов.</a:t>
            </a:r>
          </a:p>
          <a:p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Печатаем вопрос и ответ. Можно вставлять картинки и менять дизайн.</a:t>
            </a:r>
          </a:p>
          <a:p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Дублируем слайды 3-8.</a:t>
            </a:r>
          </a:p>
          <a:p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Меняем стоимость вопроса на 200. Печатаем вопрос и ответ.</a:t>
            </a:r>
          </a:p>
          <a:p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Дублируем последние 6 слайдов.</a:t>
            </a:r>
          </a:p>
          <a:p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Меняем стоимость вопроса на 300. Печатаем вопрос и ответ.</a:t>
            </a:r>
          </a:p>
          <a:p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Дублируем последние 6 слайдов.</a:t>
            </a:r>
          </a:p>
          <a:p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Меняем стоимость вопроса на 400. Печатаем вопрос и ответ.</a:t>
            </a:r>
          </a:p>
          <a:p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Дублируем последние 6 слайдов.</a:t>
            </a:r>
          </a:p>
          <a:p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Меняем стоимость вопроса на 500. Печатаем вопрос и ответ.</a:t>
            </a:r>
          </a:p>
          <a:p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Всего слайдов с вопросами должно получиться 30. По 6 каждой стоимости</a:t>
            </a:r>
          </a:p>
          <a:p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Переходы со слайда 2 настроены на 30 слайдов!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E875FB-40A2-4DF2-95E3-25C1886E0AF4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A134-F1C3-464B-BF47-54DC2DE08F52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8F39E-9C37-485F-AC97-16BB4BDF9F49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9465CED-262B-498B-B2E9-002AACFB36D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710CA5-5166-4BDE-823A-BA68DF10662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710CA5-5166-4BDE-823A-BA68DF10662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710CA5-5166-4BDE-823A-BA68DF10662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710CA5-5166-4BDE-823A-BA68DF10662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A134-F1C3-464B-BF47-54DC2DE08F52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8F39E-9C37-485F-AC97-16BB4BDF9F49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5" name="Прямоугольник 4"/>
          <p:cNvSpPr/>
          <p:nvPr userDrawn="1"/>
        </p:nvSpPr>
        <p:spPr>
          <a:xfrm>
            <a:off x="228600" y="228600"/>
            <a:ext cx="8763000" cy="64008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57150">
            <a:solidFill>
              <a:schemeClr val="accent1">
                <a:lumMod val="40000"/>
                <a:lumOff val="60000"/>
              </a:schemeClr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710CA5-5166-4BDE-823A-BA68DF10662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710CA5-5166-4BDE-823A-BA68DF10662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710CA5-5166-4BDE-823A-BA68DF10662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710CA5-5166-4BDE-823A-BA68DF10662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EF710CA5-5166-4BDE-823A-BA68DF10662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9" r:id="rId1"/>
    <p:sldLayoutId id="2147483810" r:id="rId2"/>
    <p:sldLayoutId id="2147483811" r:id="rId3"/>
    <p:sldLayoutId id="2147483812" r:id="rId4"/>
    <p:sldLayoutId id="2147483813" r:id="rId5"/>
    <p:sldLayoutId id="2147483814" r:id="rId6"/>
    <p:sldLayoutId id="2147483815" r:id="rId7"/>
    <p:sldLayoutId id="2147483816" r:id="rId8"/>
    <p:sldLayoutId id="2147483817" r:id="rId9"/>
    <p:sldLayoutId id="2147483818" r:id="rId10"/>
    <p:sldLayoutId id="21474838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13" Type="http://schemas.openxmlformats.org/officeDocument/2006/relationships/slide" Target="slide25.xml"/><Relationship Id="rId18" Type="http://schemas.openxmlformats.org/officeDocument/2006/relationships/slide" Target="slide18.xml"/><Relationship Id="rId26" Type="http://schemas.openxmlformats.org/officeDocument/2006/relationships/slide" Target="slide31.xml"/><Relationship Id="rId3" Type="http://schemas.openxmlformats.org/officeDocument/2006/relationships/slide" Target="slide4.xml"/><Relationship Id="rId21" Type="http://schemas.openxmlformats.org/officeDocument/2006/relationships/slide" Target="slide15.xml"/><Relationship Id="rId7" Type="http://schemas.openxmlformats.org/officeDocument/2006/relationships/slide" Target="slide7.xml"/><Relationship Id="rId12" Type="http://schemas.openxmlformats.org/officeDocument/2006/relationships/slide" Target="slide17.xml"/><Relationship Id="rId17" Type="http://schemas.openxmlformats.org/officeDocument/2006/relationships/slide" Target="slide22.xml"/><Relationship Id="rId25" Type="http://schemas.openxmlformats.org/officeDocument/2006/relationships/slide" Target="slide27.xml"/><Relationship Id="rId2" Type="http://schemas.openxmlformats.org/officeDocument/2006/relationships/image" Target="../media/image1.png"/><Relationship Id="rId16" Type="http://schemas.openxmlformats.org/officeDocument/2006/relationships/slide" Target="slide10.xml"/><Relationship Id="rId20" Type="http://schemas.openxmlformats.org/officeDocument/2006/relationships/slide" Target="slide30.xml"/><Relationship Id="rId29" Type="http://schemas.openxmlformats.org/officeDocument/2006/relationships/slide" Target="slide24.xml"/><Relationship Id="rId1" Type="http://schemas.openxmlformats.org/officeDocument/2006/relationships/slideLayout" Target="../slideLayouts/slideLayout7.xml"/><Relationship Id="rId6" Type="http://schemas.openxmlformats.org/officeDocument/2006/relationships/slide" Target="slide5.xml"/><Relationship Id="rId11" Type="http://schemas.openxmlformats.org/officeDocument/2006/relationships/slide" Target="slide21.xml"/><Relationship Id="rId24" Type="http://schemas.openxmlformats.org/officeDocument/2006/relationships/slide" Target="slide19.xml"/><Relationship Id="rId32" Type="http://schemas.openxmlformats.org/officeDocument/2006/relationships/slide" Target="slide32.xml"/><Relationship Id="rId5" Type="http://schemas.openxmlformats.org/officeDocument/2006/relationships/slide" Target="slide6.xml"/><Relationship Id="rId15" Type="http://schemas.openxmlformats.org/officeDocument/2006/relationships/slide" Target="slide14.xml"/><Relationship Id="rId23" Type="http://schemas.openxmlformats.org/officeDocument/2006/relationships/slide" Target="slide23.xml"/><Relationship Id="rId28" Type="http://schemas.openxmlformats.org/officeDocument/2006/relationships/slide" Target="slide12.xml"/><Relationship Id="rId10" Type="http://schemas.openxmlformats.org/officeDocument/2006/relationships/slide" Target="slide9.xml"/><Relationship Id="rId19" Type="http://schemas.openxmlformats.org/officeDocument/2006/relationships/slide" Target="slide26.xml"/><Relationship Id="rId31" Type="http://schemas.openxmlformats.org/officeDocument/2006/relationships/slide" Target="slide28.xml"/><Relationship Id="rId4" Type="http://schemas.openxmlformats.org/officeDocument/2006/relationships/slide" Target="slide3.xml"/><Relationship Id="rId9" Type="http://schemas.openxmlformats.org/officeDocument/2006/relationships/slide" Target="slide13.xml"/><Relationship Id="rId14" Type="http://schemas.openxmlformats.org/officeDocument/2006/relationships/slide" Target="slide29.xml"/><Relationship Id="rId22" Type="http://schemas.openxmlformats.org/officeDocument/2006/relationships/slide" Target="slide11.xml"/><Relationship Id="rId27" Type="http://schemas.openxmlformats.org/officeDocument/2006/relationships/slide" Target="slide16.xml"/><Relationship Id="rId30" Type="http://schemas.openxmlformats.org/officeDocument/2006/relationships/slide" Target="slide2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slide" Target="slid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slide" Target="slid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slide" Target="slid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slide" Target="slid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slide" Target="slid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slide" Target="slid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slide" Target="slide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slide" Target="slide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image" Target="http://www.vincentabry.com/wp-content/uploads/2007/12/reine-elizabeth-2-angleterre.jpg" TargetMode="External"/><Relationship Id="rId4" Type="http://schemas.openxmlformats.org/officeDocument/2006/relationships/image" Target="../media/image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slide" Target="slide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image" Target="../media/image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slide" Target="slide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slide" Target="slide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slide" Target="slide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slide" Target="slide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slide" Target="slide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slide" Target="slide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slide" Target="slide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slide" Target="slide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slide" Target="slide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slide" Target="slide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slide" Target="slide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image" Target="../media/image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image" Target="../media/image10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slide" Target="slide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slide" Target="sl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Картинки по запросу флаги великобритании"/>
          <p:cNvPicPr>
            <a:picLocks noChangeAspect="1" noChangeArrowheads="1"/>
          </p:cNvPicPr>
          <p:nvPr/>
        </p:nvPicPr>
        <p:blipFill>
          <a:blip r:embed="rId3" cstate="print">
            <a:lum bright="70000" contrast="-70000"/>
          </a:blip>
          <a:stretch>
            <a:fillRect/>
          </a:stretch>
        </p:blipFill>
        <p:spPr bwMode="auto">
          <a:xfrm>
            <a:off x="0" y="1"/>
            <a:ext cx="9143998" cy="6857999"/>
          </a:xfrm>
          <a:prstGeom prst="rect">
            <a:avLst/>
          </a:prstGeom>
          <a:solidFill>
            <a:schemeClr val="accent1">
              <a:alpha val="42000"/>
            </a:schemeClr>
          </a:solidFill>
          <a:ln>
            <a:noFill/>
          </a:ln>
        </p:spPr>
      </p:pic>
      <p:sp>
        <p:nvSpPr>
          <p:cNvPr id="8" name="Скругленный прямоугольник 7"/>
          <p:cNvSpPr/>
          <p:nvPr/>
        </p:nvSpPr>
        <p:spPr>
          <a:xfrm>
            <a:off x="304800" y="228600"/>
            <a:ext cx="8534400" cy="6324600"/>
          </a:xfrm>
          <a:prstGeom prst="roundRect">
            <a:avLst/>
          </a:prstGeom>
          <a:solidFill>
            <a:schemeClr val="bg1"/>
          </a:solidFill>
          <a:ln w="57150" cmpd="thickThin">
            <a:solidFill>
              <a:schemeClr val="tx1"/>
            </a:solidFill>
            <a:prstDash val="solid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 cmpd="thickThin">
                <a:solidFill>
                  <a:schemeClr val="tx1"/>
                </a:solidFill>
              </a:ln>
            </a:endParaRPr>
          </a:p>
        </p:txBody>
      </p:sp>
      <p:sp>
        <p:nvSpPr>
          <p:cNvPr id="7" name="Управляющая кнопка: сведения 6">
            <a:hlinkClick r:id="" action="ppaction://hlinkshowjump?jump=lastslide" highlightClick="1"/>
          </p:cNvPr>
          <p:cNvSpPr/>
          <p:nvPr/>
        </p:nvSpPr>
        <p:spPr>
          <a:xfrm>
            <a:off x="152400" y="6400800"/>
            <a:ext cx="304800" cy="304800"/>
          </a:xfrm>
          <a:prstGeom prst="actionButtonInformation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440" name="AutoShape 8" descr="Картинки по запросу double decke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442" name="AutoShape 10" descr="Картинки по запросу double decke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444" name="AutoShape 12" descr="Картинки по запросу double decke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4" name="Picture 2" descr="Картинки по запросу флаги великобритании"/>
          <p:cNvPicPr>
            <a:picLocks noChangeAspect="1" noChangeArrowheads="1"/>
          </p:cNvPicPr>
          <p:nvPr/>
        </p:nvPicPr>
        <p:blipFill>
          <a:blip r:embed="rId3" cstate="print">
            <a:lum bright="70000" contrast="-70000"/>
          </a:blip>
          <a:stretch>
            <a:fillRect/>
          </a:stretch>
        </p:blipFill>
        <p:spPr bwMode="auto">
          <a:xfrm>
            <a:off x="-152400" y="18394"/>
            <a:ext cx="9143998" cy="6857999"/>
          </a:xfrm>
          <a:prstGeom prst="rect">
            <a:avLst/>
          </a:prstGeom>
          <a:solidFill>
            <a:schemeClr val="accent1">
              <a:alpha val="42000"/>
            </a:schemeClr>
          </a:solidFill>
          <a:ln>
            <a:noFill/>
          </a:ln>
        </p:spPr>
      </p:pic>
      <p:pic>
        <p:nvPicPr>
          <p:cNvPr id="18436" name="Picture 4" descr="Картинки по запросу великобритании прозрачный фон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061138"/>
            <a:ext cx="1948849" cy="3810000"/>
          </a:xfrm>
          <a:prstGeom prst="rect">
            <a:avLst/>
          </a:prstGeom>
          <a:noFill/>
        </p:spPr>
      </p:pic>
      <p:sp>
        <p:nvSpPr>
          <p:cNvPr id="18446" name="AutoShape 14" descr="Картинки по запросу double decke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8448" name="Picture 16" descr="Картинки по запросу double decker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00799" y="3066393"/>
            <a:ext cx="2590799" cy="25908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04800" y="457736"/>
            <a:ext cx="7543800" cy="6063198"/>
          </a:xfrm>
          <a:prstGeom prst="rect">
            <a:avLst/>
          </a:prstGeom>
          <a:noFill/>
          <a:effectLst>
            <a:glow rad="63500">
              <a:schemeClr val="accent2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000" dirty="0" smtClean="0">
                <a:ln w="19050">
                  <a:solidFill>
                    <a:srgbClr val="660033"/>
                  </a:solidFill>
                </a:ln>
                <a:solidFill>
                  <a:srgbClr val="FF9933"/>
                </a:solidFill>
                <a:latin typeface="Comic Sans MS" pitchFamily="66" charset="0"/>
              </a:rPr>
              <a:t>Муниципальное бюджетное общеобразовательное учреждение Куйбышевского района </a:t>
            </a:r>
            <a:endParaRPr lang="en-GB" sz="2000" dirty="0" smtClean="0">
              <a:ln w="19050">
                <a:solidFill>
                  <a:srgbClr val="660033"/>
                </a:solidFill>
              </a:ln>
              <a:solidFill>
                <a:srgbClr val="FF9933"/>
              </a:solidFill>
              <a:latin typeface="Comic Sans MS" pitchFamily="66" charset="0"/>
            </a:endParaRPr>
          </a:p>
          <a:p>
            <a:pPr algn="ctr">
              <a:defRPr/>
            </a:pPr>
            <a:r>
              <a:rPr lang="ru-RU" sz="2000" dirty="0" smtClean="0">
                <a:ln w="19050">
                  <a:solidFill>
                    <a:srgbClr val="660033"/>
                  </a:solidFill>
                </a:ln>
                <a:solidFill>
                  <a:srgbClr val="FF9933"/>
                </a:solidFill>
                <a:latin typeface="Comic Sans MS" pitchFamily="66" charset="0"/>
              </a:rPr>
              <a:t>«Гимназия №1 имени </a:t>
            </a:r>
            <a:r>
              <a:rPr lang="ru-RU" sz="2000" dirty="0" err="1" smtClean="0">
                <a:ln w="19050">
                  <a:solidFill>
                    <a:srgbClr val="660033"/>
                  </a:solidFill>
                </a:ln>
                <a:solidFill>
                  <a:srgbClr val="FF9933"/>
                </a:solidFill>
                <a:latin typeface="Comic Sans MS" pitchFamily="66" charset="0"/>
              </a:rPr>
              <a:t>А.Л.Кузнецовой</a:t>
            </a:r>
            <a:r>
              <a:rPr lang="ru-RU" sz="2000" dirty="0" smtClean="0">
                <a:ln w="19050">
                  <a:solidFill>
                    <a:srgbClr val="660033"/>
                  </a:solidFill>
                </a:ln>
                <a:solidFill>
                  <a:srgbClr val="FF9933"/>
                </a:solidFill>
                <a:latin typeface="Comic Sans MS" pitchFamily="66" charset="0"/>
              </a:rPr>
              <a:t>»</a:t>
            </a:r>
          </a:p>
          <a:p>
            <a:pPr algn="ctr">
              <a:defRPr/>
            </a:pPr>
            <a:endParaRPr lang="ru-RU" sz="2000" dirty="0" smtClean="0">
              <a:ln w="19050">
                <a:solidFill>
                  <a:srgbClr val="660033"/>
                </a:solidFill>
              </a:ln>
              <a:solidFill>
                <a:srgbClr val="FF9933"/>
              </a:solidFill>
              <a:latin typeface="Comic Sans MS" pitchFamily="66" charset="0"/>
            </a:endParaRPr>
          </a:p>
          <a:p>
            <a:pPr algn="ctr">
              <a:defRPr/>
            </a:pPr>
            <a:endParaRPr lang="ru-RU" sz="2000" dirty="0">
              <a:ln w="19050">
                <a:solidFill>
                  <a:srgbClr val="660033"/>
                </a:solidFill>
              </a:ln>
              <a:solidFill>
                <a:srgbClr val="FF99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>
              <a:defRPr/>
            </a:pPr>
            <a:r>
              <a:rPr lang="ru-RU" sz="3200" dirty="0" smtClean="0">
                <a:ln w="19050">
                  <a:solidFill>
                    <a:srgbClr val="660033"/>
                  </a:solidFill>
                </a:ln>
                <a:solidFill>
                  <a:srgbClr val="FF9933"/>
                </a:solidFill>
                <a:latin typeface="Comic Sans MS" pitchFamily="66" charset="0"/>
              </a:rPr>
              <a:t>Своя игра </a:t>
            </a:r>
            <a:endParaRPr lang="en-GB" sz="3200" dirty="0" smtClean="0">
              <a:ln w="19050">
                <a:solidFill>
                  <a:srgbClr val="660033"/>
                </a:solidFill>
              </a:ln>
              <a:solidFill>
                <a:srgbClr val="FF9933"/>
              </a:solidFill>
              <a:latin typeface="Comic Sans MS" pitchFamily="66" charset="0"/>
            </a:endParaRPr>
          </a:p>
          <a:p>
            <a:pPr algn="ctr">
              <a:defRPr/>
            </a:pPr>
            <a:r>
              <a:rPr lang="ru-RU" sz="3200" dirty="0" smtClean="0">
                <a:ln w="19050">
                  <a:solidFill>
                    <a:srgbClr val="660033"/>
                  </a:solidFill>
                </a:ln>
                <a:solidFill>
                  <a:srgbClr val="FF9933"/>
                </a:solidFill>
                <a:latin typeface="Comic Sans MS" pitchFamily="66" charset="0"/>
              </a:rPr>
              <a:t>«</a:t>
            </a:r>
            <a:r>
              <a:rPr lang="en-US" sz="3200" dirty="0" smtClean="0">
                <a:ln w="19050">
                  <a:solidFill>
                    <a:srgbClr val="660033"/>
                  </a:solidFill>
                </a:ln>
                <a:solidFill>
                  <a:srgbClr val="FF9933"/>
                </a:solidFill>
                <a:latin typeface="Comic Sans MS" pitchFamily="66" charset="0"/>
              </a:rPr>
              <a:t>The United Kingdom of Great Britain </a:t>
            </a:r>
          </a:p>
          <a:p>
            <a:pPr algn="ctr">
              <a:defRPr/>
            </a:pPr>
            <a:r>
              <a:rPr lang="en-US" sz="3200" dirty="0" smtClean="0">
                <a:ln w="19050">
                  <a:solidFill>
                    <a:srgbClr val="660033"/>
                  </a:solidFill>
                </a:ln>
                <a:solidFill>
                  <a:srgbClr val="FF9933"/>
                </a:solidFill>
                <a:latin typeface="Comic Sans MS" pitchFamily="66" charset="0"/>
              </a:rPr>
              <a:t>and </a:t>
            </a:r>
          </a:p>
          <a:p>
            <a:pPr algn="ctr">
              <a:defRPr/>
            </a:pPr>
            <a:r>
              <a:rPr lang="en-US" sz="3200" dirty="0" smtClean="0">
                <a:ln w="19050">
                  <a:solidFill>
                    <a:srgbClr val="660033"/>
                  </a:solidFill>
                </a:ln>
                <a:solidFill>
                  <a:srgbClr val="FF9933"/>
                </a:solidFill>
                <a:latin typeface="Comic Sans MS" pitchFamily="66" charset="0"/>
              </a:rPr>
              <a:t>Northern Ireland</a:t>
            </a:r>
            <a:r>
              <a:rPr lang="ru-RU" sz="3200" dirty="0" smtClean="0">
                <a:ln w="19050">
                  <a:solidFill>
                    <a:srgbClr val="660033"/>
                  </a:solidFill>
                </a:ln>
                <a:solidFill>
                  <a:srgbClr val="FF9933"/>
                </a:solidFill>
                <a:latin typeface="Comic Sans MS" pitchFamily="66" charset="0"/>
              </a:rPr>
              <a:t>»</a:t>
            </a:r>
          </a:p>
          <a:p>
            <a:pPr algn="ctr">
              <a:defRPr/>
            </a:pPr>
            <a:endParaRPr lang="ru-RU" sz="2000" dirty="0">
              <a:ln w="19050">
                <a:solidFill>
                  <a:srgbClr val="660033"/>
                </a:solidFill>
              </a:ln>
              <a:solidFill>
                <a:srgbClr val="FF99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>
              <a:defRPr/>
            </a:pPr>
            <a:endParaRPr lang="ru-RU" sz="2000" dirty="0" smtClean="0">
              <a:ln w="19050">
                <a:solidFill>
                  <a:srgbClr val="660033"/>
                </a:solidFill>
              </a:ln>
              <a:solidFill>
                <a:srgbClr val="FF99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r">
              <a:defRPr/>
            </a:pPr>
            <a:endParaRPr lang="en-GB" sz="2000" dirty="0" smtClean="0">
              <a:ln w="19050">
                <a:solidFill>
                  <a:srgbClr val="660033"/>
                </a:solidFill>
              </a:ln>
              <a:solidFill>
                <a:srgbClr val="FF9933"/>
              </a:solidFill>
              <a:latin typeface="Comic Sans MS" pitchFamily="66" charset="0"/>
            </a:endParaRPr>
          </a:p>
          <a:p>
            <a:pPr algn="r">
              <a:defRPr/>
            </a:pPr>
            <a:endParaRPr lang="en-GB" sz="2000" dirty="0">
              <a:ln w="19050">
                <a:solidFill>
                  <a:srgbClr val="660033"/>
                </a:solidFill>
              </a:ln>
              <a:solidFill>
                <a:srgbClr val="FF9933"/>
              </a:solidFill>
              <a:latin typeface="Comic Sans MS" pitchFamily="66" charset="0"/>
            </a:endParaRPr>
          </a:p>
          <a:p>
            <a:pPr algn="r">
              <a:defRPr/>
            </a:pPr>
            <a:endParaRPr lang="en-GB" sz="2000" dirty="0" smtClean="0">
              <a:ln w="19050">
                <a:solidFill>
                  <a:srgbClr val="660033"/>
                </a:solidFill>
              </a:ln>
              <a:solidFill>
                <a:srgbClr val="FF9933"/>
              </a:solidFill>
              <a:latin typeface="Comic Sans MS" pitchFamily="66" charset="0"/>
            </a:endParaRPr>
          </a:p>
          <a:p>
            <a:pPr algn="r">
              <a:defRPr/>
            </a:pPr>
            <a:endParaRPr lang="en-GB" sz="2000" dirty="0" smtClean="0">
              <a:ln w="19050">
                <a:solidFill>
                  <a:srgbClr val="660033"/>
                </a:solidFill>
              </a:ln>
              <a:solidFill>
                <a:srgbClr val="FF9933"/>
              </a:solidFill>
              <a:latin typeface="Comic Sans MS" pitchFamily="66" charset="0"/>
            </a:endParaRPr>
          </a:p>
          <a:p>
            <a:pPr algn="r">
              <a:defRPr/>
            </a:pPr>
            <a:r>
              <a:rPr lang="ru-RU" sz="2000" dirty="0" smtClean="0">
                <a:ln w="19050">
                  <a:solidFill>
                    <a:srgbClr val="660033"/>
                  </a:solidFill>
                </a:ln>
                <a:solidFill>
                  <a:srgbClr val="FF9933"/>
                </a:solidFill>
                <a:latin typeface="Comic Sans MS" pitchFamily="66" charset="0"/>
              </a:rPr>
              <a:t>Подготовила Штейн В.В., </a:t>
            </a:r>
          </a:p>
          <a:p>
            <a:pPr algn="r">
              <a:defRPr/>
            </a:pPr>
            <a:r>
              <a:rPr lang="ru-RU" sz="2000" dirty="0" smtClean="0">
                <a:ln w="19050">
                  <a:solidFill>
                    <a:srgbClr val="660033"/>
                  </a:solidFill>
                </a:ln>
                <a:solidFill>
                  <a:srgbClr val="FF9933"/>
                </a:solidFill>
                <a:latin typeface="Comic Sans MS" pitchFamily="66" charset="0"/>
              </a:rPr>
              <a:t>учитель английского языка</a:t>
            </a:r>
            <a:endParaRPr lang="ru-RU" sz="1200" dirty="0">
              <a:ln>
                <a:solidFill>
                  <a:srgbClr val="660033"/>
                </a:solidFill>
              </a:ln>
              <a:solidFill>
                <a:srgbClr val="FF9933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Picture 2" descr="Картинки по запросу флаги великобритании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tretch>
            <a:fillRect/>
          </a:stretch>
        </p:blipFill>
        <p:spPr bwMode="auto">
          <a:xfrm>
            <a:off x="2" y="1"/>
            <a:ext cx="9143998" cy="6857999"/>
          </a:xfrm>
          <a:prstGeom prst="rect">
            <a:avLst/>
          </a:prstGeom>
          <a:solidFill>
            <a:schemeClr val="accent1">
              <a:alpha val="42000"/>
            </a:schemeClr>
          </a:solidFill>
          <a:ln>
            <a:noFill/>
          </a:ln>
        </p:spPr>
      </p:pic>
      <p:sp>
        <p:nvSpPr>
          <p:cNvPr id="3110" name="Text Box 51"/>
          <p:cNvSpPr txBox="1">
            <a:spLocks noChangeArrowheads="1"/>
          </p:cNvSpPr>
          <p:nvPr/>
        </p:nvSpPr>
        <p:spPr bwMode="auto">
          <a:xfrm>
            <a:off x="457200" y="319088"/>
            <a:ext cx="1196975" cy="6397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spcBef>
                <a:spcPct val="50000"/>
              </a:spcBef>
            </a:pPr>
            <a:r>
              <a:rPr lang="en-US" b="1" dirty="0" smtClean="0">
                <a:ln w="11430"/>
                <a:solidFill>
                  <a:srgbClr val="000099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Narrow" pitchFamily="34" charset="0"/>
              </a:rPr>
              <a:t>Great Britain</a:t>
            </a:r>
            <a:endParaRPr lang="en-US" b="1" dirty="0">
              <a:ln w="11430"/>
              <a:solidFill>
                <a:srgbClr val="000099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ekton Pro" pitchFamily="34" charset="0"/>
            </a:endParaRPr>
          </a:p>
        </p:txBody>
      </p:sp>
      <p:sp>
        <p:nvSpPr>
          <p:cNvPr id="3112" name="Text Box 161"/>
          <p:cNvSpPr txBox="1">
            <a:spLocks noChangeArrowheads="1"/>
          </p:cNvSpPr>
          <p:nvPr/>
        </p:nvSpPr>
        <p:spPr bwMode="auto">
          <a:xfrm>
            <a:off x="1844040" y="319088"/>
            <a:ext cx="1196975" cy="6397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spcBef>
                <a:spcPct val="50000"/>
              </a:spcBef>
            </a:pPr>
            <a:r>
              <a:rPr lang="en-US" b="1" dirty="0" smtClean="0">
                <a:ln w="11430">
                  <a:solidFill>
                    <a:srgbClr val="FFC000"/>
                  </a:solidFill>
                </a:ln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Narrow" pitchFamily="34" charset="0"/>
              </a:rPr>
              <a:t>England</a:t>
            </a:r>
            <a:endParaRPr lang="en-US" sz="1600" b="1" dirty="0">
              <a:ln w="11430">
                <a:solidFill>
                  <a:srgbClr val="FFC000"/>
                </a:solidFill>
              </a:ln>
              <a:solidFill>
                <a:srgbClr val="FFC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3113" name="Text Box 162"/>
          <p:cNvSpPr txBox="1">
            <a:spLocks noChangeArrowheads="1"/>
          </p:cNvSpPr>
          <p:nvPr/>
        </p:nvSpPr>
        <p:spPr bwMode="auto">
          <a:xfrm>
            <a:off x="3124200" y="304800"/>
            <a:ext cx="1341120" cy="6397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b="1" dirty="0" smtClean="0">
                <a:ln w="11430"/>
                <a:solidFill>
                  <a:srgbClr val="000099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Narrow" pitchFamily="34" charset="0"/>
              </a:rPr>
              <a:t>London</a:t>
            </a:r>
            <a:endParaRPr lang="en-US" sz="1600" b="1" dirty="0">
              <a:ln w="11430"/>
              <a:solidFill>
                <a:srgbClr val="000099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3114" name="Text Box 163"/>
          <p:cNvSpPr txBox="1">
            <a:spLocks noChangeArrowheads="1"/>
          </p:cNvSpPr>
          <p:nvPr/>
        </p:nvSpPr>
        <p:spPr bwMode="auto">
          <a:xfrm>
            <a:off x="4572000" y="319088"/>
            <a:ext cx="1371600" cy="6397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spcBef>
                <a:spcPct val="50000"/>
              </a:spcBef>
            </a:pPr>
            <a:r>
              <a:rPr lang="en-US" b="1" dirty="0" smtClean="0">
                <a:ln w="11430">
                  <a:solidFill>
                    <a:srgbClr val="FFC000"/>
                  </a:solidFill>
                </a:ln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Narrow" pitchFamily="34" charset="0"/>
              </a:rPr>
              <a:t>Grammar</a:t>
            </a:r>
            <a:endParaRPr lang="ru-RU" sz="1600" b="1" dirty="0">
              <a:ln w="11430">
                <a:solidFill>
                  <a:srgbClr val="FFC000"/>
                </a:solidFill>
              </a:ln>
              <a:solidFill>
                <a:srgbClr val="FFC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3115" name="Text Box 164"/>
          <p:cNvSpPr txBox="1">
            <a:spLocks noChangeArrowheads="1"/>
          </p:cNvSpPr>
          <p:nvPr/>
        </p:nvSpPr>
        <p:spPr bwMode="auto">
          <a:xfrm>
            <a:off x="6004560" y="319088"/>
            <a:ext cx="1310640" cy="6397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b="1" dirty="0" smtClean="0">
                <a:ln w="11430"/>
                <a:solidFill>
                  <a:srgbClr val="000099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Narrow" pitchFamily="34" charset="0"/>
              </a:rPr>
              <a:t>The symbols</a:t>
            </a:r>
            <a:endParaRPr lang="en-US" b="1" dirty="0">
              <a:ln w="11430"/>
              <a:solidFill>
                <a:srgbClr val="000099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2213" name="Text Box 165"/>
          <p:cNvSpPr txBox="1">
            <a:spLocks noChangeArrowheads="1"/>
          </p:cNvSpPr>
          <p:nvPr/>
        </p:nvSpPr>
        <p:spPr bwMode="auto">
          <a:xfrm>
            <a:off x="7391400" y="319088"/>
            <a:ext cx="1447800" cy="6397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 anchorCtr="1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800" b="1" dirty="0" smtClean="0">
                <a:ln w="11430">
                  <a:solidFill>
                    <a:srgbClr val="FFC000"/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Narrow" pitchFamily="34" charset="0"/>
              </a:rPr>
              <a:t>Sights</a:t>
            </a:r>
            <a:endParaRPr lang="ru-RU" sz="1800" b="1" dirty="0">
              <a:ln w="11430">
                <a:solidFill>
                  <a:srgbClr val="FFC000"/>
                </a:solidFill>
              </a:ln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57" name="Скругленный прямоугольник 56">
            <a:hlinkClick r:id="rId3" action="ppaction://hlinksldjump"/>
          </p:cNvPr>
          <p:cNvSpPr/>
          <p:nvPr/>
        </p:nvSpPr>
        <p:spPr>
          <a:xfrm>
            <a:off x="1851120" y="1185000"/>
            <a:ext cx="1260000" cy="720000"/>
          </a:xfrm>
          <a:prstGeom prst="roundRect">
            <a:avLst/>
          </a:prstGeom>
          <a:ln>
            <a:solidFill>
              <a:schemeClr val="bg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itchFamily="34" charset="0"/>
              </a:rPr>
              <a:t>100</a:t>
            </a:r>
            <a:endParaRPr lang="ru-RU" sz="3600" dirty="0">
              <a:ln>
                <a:solidFill>
                  <a:sysClr val="windowText" lastClr="000000"/>
                </a:solidFill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itchFamily="34" charset="0"/>
            </a:endParaRPr>
          </a:p>
        </p:txBody>
      </p:sp>
      <p:sp>
        <p:nvSpPr>
          <p:cNvPr id="58" name="Скругленный прямоугольник 57">
            <a:hlinkClick r:id="rId4" action="ppaction://hlinksldjump"/>
          </p:cNvPr>
          <p:cNvSpPr/>
          <p:nvPr/>
        </p:nvSpPr>
        <p:spPr>
          <a:xfrm>
            <a:off x="457200" y="1185000"/>
            <a:ext cx="1260000" cy="720000"/>
          </a:xfrm>
          <a:prstGeom prst="roundRect">
            <a:avLst/>
          </a:prstGeom>
          <a:solidFill>
            <a:srgbClr val="FF9933"/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itchFamily="34" charset="0"/>
              </a:rPr>
              <a:t>100</a:t>
            </a:r>
            <a:endParaRPr lang="ru-RU" sz="3600" dirty="0">
              <a:ln>
                <a:solidFill>
                  <a:sysClr val="windowText" lastClr="000000"/>
                </a:solidFill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itchFamily="34" charset="0"/>
            </a:endParaRPr>
          </a:p>
        </p:txBody>
      </p:sp>
      <p:sp>
        <p:nvSpPr>
          <p:cNvPr id="59" name="Скругленный прямоугольник 58">
            <a:hlinkClick r:id="rId5" action="ppaction://hlinksldjump"/>
          </p:cNvPr>
          <p:cNvSpPr/>
          <p:nvPr/>
        </p:nvSpPr>
        <p:spPr>
          <a:xfrm>
            <a:off x="4638960" y="1185000"/>
            <a:ext cx="1260000" cy="720000"/>
          </a:xfrm>
          <a:prstGeom prst="roundRect">
            <a:avLst/>
          </a:prstGeom>
          <a:ln>
            <a:solidFill>
              <a:schemeClr val="bg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itchFamily="34" charset="0"/>
              </a:rPr>
              <a:t>100</a:t>
            </a:r>
            <a:endParaRPr lang="ru-RU" sz="3600" dirty="0">
              <a:ln>
                <a:solidFill>
                  <a:sysClr val="windowText" lastClr="000000"/>
                </a:solidFill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itchFamily="34" charset="0"/>
            </a:endParaRPr>
          </a:p>
        </p:txBody>
      </p:sp>
      <p:sp>
        <p:nvSpPr>
          <p:cNvPr id="60" name="Скругленный прямоугольник 59">
            <a:hlinkClick r:id="rId6" action="ppaction://hlinksldjump"/>
          </p:cNvPr>
          <p:cNvSpPr/>
          <p:nvPr/>
        </p:nvSpPr>
        <p:spPr>
          <a:xfrm>
            <a:off x="3245040" y="1185000"/>
            <a:ext cx="1260000" cy="720000"/>
          </a:xfrm>
          <a:prstGeom prst="roundRect">
            <a:avLst/>
          </a:prstGeom>
          <a:solidFill>
            <a:srgbClr val="FF9933"/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itchFamily="34" charset="0"/>
              </a:rPr>
              <a:t>100</a:t>
            </a:r>
            <a:endParaRPr lang="ru-RU" sz="3600" dirty="0">
              <a:ln>
                <a:solidFill>
                  <a:sysClr val="windowText" lastClr="000000"/>
                </a:solidFill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itchFamily="34" charset="0"/>
            </a:endParaRPr>
          </a:p>
        </p:txBody>
      </p:sp>
      <p:sp>
        <p:nvSpPr>
          <p:cNvPr id="61" name="Скругленный прямоугольник 60">
            <a:hlinkClick r:id="rId7" action="ppaction://hlinksldjump"/>
          </p:cNvPr>
          <p:cNvSpPr/>
          <p:nvPr/>
        </p:nvSpPr>
        <p:spPr>
          <a:xfrm>
            <a:off x="6032880" y="1185000"/>
            <a:ext cx="1260000" cy="720000"/>
          </a:xfrm>
          <a:prstGeom prst="roundRect">
            <a:avLst/>
          </a:prstGeom>
          <a:solidFill>
            <a:srgbClr val="FF9933"/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itchFamily="34" charset="0"/>
              </a:rPr>
              <a:t>100</a:t>
            </a:r>
            <a:endParaRPr lang="ru-RU" sz="3600" dirty="0">
              <a:ln>
                <a:solidFill>
                  <a:sysClr val="windowText" lastClr="000000"/>
                </a:solidFill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itchFamily="34" charset="0"/>
            </a:endParaRPr>
          </a:p>
        </p:txBody>
      </p:sp>
      <p:sp>
        <p:nvSpPr>
          <p:cNvPr id="62" name="Скругленный прямоугольник 61">
            <a:hlinkClick r:id="rId8" action="ppaction://hlinksldjump"/>
          </p:cNvPr>
          <p:cNvSpPr/>
          <p:nvPr/>
        </p:nvSpPr>
        <p:spPr>
          <a:xfrm>
            <a:off x="7426800" y="1185000"/>
            <a:ext cx="1260000" cy="720000"/>
          </a:xfrm>
          <a:prstGeom prst="roundRect">
            <a:avLst/>
          </a:prstGeom>
          <a:ln>
            <a:solidFill>
              <a:schemeClr val="bg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itchFamily="34" charset="0"/>
              </a:rPr>
              <a:t>100</a:t>
            </a:r>
            <a:endParaRPr lang="ru-RU" sz="3600" dirty="0">
              <a:ln>
                <a:solidFill>
                  <a:sysClr val="windowText" lastClr="000000"/>
                </a:solidFill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itchFamily="34" charset="0"/>
            </a:endParaRPr>
          </a:p>
        </p:txBody>
      </p:sp>
      <p:sp>
        <p:nvSpPr>
          <p:cNvPr id="64" name="Скругленный прямоугольник 63">
            <a:hlinkClick r:id="rId9" action="ppaction://hlinksldjump"/>
          </p:cNvPr>
          <p:cNvSpPr/>
          <p:nvPr/>
        </p:nvSpPr>
        <p:spPr>
          <a:xfrm>
            <a:off x="1851120" y="2023200"/>
            <a:ext cx="1260000" cy="720000"/>
          </a:xfrm>
          <a:prstGeom prst="roundRect">
            <a:avLst/>
          </a:prstGeom>
          <a:ln>
            <a:solidFill>
              <a:schemeClr val="bg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itchFamily="34" charset="0"/>
              </a:rPr>
              <a:t>200</a:t>
            </a:r>
            <a:endParaRPr lang="ru-RU" sz="3600" dirty="0">
              <a:ln>
                <a:solidFill>
                  <a:sysClr val="windowText" lastClr="000000"/>
                </a:solidFill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itchFamily="34" charset="0"/>
            </a:endParaRPr>
          </a:p>
        </p:txBody>
      </p:sp>
      <p:sp>
        <p:nvSpPr>
          <p:cNvPr id="65" name="Скругленный прямоугольник 64">
            <a:hlinkClick r:id="rId10" action="ppaction://hlinksldjump"/>
          </p:cNvPr>
          <p:cNvSpPr/>
          <p:nvPr/>
        </p:nvSpPr>
        <p:spPr>
          <a:xfrm>
            <a:off x="457200" y="2023200"/>
            <a:ext cx="1260000" cy="720000"/>
          </a:xfrm>
          <a:prstGeom prst="roundRect">
            <a:avLst/>
          </a:prstGeom>
          <a:solidFill>
            <a:srgbClr val="FF9933"/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itchFamily="34" charset="0"/>
              </a:rPr>
              <a:t>200</a:t>
            </a:r>
            <a:endParaRPr lang="ru-RU" sz="3600" dirty="0">
              <a:ln>
                <a:solidFill>
                  <a:sysClr val="windowText" lastClr="000000"/>
                </a:solidFill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itchFamily="34" charset="0"/>
            </a:endParaRPr>
          </a:p>
        </p:txBody>
      </p:sp>
      <p:sp>
        <p:nvSpPr>
          <p:cNvPr id="66" name="Скругленный прямоугольник 65">
            <a:hlinkClick r:id="rId11" action="ppaction://hlinksldjump"/>
          </p:cNvPr>
          <p:cNvSpPr/>
          <p:nvPr/>
        </p:nvSpPr>
        <p:spPr>
          <a:xfrm>
            <a:off x="4638960" y="2023200"/>
            <a:ext cx="1260000" cy="720000"/>
          </a:xfrm>
          <a:prstGeom prst="roundRect">
            <a:avLst/>
          </a:prstGeom>
          <a:ln>
            <a:solidFill>
              <a:schemeClr val="bg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itchFamily="34" charset="0"/>
              </a:rPr>
              <a:t>200</a:t>
            </a:r>
            <a:endParaRPr lang="ru-RU" sz="3600" dirty="0">
              <a:ln>
                <a:solidFill>
                  <a:sysClr val="windowText" lastClr="000000"/>
                </a:solidFill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itchFamily="34" charset="0"/>
            </a:endParaRPr>
          </a:p>
        </p:txBody>
      </p:sp>
      <p:sp>
        <p:nvSpPr>
          <p:cNvPr id="67" name="Скругленный прямоугольник 66">
            <a:hlinkClick r:id="rId12" action="ppaction://hlinksldjump"/>
          </p:cNvPr>
          <p:cNvSpPr/>
          <p:nvPr/>
        </p:nvSpPr>
        <p:spPr>
          <a:xfrm>
            <a:off x="3245040" y="2023200"/>
            <a:ext cx="1260000" cy="720000"/>
          </a:xfrm>
          <a:prstGeom prst="roundRect">
            <a:avLst/>
          </a:prstGeom>
          <a:solidFill>
            <a:srgbClr val="FF9933"/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itchFamily="34" charset="0"/>
              </a:rPr>
              <a:t>200</a:t>
            </a:r>
            <a:endParaRPr lang="ru-RU" sz="3600" dirty="0">
              <a:ln>
                <a:solidFill>
                  <a:sysClr val="windowText" lastClr="000000"/>
                </a:solidFill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itchFamily="34" charset="0"/>
            </a:endParaRPr>
          </a:p>
        </p:txBody>
      </p:sp>
      <p:sp>
        <p:nvSpPr>
          <p:cNvPr id="68" name="Скругленный прямоугольник 67">
            <a:hlinkClick r:id="rId13" action="ppaction://hlinksldjump"/>
          </p:cNvPr>
          <p:cNvSpPr/>
          <p:nvPr/>
        </p:nvSpPr>
        <p:spPr>
          <a:xfrm>
            <a:off x="6032880" y="2023200"/>
            <a:ext cx="1260000" cy="720000"/>
          </a:xfrm>
          <a:prstGeom prst="roundRect">
            <a:avLst/>
          </a:prstGeom>
          <a:solidFill>
            <a:srgbClr val="FF9933"/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itchFamily="34" charset="0"/>
              </a:rPr>
              <a:t>200</a:t>
            </a:r>
            <a:endParaRPr lang="ru-RU" sz="3600" dirty="0">
              <a:ln>
                <a:solidFill>
                  <a:sysClr val="windowText" lastClr="000000"/>
                </a:solidFill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itchFamily="34" charset="0"/>
            </a:endParaRPr>
          </a:p>
        </p:txBody>
      </p:sp>
      <p:sp>
        <p:nvSpPr>
          <p:cNvPr id="69" name="Скругленный прямоугольник 68">
            <a:hlinkClick r:id="rId14" action="ppaction://hlinksldjump"/>
          </p:cNvPr>
          <p:cNvSpPr/>
          <p:nvPr/>
        </p:nvSpPr>
        <p:spPr>
          <a:xfrm>
            <a:off x="7426800" y="2023200"/>
            <a:ext cx="1260000" cy="720000"/>
          </a:xfrm>
          <a:prstGeom prst="roundRect">
            <a:avLst/>
          </a:prstGeom>
          <a:ln>
            <a:solidFill>
              <a:schemeClr val="bg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itchFamily="34" charset="0"/>
              </a:rPr>
              <a:t>200</a:t>
            </a:r>
            <a:endParaRPr lang="ru-RU" sz="3600" dirty="0">
              <a:ln>
                <a:solidFill>
                  <a:sysClr val="windowText" lastClr="000000"/>
                </a:solidFill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itchFamily="34" charset="0"/>
            </a:endParaRPr>
          </a:p>
        </p:txBody>
      </p:sp>
      <p:sp>
        <p:nvSpPr>
          <p:cNvPr id="70" name="Скругленный прямоугольник 69">
            <a:hlinkClick r:id="rId15" action="ppaction://hlinksldjump"/>
          </p:cNvPr>
          <p:cNvSpPr/>
          <p:nvPr/>
        </p:nvSpPr>
        <p:spPr>
          <a:xfrm>
            <a:off x="1846135" y="2861400"/>
            <a:ext cx="1260000" cy="720000"/>
          </a:xfrm>
          <a:prstGeom prst="roundRect">
            <a:avLst/>
          </a:prstGeom>
          <a:ln>
            <a:solidFill>
              <a:schemeClr val="bg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itchFamily="34" charset="0"/>
              </a:rPr>
              <a:t>300</a:t>
            </a:r>
            <a:endParaRPr lang="ru-RU" sz="3600" dirty="0">
              <a:ln>
                <a:solidFill>
                  <a:sysClr val="windowText" lastClr="000000"/>
                </a:solidFill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itchFamily="34" charset="0"/>
            </a:endParaRPr>
          </a:p>
        </p:txBody>
      </p:sp>
      <p:sp>
        <p:nvSpPr>
          <p:cNvPr id="71" name="Скругленный прямоугольник 70">
            <a:hlinkClick r:id="rId16" action="ppaction://hlinksldjump"/>
          </p:cNvPr>
          <p:cNvSpPr/>
          <p:nvPr/>
        </p:nvSpPr>
        <p:spPr>
          <a:xfrm>
            <a:off x="452215" y="2861400"/>
            <a:ext cx="1260000" cy="720000"/>
          </a:xfrm>
          <a:prstGeom prst="roundRect">
            <a:avLst/>
          </a:prstGeom>
          <a:solidFill>
            <a:srgbClr val="FF9933"/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itchFamily="34" charset="0"/>
              </a:rPr>
              <a:t>300</a:t>
            </a:r>
            <a:endParaRPr lang="ru-RU" sz="3600" dirty="0">
              <a:ln>
                <a:solidFill>
                  <a:sysClr val="windowText" lastClr="000000"/>
                </a:solidFill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itchFamily="34" charset="0"/>
            </a:endParaRPr>
          </a:p>
        </p:txBody>
      </p:sp>
      <p:sp>
        <p:nvSpPr>
          <p:cNvPr id="72" name="Скругленный прямоугольник 71">
            <a:hlinkClick r:id="rId17" action="ppaction://hlinksldjump"/>
          </p:cNvPr>
          <p:cNvSpPr/>
          <p:nvPr/>
        </p:nvSpPr>
        <p:spPr>
          <a:xfrm>
            <a:off x="4633975" y="2861400"/>
            <a:ext cx="1260000" cy="720000"/>
          </a:xfrm>
          <a:prstGeom prst="roundRect">
            <a:avLst/>
          </a:prstGeom>
          <a:ln>
            <a:solidFill>
              <a:schemeClr val="bg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itchFamily="34" charset="0"/>
              </a:rPr>
              <a:t>300</a:t>
            </a:r>
            <a:endParaRPr lang="ru-RU" sz="3600" dirty="0">
              <a:ln>
                <a:solidFill>
                  <a:sysClr val="windowText" lastClr="000000"/>
                </a:solidFill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itchFamily="34" charset="0"/>
            </a:endParaRPr>
          </a:p>
        </p:txBody>
      </p:sp>
      <p:sp>
        <p:nvSpPr>
          <p:cNvPr id="73" name="Скругленный прямоугольник 72">
            <a:hlinkClick r:id="rId18" action="ppaction://hlinksldjump"/>
          </p:cNvPr>
          <p:cNvSpPr/>
          <p:nvPr/>
        </p:nvSpPr>
        <p:spPr>
          <a:xfrm>
            <a:off x="3240055" y="2861400"/>
            <a:ext cx="1260000" cy="720000"/>
          </a:xfrm>
          <a:prstGeom prst="roundRect">
            <a:avLst/>
          </a:prstGeom>
          <a:solidFill>
            <a:srgbClr val="FF9933"/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itchFamily="34" charset="0"/>
              </a:rPr>
              <a:t>300</a:t>
            </a:r>
            <a:endParaRPr lang="ru-RU" sz="3600" dirty="0">
              <a:ln>
                <a:solidFill>
                  <a:sysClr val="windowText" lastClr="000000"/>
                </a:solidFill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itchFamily="34" charset="0"/>
            </a:endParaRPr>
          </a:p>
        </p:txBody>
      </p:sp>
      <p:sp>
        <p:nvSpPr>
          <p:cNvPr id="74" name="Скругленный прямоугольник 73">
            <a:hlinkClick r:id="rId19" action="ppaction://hlinksldjump"/>
          </p:cNvPr>
          <p:cNvSpPr/>
          <p:nvPr/>
        </p:nvSpPr>
        <p:spPr>
          <a:xfrm>
            <a:off x="6027895" y="2861400"/>
            <a:ext cx="1260000" cy="720000"/>
          </a:xfrm>
          <a:prstGeom prst="roundRect">
            <a:avLst/>
          </a:prstGeom>
          <a:solidFill>
            <a:srgbClr val="FF9933"/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itchFamily="34" charset="0"/>
              </a:rPr>
              <a:t>300</a:t>
            </a:r>
            <a:endParaRPr lang="ru-RU" sz="3600" dirty="0">
              <a:ln>
                <a:solidFill>
                  <a:sysClr val="windowText" lastClr="000000"/>
                </a:solidFill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itchFamily="34" charset="0"/>
            </a:endParaRPr>
          </a:p>
        </p:txBody>
      </p:sp>
      <p:sp>
        <p:nvSpPr>
          <p:cNvPr id="75" name="Скругленный прямоугольник 74">
            <a:hlinkClick r:id="rId20" action="ppaction://hlinksldjump"/>
          </p:cNvPr>
          <p:cNvSpPr/>
          <p:nvPr/>
        </p:nvSpPr>
        <p:spPr>
          <a:xfrm>
            <a:off x="7421815" y="2861400"/>
            <a:ext cx="1260000" cy="720000"/>
          </a:xfrm>
          <a:prstGeom prst="roundRect">
            <a:avLst/>
          </a:prstGeom>
          <a:ln>
            <a:solidFill>
              <a:schemeClr val="bg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itchFamily="34" charset="0"/>
              </a:rPr>
              <a:t>300</a:t>
            </a:r>
            <a:endParaRPr lang="ru-RU" sz="3600" dirty="0">
              <a:ln>
                <a:solidFill>
                  <a:sysClr val="windowText" lastClr="000000"/>
                </a:solidFill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itchFamily="34" charset="0"/>
            </a:endParaRPr>
          </a:p>
        </p:txBody>
      </p:sp>
      <p:sp>
        <p:nvSpPr>
          <p:cNvPr id="76" name="Скругленный прямоугольник 75">
            <a:hlinkClick r:id="rId21" action="ppaction://hlinksldjump"/>
          </p:cNvPr>
          <p:cNvSpPr/>
          <p:nvPr/>
        </p:nvSpPr>
        <p:spPr>
          <a:xfrm>
            <a:off x="1851120" y="3699600"/>
            <a:ext cx="1260000" cy="720000"/>
          </a:xfrm>
          <a:prstGeom prst="roundRect">
            <a:avLst/>
          </a:prstGeom>
          <a:ln>
            <a:solidFill>
              <a:schemeClr val="bg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itchFamily="34" charset="0"/>
              </a:rPr>
              <a:t>400</a:t>
            </a:r>
            <a:endParaRPr lang="ru-RU" sz="3600" dirty="0">
              <a:ln>
                <a:solidFill>
                  <a:sysClr val="windowText" lastClr="000000"/>
                </a:solidFill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itchFamily="34" charset="0"/>
            </a:endParaRPr>
          </a:p>
        </p:txBody>
      </p:sp>
      <p:sp>
        <p:nvSpPr>
          <p:cNvPr id="77" name="Скругленный прямоугольник 76">
            <a:hlinkClick r:id="rId22" action="ppaction://hlinksldjump"/>
          </p:cNvPr>
          <p:cNvSpPr/>
          <p:nvPr/>
        </p:nvSpPr>
        <p:spPr>
          <a:xfrm>
            <a:off x="457200" y="3699600"/>
            <a:ext cx="1260000" cy="720000"/>
          </a:xfrm>
          <a:prstGeom prst="roundRect">
            <a:avLst/>
          </a:prstGeom>
          <a:solidFill>
            <a:srgbClr val="FF9933"/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itchFamily="34" charset="0"/>
              </a:rPr>
              <a:t>400</a:t>
            </a:r>
            <a:endParaRPr lang="ru-RU" sz="3600" dirty="0">
              <a:ln>
                <a:solidFill>
                  <a:sysClr val="windowText" lastClr="000000"/>
                </a:solidFill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itchFamily="34" charset="0"/>
            </a:endParaRPr>
          </a:p>
        </p:txBody>
      </p:sp>
      <p:sp>
        <p:nvSpPr>
          <p:cNvPr id="78" name="Скругленный прямоугольник 77">
            <a:hlinkClick r:id="rId23" action="ppaction://hlinksldjump"/>
          </p:cNvPr>
          <p:cNvSpPr/>
          <p:nvPr/>
        </p:nvSpPr>
        <p:spPr>
          <a:xfrm>
            <a:off x="4638960" y="3699600"/>
            <a:ext cx="1260000" cy="720000"/>
          </a:xfrm>
          <a:prstGeom prst="roundRect">
            <a:avLst/>
          </a:prstGeom>
          <a:ln>
            <a:solidFill>
              <a:schemeClr val="bg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itchFamily="34" charset="0"/>
              </a:rPr>
              <a:t>400</a:t>
            </a:r>
            <a:endParaRPr lang="ru-RU" sz="3600" dirty="0">
              <a:ln>
                <a:solidFill>
                  <a:sysClr val="windowText" lastClr="000000"/>
                </a:solidFill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itchFamily="34" charset="0"/>
            </a:endParaRPr>
          </a:p>
        </p:txBody>
      </p:sp>
      <p:sp>
        <p:nvSpPr>
          <p:cNvPr id="79" name="Скругленный прямоугольник 78">
            <a:hlinkClick r:id="rId24" action="ppaction://hlinksldjump"/>
          </p:cNvPr>
          <p:cNvSpPr/>
          <p:nvPr/>
        </p:nvSpPr>
        <p:spPr>
          <a:xfrm>
            <a:off x="3245040" y="3699600"/>
            <a:ext cx="1260000" cy="720000"/>
          </a:xfrm>
          <a:prstGeom prst="roundRect">
            <a:avLst/>
          </a:prstGeom>
          <a:solidFill>
            <a:srgbClr val="FF9933"/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itchFamily="34" charset="0"/>
              </a:rPr>
              <a:t>400</a:t>
            </a:r>
            <a:endParaRPr lang="ru-RU" sz="3600" dirty="0">
              <a:ln>
                <a:solidFill>
                  <a:sysClr val="windowText" lastClr="000000"/>
                </a:solidFill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itchFamily="34" charset="0"/>
            </a:endParaRPr>
          </a:p>
        </p:txBody>
      </p:sp>
      <p:sp>
        <p:nvSpPr>
          <p:cNvPr id="80" name="Скругленный прямоугольник 79">
            <a:hlinkClick r:id="rId25" action="ppaction://hlinksldjump"/>
          </p:cNvPr>
          <p:cNvSpPr/>
          <p:nvPr/>
        </p:nvSpPr>
        <p:spPr>
          <a:xfrm>
            <a:off x="6032880" y="3699600"/>
            <a:ext cx="1260000" cy="720000"/>
          </a:xfrm>
          <a:prstGeom prst="roundRect">
            <a:avLst/>
          </a:prstGeom>
          <a:solidFill>
            <a:srgbClr val="FF9933"/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itchFamily="34" charset="0"/>
              </a:rPr>
              <a:t>400</a:t>
            </a:r>
            <a:endParaRPr lang="ru-RU" sz="3600" dirty="0">
              <a:ln>
                <a:solidFill>
                  <a:sysClr val="windowText" lastClr="000000"/>
                </a:solidFill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itchFamily="34" charset="0"/>
            </a:endParaRPr>
          </a:p>
        </p:txBody>
      </p:sp>
      <p:sp>
        <p:nvSpPr>
          <p:cNvPr id="81" name="Скругленный прямоугольник 80">
            <a:hlinkClick r:id="rId26" action="ppaction://hlinksldjump"/>
          </p:cNvPr>
          <p:cNvSpPr/>
          <p:nvPr/>
        </p:nvSpPr>
        <p:spPr>
          <a:xfrm>
            <a:off x="7426800" y="3699600"/>
            <a:ext cx="1260000" cy="720000"/>
          </a:xfrm>
          <a:prstGeom prst="roundRect">
            <a:avLst/>
          </a:prstGeom>
          <a:ln>
            <a:solidFill>
              <a:schemeClr val="bg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itchFamily="34" charset="0"/>
              </a:rPr>
              <a:t>400</a:t>
            </a:r>
            <a:endParaRPr lang="ru-RU" sz="3600" dirty="0">
              <a:ln>
                <a:solidFill>
                  <a:sysClr val="windowText" lastClr="000000"/>
                </a:solidFill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itchFamily="34" charset="0"/>
            </a:endParaRPr>
          </a:p>
        </p:txBody>
      </p:sp>
      <p:sp>
        <p:nvSpPr>
          <p:cNvPr id="82" name="Скругленный прямоугольник 81">
            <a:hlinkClick r:id="rId27" action="ppaction://hlinksldjump"/>
          </p:cNvPr>
          <p:cNvSpPr/>
          <p:nvPr/>
        </p:nvSpPr>
        <p:spPr>
          <a:xfrm>
            <a:off x="1845423" y="4537800"/>
            <a:ext cx="1260000" cy="720000"/>
          </a:xfrm>
          <a:prstGeom prst="roundRect">
            <a:avLst/>
          </a:prstGeom>
          <a:ln>
            <a:solidFill>
              <a:schemeClr val="bg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itchFamily="34" charset="0"/>
              </a:rPr>
              <a:t>500</a:t>
            </a:r>
            <a:endParaRPr lang="ru-RU" sz="3600" dirty="0">
              <a:ln>
                <a:solidFill>
                  <a:sysClr val="windowText" lastClr="000000"/>
                </a:solidFill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itchFamily="34" charset="0"/>
            </a:endParaRPr>
          </a:p>
        </p:txBody>
      </p:sp>
      <p:sp>
        <p:nvSpPr>
          <p:cNvPr id="83" name="Скругленный прямоугольник 82">
            <a:hlinkClick r:id="rId28" action="ppaction://hlinksldjump"/>
          </p:cNvPr>
          <p:cNvSpPr/>
          <p:nvPr/>
        </p:nvSpPr>
        <p:spPr>
          <a:xfrm>
            <a:off x="451503" y="4537800"/>
            <a:ext cx="1260000" cy="720000"/>
          </a:xfrm>
          <a:prstGeom prst="roundRect">
            <a:avLst/>
          </a:prstGeom>
          <a:solidFill>
            <a:srgbClr val="FF9933"/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itchFamily="34" charset="0"/>
              </a:rPr>
              <a:t>500</a:t>
            </a:r>
            <a:endParaRPr lang="ru-RU" sz="3600" dirty="0">
              <a:ln>
                <a:solidFill>
                  <a:sysClr val="windowText" lastClr="000000"/>
                </a:solidFill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itchFamily="34" charset="0"/>
            </a:endParaRPr>
          </a:p>
        </p:txBody>
      </p:sp>
      <p:sp>
        <p:nvSpPr>
          <p:cNvPr id="84" name="Скругленный прямоугольник 83">
            <a:hlinkClick r:id="rId29" action="ppaction://hlinksldjump"/>
          </p:cNvPr>
          <p:cNvSpPr/>
          <p:nvPr/>
        </p:nvSpPr>
        <p:spPr>
          <a:xfrm>
            <a:off x="4633263" y="4537800"/>
            <a:ext cx="1260000" cy="720000"/>
          </a:xfrm>
          <a:prstGeom prst="roundRect">
            <a:avLst/>
          </a:prstGeom>
          <a:ln>
            <a:solidFill>
              <a:schemeClr val="bg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itchFamily="34" charset="0"/>
              </a:rPr>
              <a:t>500</a:t>
            </a:r>
            <a:endParaRPr lang="ru-RU" sz="3600" dirty="0">
              <a:ln>
                <a:solidFill>
                  <a:sysClr val="windowText" lastClr="000000"/>
                </a:solidFill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itchFamily="34" charset="0"/>
            </a:endParaRPr>
          </a:p>
        </p:txBody>
      </p:sp>
      <p:sp>
        <p:nvSpPr>
          <p:cNvPr id="85" name="Скругленный прямоугольник 84">
            <a:hlinkClick r:id="rId30" action="ppaction://hlinksldjump"/>
          </p:cNvPr>
          <p:cNvSpPr/>
          <p:nvPr/>
        </p:nvSpPr>
        <p:spPr>
          <a:xfrm>
            <a:off x="3239343" y="4537800"/>
            <a:ext cx="1260000" cy="720000"/>
          </a:xfrm>
          <a:prstGeom prst="roundRect">
            <a:avLst/>
          </a:prstGeom>
          <a:solidFill>
            <a:srgbClr val="FF9933"/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itchFamily="34" charset="0"/>
              </a:rPr>
              <a:t>500</a:t>
            </a:r>
            <a:endParaRPr lang="ru-RU" sz="3600" dirty="0">
              <a:ln>
                <a:solidFill>
                  <a:sysClr val="windowText" lastClr="000000"/>
                </a:solidFill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itchFamily="34" charset="0"/>
            </a:endParaRPr>
          </a:p>
        </p:txBody>
      </p:sp>
      <p:sp>
        <p:nvSpPr>
          <p:cNvPr id="86" name="Скругленный прямоугольник 85">
            <a:hlinkClick r:id="rId31" action="ppaction://hlinksldjump"/>
          </p:cNvPr>
          <p:cNvSpPr/>
          <p:nvPr/>
        </p:nvSpPr>
        <p:spPr>
          <a:xfrm>
            <a:off x="6027183" y="4537800"/>
            <a:ext cx="1260000" cy="720000"/>
          </a:xfrm>
          <a:prstGeom prst="roundRect">
            <a:avLst/>
          </a:prstGeom>
          <a:solidFill>
            <a:srgbClr val="FF9933"/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itchFamily="34" charset="0"/>
              </a:rPr>
              <a:t>500</a:t>
            </a:r>
            <a:endParaRPr lang="ru-RU" sz="3600" dirty="0">
              <a:ln>
                <a:solidFill>
                  <a:sysClr val="windowText" lastClr="000000"/>
                </a:solidFill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itchFamily="34" charset="0"/>
            </a:endParaRPr>
          </a:p>
        </p:txBody>
      </p:sp>
      <p:sp>
        <p:nvSpPr>
          <p:cNvPr id="87" name="Скругленный прямоугольник 86">
            <a:hlinkClick r:id="rId32" action="ppaction://hlinksldjump"/>
          </p:cNvPr>
          <p:cNvSpPr/>
          <p:nvPr/>
        </p:nvSpPr>
        <p:spPr>
          <a:xfrm>
            <a:off x="7421103" y="4537800"/>
            <a:ext cx="1260000" cy="720000"/>
          </a:xfrm>
          <a:prstGeom prst="roundRect">
            <a:avLst/>
          </a:prstGeom>
          <a:ln>
            <a:solidFill>
              <a:schemeClr val="bg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itchFamily="34" charset="0"/>
              </a:rPr>
              <a:t>500</a:t>
            </a:r>
            <a:endParaRPr lang="ru-RU" sz="3600" dirty="0">
              <a:ln>
                <a:solidFill>
                  <a:sysClr val="windowText" lastClr="000000"/>
                </a:solidFill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itchFamily="34" charset="0"/>
            </a:endParaRPr>
          </a:p>
        </p:txBody>
      </p:sp>
      <p:sp>
        <p:nvSpPr>
          <p:cNvPr id="48" name="Овал 47">
            <a:hlinkClick r:id="" action="ppaction://noaction"/>
          </p:cNvPr>
          <p:cNvSpPr/>
          <p:nvPr/>
        </p:nvSpPr>
        <p:spPr>
          <a:xfrm>
            <a:off x="6934200" y="5867400"/>
            <a:ext cx="1905000" cy="533400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правила</a:t>
            </a:r>
            <a:endParaRPr lang="ru-RU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8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3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6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7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>
                      <p:stCondLst>
                        <p:cond delay="0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0"/>
                  </p:tgtEl>
                </p:cond>
              </p:nextCondLst>
            </p:seq>
          </p:childTnLst>
        </p:cTn>
      </p:par>
    </p:tnLst>
    <p:bldLst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Картинки по запросу флаги великобритании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tretch>
            <a:fillRect/>
          </a:stretch>
        </p:blipFill>
        <p:spPr bwMode="auto">
          <a:xfrm>
            <a:off x="2" y="1"/>
            <a:ext cx="9143998" cy="6857999"/>
          </a:xfrm>
          <a:prstGeom prst="rect">
            <a:avLst/>
          </a:prstGeom>
          <a:solidFill>
            <a:schemeClr val="accent1">
              <a:alpha val="42000"/>
            </a:schemeClr>
          </a:solidFill>
          <a:ln>
            <a:noFill/>
          </a:ln>
        </p:spPr>
      </p:pic>
      <p:sp>
        <p:nvSpPr>
          <p:cNvPr id="3091" name="Text Box 19"/>
          <p:cNvSpPr txBox="1">
            <a:spLocks noChangeArrowheads="1"/>
          </p:cNvSpPr>
          <p:nvPr/>
        </p:nvSpPr>
        <p:spPr bwMode="auto">
          <a:xfrm>
            <a:off x="1600200" y="3886200"/>
            <a:ext cx="62484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 smtClean="0">
                <a:ln>
                  <a:solidFill>
                    <a:schemeClr val="tx1"/>
                  </a:solidFill>
                </a:ln>
                <a:solidFill>
                  <a:srgbClr val="A50021"/>
                </a:solidFill>
                <a:latin typeface="Calibri" pitchFamily="34" charset="0"/>
              </a:rPr>
              <a:t>The United Kingdom of Great Britain and Northern Ireland</a:t>
            </a:r>
            <a:endParaRPr lang="en-US" sz="3600" b="1" dirty="0">
              <a:ln>
                <a:solidFill>
                  <a:schemeClr val="tx1"/>
                </a:solidFill>
              </a:ln>
              <a:solidFill>
                <a:srgbClr val="A50021"/>
              </a:solidFill>
              <a:latin typeface="Calibri" pitchFamily="34" charset="0"/>
            </a:endParaRPr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auto">
          <a:xfrm>
            <a:off x="1295400" y="2142112"/>
            <a:ext cx="6858000" cy="1687890"/>
          </a:xfrm>
          <a:prstGeom prst="flowChartTerminator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en-US" sz="3600" b="1" i="1" spc="50" dirty="0" smtClean="0">
                <a:ln w="13500">
                  <a:solidFill>
                    <a:sysClr val="windowText" lastClr="000000">
                      <a:alpha val="6500"/>
                    </a:sysClr>
                  </a:solidFill>
                  <a:prstDash val="solid"/>
                </a:ln>
                <a:solidFill>
                  <a:srgbClr val="660033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cs typeface="Times New Roman" charset="0"/>
              </a:rPr>
              <a:t>Give the full name of Great Britain</a:t>
            </a:r>
            <a:endParaRPr lang="ru-RU" sz="3600" b="1" i="1" spc="50" dirty="0">
              <a:ln w="13500">
                <a:solidFill>
                  <a:sysClr val="windowText" lastClr="000000">
                    <a:alpha val="6500"/>
                  </a:sysClr>
                </a:solidFill>
                <a:prstDash val="solid"/>
              </a:ln>
              <a:solidFill>
                <a:srgbClr val="660033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15" name="Text Box 51"/>
          <p:cNvSpPr txBox="1">
            <a:spLocks noChangeArrowheads="1"/>
          </p:cNvSpPr>
          <p:nvPr/>
        </p:nvSpPr>
        <p:spPr bwMode="auto">
          <a:xfrm>
            <a:off x="1828800" y="685800"/>
            <a:ext cx="6172200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 algn="ctr">
              <a:spcBef>
                <a:spcPct val="50000"/>
              </a:spcBef>
            </a:pPr>
            <a:r>
              <a:rPr lang="en-US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993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Great Britain 100</a:t>
            </a:r>
            <a:endParaRPr lang="en-US" sz="44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FF993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ekton Pro" pitchFamily="34" charset="0"/>
            </a:endParaRP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3276600" y="6019800"/>
            <a:ext cx="2819400" cy="381000"/>
          </a:xfrm>
          <a:prstGeom prst="flowChartTerminator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Правильный ответ</a:t>
            </a:r>
            <a:endParaRPr lang="ru-RU" sz="1800" dirty="0">
              <a:ln w="12700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2" descr="L:\на сайты\своя игра\смайл.jpg"/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" y="457200"/>
            <a:ext cx="1562100" cy="1338943"/>
          </a:xfrm>
          <a:prstGeom prst="rect">
            <a:avLst/>
          </a:prstGeom>
          <a:noFill/>
        </p:spPr>
      </p:pic>
      <p:sp>
        <p:nvSpPr>
          <p:cNvPr id="10" name="Управляющая кнопка: домой 9">
            <a:hlinkClick r:id="rId4" action="ppaction://hlinksldjump" highlightClick="1"/>
          </p:cNvPr>
          <p:cNvSpPr/>
          <p:nvPr/>
        </p:nvSpPr>
        <p:spPr>
          <a:xfrm>
            <a:off x="8001000" y="5715000"/>
            <a:ext cx="838200" cy="6858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091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Картинки по запросу флаги великобритании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tretch>
            <a:fillRect/>
          </a:stretch>
        </p:blipFill>
        <p:spPr bwMode="auto">
          <a:xfrm>
            <a:off x="2" y="1"/>
            <a:ext cx="9143998" cy="6857999"/>
          </a:xfrm>
          <a:prstGeom prst="rect">
            <a:avLst/>
          </a:prstGeom>
          <a:solidFill>
            <a:schemeClr val="accent1">
              <a:alpha val="42000"/>
            </a:schemeClr>
          </a:solidFill>
          <a:ln>
            <a:noFill/>
          </a:ln>
        </p:spPr>
      </p:pic>
      <p:sp>
        <p:nvSpPr>
          <p:cNvPr id="3091" name="Text Box 19"/>
          <p:cNvSpPr txBox="1">
            <a:spLocks noChangeArrowheads="1"/>
          </p:cNvSpPr>
          <p:nvPr/>
        </p:nvSpPr>
        <p:spPr bwMode="auto">
          <a:xfrm>
            <a:off x="1600200" y="4343400"/>
            <a:ext cx="62484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800" b="1" dirty="0" smtClean="0">
                <a:ln>
                  <a:solidFill>
                    <a:schemeClr val="tx1"/>
                  </a:solidFill>
                </a:ln>
                <a:solidFill>
                  <a:srgbClr val="A50021"/>
                </a:solidFill>
                <a:latin typeface="Calibri" pitchFamily="34" charset="0"/>
              </a:rPr>
              <a:t>London</a:t>
            </a:r>
            <a:endParaRPr lang="en-US" sz="4800" b="1" dirty="0">
              <a:ln>
                <a:solidFill>
                  <a:schemeClr val="tx1"/>
                </a:solidFill>
              </a:ln>
              <a:solidFill>
                <a:srgbClr val="A50021"/>
              </a:solidFill>
              <a:latin typeface="Calibri" pitchFamily="34" charset="0"/>
            </a:endParaRPr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auto">
          <a:xfrm>
            <a:off x="1295400" y="2142112"/>
            <a:ext cx="6858000" cy="1687890"/>
          </a:xfrm>
          <a:prstGeom prst="flowChartTerminator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en-US" sz="3600" b="1" i="1" spc="50" dirty="0" smtClean="0">
                <a:ln w="13500">
                  <a:solidFill>
                    <a:sysClr val="windowText" lastClr="000000">
                      <a:alpha val="6500"/>
                    </a:sysClr>
                  </a:solidFill>
                  <a:prstDash val="solid"/>
                </a:ln>
                <a:solidFill>
                  <a:srgbClr val="660033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cs typeface="Times New Roman" charset="0"/>
              </a:rPr>
              <a:t>What is the capital of this country?</a:t>
            </a:r>
            <a:endParaRPr lang="ru-RU" sz="3600" b="1" i="1" spc="50" dirty="0">
              <a:ln w="13500">
                <a:solidFill>
                  <a:sysClr val="windowText" lastClr="000000">
                    <a:alpha val="6500"/>
                  </a:sysClr>
                </a:solidFill>
                <a:prstDash val="solid"/>
              </a:ln>
              <a:solidFill>
                <a:srgbClr val="660033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15" name="Text Box 51"/>
          <p:cNvSpPr txBox="1">
            <a:spLocks noChangeArrowheads="1"/>
          </p:cNvSpPr>
          <p:nvPr/>
        </p:nvSpPr>
        <p:spPr bwMode="auto">
          <a:xfrm>
            <a:off x="2286000" y="731838"/>
            <a:ext cx="4572000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 algn="ctr">
              <a:spcBef>
                <a:spcPct val="50000"/>
              </a:spcBef>
            </a:pPr>
            <a:r>
              <a:rPr lang="en-US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993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England 100</a:t>
            </a:r>
            <a:endParaRPr lang="en-US" sz="44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FF993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ekton Pro" pitchFamily="34" charset="0"/>
            </a:endParaRP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3276600" y="6019800"/>
            <a:ext cx="2819400" cy="381000"/>
          </a:xfrm>
          <a:prstGeom prst="flowChartTerminator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Правильный ответ</a:t>
            </a:r>
            <a:endParaRPr lang="ru-RU" sz="1800" dirty="0">
              <a:ln w="12700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2" descr="L:\на сайты\своя игра\смайл.jpg"/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" y="457200"/>
            <a:ext cx="1562100" cy="1338943"/>
          </a:xfrm>
          <a:prstGeom prst="rect">
            <a:avLst/>
          </a:prstGeom>
          <a:noFill/>
        </p:spPr>
      </p:pic>
      <p:sp>
        <p:nvSpPr>
          <p:cNvPr id="10" name="Управляющая кнопка: домой 9">
            <a:hlinkClick r:id="rId4" action="ppaction://hlinksldjump" highlightClick="1"/>
          </p:cNvPr>
          <p:cNvSpPr/>
          <p:nvPr/>
        </p:nvSpPr>
        <p:spPr>
          <a:xfrm>
            <a:off x="8001000" y="5715000"/>
            <a:ext cx="838200" cy="6858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09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Картинки по запросу флаги великобритании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tretch>
            <a:fillRect/>
          </a:stretch>
        </p:blipFill>
        <p:spPr bwMode="auto">
          <a:xfrm>
            <a:off x="2" y="1"/>
            <a:ext cx="9143998" cy="6857999"/>
          </a:xfrm>
          <a:prstGeom prst="rect">
            <a:avLst/>
          </a:prstGeom>
          <a:solidFill>
            <a:schemeClr val="accent1">
              <a:alpha val="42000"/>
            </a:schemeClr>
          </a:solidFill>
          <a:ln>
            <a:noFill/>
          </a:ln>
        </p:spPr>
      </p:pic>
      <p:sp>
        <p:nvSpPr>
          <p:cNvPr id="3091" name="Text Box 19"/>
          <p:cNvSpPr txBox="1">
            <a:spLocks noChangeArrowheads="1"/>
          </p:cNvSpPr>
          <p:nvPr/>
        </p:nvSpPr>
        <p:spPr bwMode="auto">
          <a:xfrm>
            <a:off x="1600200" y="4343400"/>
            <a:ext cx="62484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800" b="1" dirty="0" smtClean="0">
                <a:ln>
                  <a:solidFill>
                    <a:schemeClr val="tx1"/>
                  </a:solidFill>
                </a:ln>
                <a:solidFill>
                  <a:srgbClr val="A50021"/>
                </a:solidFill>
                <a:latin typeface="Calibri" pitchFamily="34" charset="0"/>
              </a:rPr>
              <a:t>The Thames</a:t>
            </a:r>
            <a:endParaRPr lang="en-US" sz="4800" b="1" dirty="0">
              <a:ln>
                <a:solidFill>
                  <a:schemeClr val="tx1"/>
                </a:solidFill>
              </a:ln>
              <a:solidFill>
                <a:srgbClr val="A50021"/>
              </a:solidFill>
              <a:latin typeface="Calibri" pitchFamily="34" charset="0"/>
            </a:endParaRPr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auto">
          <a:xfrm>
            <a:off x="1295400" y="2531625"/>
            <a:ext cx="6858000" cy="908864"/>
          </a:xfrm>
          <a:prstGeom prst="flowChartTerminator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en-US" sz="3600" b="1" i="1" spc="50" dirty="0" smtClean="0">
                <a:ln w="13500">
                  <a:solidFill>
                    <a:sysClr val="windowText" lastClr="000000">
                      <a:alpha val="6500"/>
                    </a:sysClr>
                  </a:solidFill>
                  <a:prstDash val="solid"/>
                </a:ln>
                <a:solidFill>
                  <a:srgbClr val="660033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cs typeface="Times New Roman" charset="0"/>
              </a:rPr>
              <a:t>What river is in London?</a:t>
            </a:r>
            <a:endParaRPr lang="ru-RU" sz="3600" b="1" i="1" spc="50" dirty="0">
              <a:ln w="13500">
                <a:solidFill>
                  <a:sysClr val="windowText" lastClr="000000">
                    <a:alpha val="6500"/>
                  </a:sysClr>
                </a:solidFill>
                <a:prstDash val="solid"/>
              </a:ln>
              <a:solidFill>
                <a:srgbClr val="660033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15" name="Text Box 51"/>
          <p:cNvSpPr txBox="1">
            <a:spLocks noChangeArrowheads="1"/>
          </p:cNvSpPr>
          <p:nvPr/>
        </p:nvSpPr>
        <p:spPr bwMode="auto">
          <a:xfrm>
            <a:off x="2286000" y="731838"/>
            <a:ext cx="4572000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 algn="ctr">
              <a:spcBef>
                <a:spcPct val="50000"/>
              </a:spcBef>
            </a:pPr>
            <a:r>
              <a:rPr lang="en-US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993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London 100</a:t>
            </a:r>
            <a:endParaRPr lang="en-US" sz="44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FF993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ekton Pro" pitchFamily="34" charset="0"/>
            </a:endParaRP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3276600" y="6019800"/>
            <a:ext cx="2819400" cy="381000"/>
          </a:xfrm>
          <a:prstGeom prst="flowChartTerminator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Правильный ответ</a:t>
            </a:r>
            <a:endParaRPr lang="ru-RU" sz="1800" dirty="0">
              <a:ln w="12700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2" descr="L:\на сайты\своя игра\смайл.jpg"/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" y="457200"/>
            <a:ext cx="1562100" cy="1338943"/>
          </a:xfrm>
          <a:prstGeom prst="rect">
            <a:avLst/>
          </a:prstGeom>
          <a:noFill/>
        </p:spPr>
      </p:pic>
      <p:sp>
        <p:nvSpPr>
          <p:cNvPr id="10" name="Управляющая кнопка: домой 9">
            <a:hlinkClick r:id="rId4" action="ppaction://hlinksldjump" highlightClick="1"/>
          </p:cNvPr>
          <p:cNvSpPr/>
          <p:nvPr/>
        </p:nvSpPr>
        <p:spPr>
          <a:xfrm>
            <a:off x="8001000" y="5715000"/>
            <a:ext cx="838200" cy="6858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09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Картинки по запросу флаги великобритании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tretch>
            <a:fillRect/>
          </a:stretch>
        </p:blipFill>
        <p:spPr bwMode="auto">
          <a:xfrm>
            <a:off x="2" y="1"/>
            <a:ext cx="9143998" cy="6857999"/>
          </a:xfrm>
          <a:prstGeom prst="rect">
            <a:avLst/>
          </a:prstGeom>
          <a:solidFill>
            <a:schemeClr val="accent1">
              <a:alpha val="42000"/>
            </a:schemeClr>
          </a:solidFill>
          <a:ln>
            <a:noFill/>
          </a:ln>
        </p:spPr>
      </p:pic>
      <p:sp>
        <p:nvSpPr>
          <p:cNvPr id="3091" name="Text Box 19"/>
          <p:cNvSpPr txBox="1">
            <a:spLocks noChangeArrowheads="1"/>
          </p:cNvSpPr>
          <p:nvPr/>
        </p:nvSpPr>
        <p:spPr bwMode="auto">
          <a:xfrm>
            <a:off x="1600200" y="4343400"/>
            <a:ext cx="62484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800" b="1" dirty="0" smtClean="0">
                <a:ln>
                  <a:solidFill>
                    <a:schemeClr val="tx1"/>
                  </a:solidFill>
                </a:ln>
                <a:solidFill>
                  <a:srgbClr val="A50021"/>
                </a:solidFill>
                <a:latin typeface="Calibri" pitchFamily="34" charset="0"/>
              </a:rPr>
              <a:t>Too, as well, also, either</a:t>
            </a:r>
            <a:endParaRPr lang="en-US" sz="4800" b="1" dirty="0">
              <a:ln>
                <a:solidFill>
                  <a:schemeClr val="tx1"/>
                </a:solidFill>
              </a:ln>
              <a:solidFill>
                <a:srgbClr val="A50021"/>
              </a:solidFill>
              <a:latin typeface="Calibri" pitchFamily="34" charset="0"/>
            </a:endParaRPr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auto">
          <a:xfrm>
            <a:off x="1295400" y="2142112"/>
            <a:ext cx="6858000" cy="1687890"/>
          </a:xfrm>
          <a:prstGeom prst="flowChartTerminator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en-US" sz="3600" b="1" i="1" spc="50" dirty="0" smtClean="0">
                <a:ln w="13500">
                  <a:solidFill>
                    <a:sysClr val="windowText" lastClr="000000">
                      <a:alpha val="6500"/>
                    </a:sysClr>
                  </a:solidFill>
                  <a:prstDash val="solid"/>
                </a:ln>
                <a:solidFill>
                  <a:srgbClr val="660033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cs typeface="Times New Roman" charset="0"/>
              </a:rPr>
              <a:t>What 4 words for </a:t>
            </a:r>
            <a:r>
              <a:rPr lang="ru-RU" sz="3600" b="1" i="1" spc="50" dirty="0" smtClean="0">
                <a:ln w="13500">
                  <a:solidFill>
                    <a:sysClr val="windowText" lastClr="000000">
                      <a:alpha val="6500"/>
                    </a:sysClr>
                  </a:solidFill>
                  <a:prstDash val="solid"/>
                </a:ln>
                <a:solidFill>
                  <a:srgbClr val="660033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cs typeface="Times New Roman" charset="0"/>
              </a:rPr>
              <a:t>«тоже» </a:t>
            </a:r>
            <a:r>
              <a:rPr lang="en-US" sz="3600" b="1" i="1" spc="50" dirty="0" smtClean="0">
                <a:ln w="13500">
                  <a:solidFill>
                    <a:sysClr val="windowText" lastClr="000000">
                      <a:alpha val="6500"/>
                    </a:sysClr>
                  </a:solidFill>
                  <a:prstDash val="solid"/>
                </a:ln>
                <a:solidFill>
                  <a:srgbClr val="660033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cs typeface="Times New Roman" charset="0"/>
              </a:rPr>
              <a:t>do you know?</a:t>
            </a:r>
            <a:endParaRPr lang="ru-RU" sz="3600" b="1" i="1" spc="50" dirty="0">
              <a:ln w="13500">
                <a:solidFill>
                  <a:sysClr val="windowText" lastClr="000000">
                    <a:alpha val="6500"/>
                  </a:sysClr>
                </a:solidFill>
                <a:prstDash val="solid"/>
              </a:ln>
              <a:solidFill>
                <a:srgbClr val="660033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15" name="Text Box 51"/>
          <p:cNvSpPr txBox="1">
            <a:spLocks noChangeArrowheads="1"/>
          </p:cNvSpPr>
          <p:nvPr/>
        </p:nvSpPr>
        <p:spPr bwMode="auto">
          <a:xfrm>
            <a:off x="2286000" y="731838"/>
            <a:ext cx="4572000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 algn="ctr">
              <a:spcBef>
                <a:spcPct val="50000"/>
              </a:spcBef>
            </a:pPr>
            <a:r>
              <a:rPr lang="en-US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993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Grammar 100</a:t>
            </a:r>
            <a:endParaRPr lang="en-US" sz="44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FF993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ekton Pro" pitchFamily="34" charset="0"/>
            </a:endParaRP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3276600" y="6019800"/>
            <a:ext cx="2819400" cy="381000"/>
          </a:xfrm>
          <a:prstGeom prst="flowChartTerminator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Правильный ответ</a:t>
            </a:r>
            <a:endParaRPr lang="ru-RU" sz="1800" dirty="0">
              <a:ln w="12700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2" descr="L:\на сайты\своя игра\смайл.jpg"/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" y="457200"/>
            <a:ext cx="1562100" cy="1338943"/>
          </a:xfrm>
          <a:prstGeom prst="rect">
            <a:avLst/>
          </a:prstGeom>
          <a:noFill/>
        </p:spPr>
      </p:pic>
      <p:sp>
        <p:nvSpPr>
          <p:cNvPr id="10" name="Управляющая кнопка: домой 9">
            <a:hlinkClick r:id="rId4" action="ppaction://hlinksldjump" highlightClick="1"/>
          </p:cNvPr>
          <p:cNvSpPr/>
          <p:nvPr/>
        </p:nvSpPr>
        <p:spPr>
          <a:xfrm>
            <a:off x="8001000" y="5715000"/>
            <a:ext cx="838200" cy="6858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09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Картинки по запросу флаги великобритании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tretch>
            <a:fillRect/>
          </a:stretch>
        </p:blipFill>
        <p:spPr bwMode="auto">
          <a:xfrm>
            <a:off x="2" y="1"/>
            <a:ext cx="9143998" cy="6857999"/>
          </a:xfrm>
          <a:prstGeom prst="rect">
            <a:avLst/>
          </a:prstGeom>
          <a:solidFill>
            <a:schemeClr val="accent1">
              <a:alpha val="42000"/>
            </a:schemeClr>
          </a:solidFill>
          <a:ln>
            <a:noFill/>
          </a:ln>
        </p:spPr>
      </p:pic>
      <p:sp>
        <p:nvSpPr>
          <p:cNvPr id="3091" name="Text Box 19"/>
          <p:cNvSpPr txBox="1">
            <a:spLocks noChangeArrowheads="1"/>
          </p:cNvSpPr>
          <p:nvPr/>
        </p:nvSpPr>
        <p:spPr bwMode="auto">
          <a:xfrm>
            <a:off x="1600200" y="4343400"/>
            <a:ext cx="62484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800" b="1" dirty="0" smtClean="0">
                <a:ln>
                  <a:solidFill>
                    <a:schemeClr val="tx1"/>
                  </a:solidFill>
                </a:ln>
                <a:solidFill>
                  <a:srgbClr val="A50021"/>
                </a:solidFill>
                <a:latin typeface="Calibri" pitchFamily="34" charset="0"/>
              </a:rPr>
              <a:t>Red rose</a:t>
            </a:r>
            <a:endParaRPr lang="en-US" sz="4800" b="1" dirty="0">
              <a:ln>
                <a:solidFill>
                  <a:schemeClr val="tx1"/>
                </a:solidFill>
              </a:ln>
              <a:solidFill>
                <a:srgbClr val="A50021"/>
              </a:solidFill>
              <a:latin typeface="Calibri" pitchFamily="34" charset="0"/>
            </a:endParaRPr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auto">
          <a:xfrm>
            <a:off x="1295400" y="2142112"/>
            <a:ext cx="6858000" cy="1687890"/>
          </a:xfrm>
          <a:prstGeom prst="flowChartTerminator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en-US" sz="3600" b="1" i="1" spc="50" dirty="0" smtClean="0">
                <a:ln w="13500">
                  <a:solidFill>
                    <a:sysClr val="windowText" lastClr="000000">
                      <a:alpha val="6500"/>
                    </a:sysClr>
                  </a:solidFill>
                  <a:prstDash val="solid"/>
                </a:ln>
                <a:solidFill>
                  <a:srgbClr val="660033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cs typeface="Times New Roman" charset="0"/>
              </a:rPr>
              <a:t>What is the symbol of England?</a:t>
            </a:r>
            <a:endParaRPr lang="ru-RU" sz="3600" b="1" i="1" spc="50" dirty="0">
              <a:ln w="13500">
                <a:solidFill>
                  <a:sysClr val="windowText" lastClr="000000">
                    <a:alpha val="6500"/>
                  </a:sysClr>
                </a:solidFill>
                <a:prstDash val="solid"/>
              </a:ln>
              <a:solidFill>
                <a:srgbClr val="660033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15" name="Text Box 51"/>
          <p:cNvSpPr txBox="1">
            <a:spLocks noChangeArrowheads="1"/>
          </p:cNvSpPr>
          <p:nvPr/>
        </p:nvSpPr>
        <p:spPr bwMode="auto">
          <a:xfrm>
            <a:off x="2286000" y="731838"/>
            <a:ext cx="4572000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 algn="ctr">
              <a:spcBef>
                <a:spcPct val="50000"/>
              </a:spcBef>
            </a:pPr>
            <a:r>
              <a:rPr lang="en-US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993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The symbols 100</a:t>
            </a:r>
            <a:endParaRPr lang="en-US" sz="44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FF993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ekton Pro" pitchFamily="34" charset="0"/>
            </a:endParaRP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3276600" y="6019800"/>
            <a:ext cx="2819400" cy="381000"/>
          </a:xfrm>
          <a:prstGeom prst="flowChartTerminator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Правильный ответ</a:t>
            </a:r>
            <a:endParaRPr lang="ru-RU" sz="1800" dirty="0">
              <a:ln w="12700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2" descr="L:\на сайты\своя игра\смайл.jpg"/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" y="457200"/>
            <a:ext cx="1562100" cy="1338943"/>
          </a:xfrm>
          <a:prstGeom prst="rect">
            <a:avLst/>
          </a:prstGeom>
          <a:noFill/>
        </p:spPr>
      </p:pic>
      <p:sp>
        <p:nvSpPr>
          <p:cNvPr id="10" name="Управляющая кнопка: домой 9">
            <a:hlinkClick r:id="rId4" action="ppaction://hlinksldjump" highlightClick="1"/>
          </p:cNvPr>
          <p:cNvSpPr/>
          <p:nvPr/>
        </p:nvSpPr>
        <p:spPr>
          <a:xfrm>
            <a:off x="8001000" y="5715000"/>
            <a:ext cx="838200" cy="6858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09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Картинки по запросу флаги великобритании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tretch>
            <a:fillRect/>
          </a:stretch>
        </p:blipFill>
        <p:spPr bwMode="auto">
          <a:xfrm>
            <a:off x="2" y="1"/>
            <a:ext cx="9143998" cy="6857999"/>
          </a:xfrm>
          <a:prstGeom prst="rect">
            <a:avLst/>
          </a:prstGeom>
          <a:solidFill>
            <a:schemeClr val="accent1">
              <a:alpha val="42000"/>
            </a:schemeClr>
          </a:solidFill>
          <a:ln>
            <a:noFill/>
          </a:ln>
        </p:spPr>
      </p:pic>
      <p:sp>
        <p:nvSpPr>
          <p:cNvPr id="3091" name="Text Box 19"/>
          <p:cNvSpPr txBox="1">
            <a:spLocks noChangeArrowheads="1"/>
          </p:cNvSpPr>
          <p:nvPr/>
        </p:nvSpPr>
        <p:spPr bwMode="auto">
          <a:xfrm>
            <a:off x="1600200" y="4343400"/>
            <a:ext cx="62484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800" b="1" dirty="0" smtClean="0">
                <a:ln>
                  <a:solidFill>
                    <a:schemeClr val="tx1"/>
                  </a:solidFill>
                </a:ln>
                <a:solidFill>
                  <a:srgbClr val="A50021"/>
                </a:solidFill>
                <a:latin typeface="Calibri" pitchFamily="34" charset="0"/>
              </a:rPr>
              <a:t>Trafalgar Square</a:t>
            </a:r>
            <a:endParaRPr lang="en-US" sz="4800" b="1" dirty="0">
              <a:ln>
                <a:solidFill>
                  <a:schemeClr val="tx1"/>
                </a:solidFill>
              </a:ln>
              <a:solidFill>
                <a:srgbClr val="A50021"/>
              </a:solidFill>
              <a:latin typeface="Calibri" pitchFamily="34" charset="0"/>
            </a:endParaRPr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auto">
          <a:xfrm>
            <a:off x="1295400" y="2142112"/>
            <a:ext cx="6858000" cy="1687890"/>
          </a:xfrm>
          <a:prstGeom prst="flowChartTerminator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en-US" sz="3600" b="1" i="1" spc="50" dirty="0" smtClean="0">
                <a:ln w="13500">
                  <a:solidFill>
                    <a:sysClr val="windowText" lastClr="000000">
                      <a:alpha val="6500"/>
                    </a:sysClr>
                  </a:solidFill>
                  <a:prstDash val="solid"/>
                </a:ln>
                <a:solidFill>
                  <a:srgbClr val="660033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cs typeface="Times New Roman" charset="0"/>
              </a:rPr>
              <a:t>What is the geographical centre of London?</a:t>
            </a:r>
            <a:endParaRPr lang="ru-RU" sz="3600" b="1" i="1" spc="50" dirty="0">
              <a:ln w="13500">
                <a:solidFill>
                  <a:sysClr val="windowText" lastClr="000000">
                    <a:alpha val="6500"/>
                  </a:sysClr>
                </a:solidFill>
                <a:prstDash val="solid"/>
              </a:ln>
              <a:solidFill>
                <a:srgbClr val="660033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15" name="Text Box 51"/>
          <p:cNvSpPr txBox="1">
            <a:spLocks noChangeArrowheads="1"/>
          </p:cNvSpPr>
          <p:nvPr/>
        </p:nvSpPr>
        <p:spPr bwMode="auto">
          <a:xfrm>
            <a:off x="2286000" y="731838"/>
            <a:ext cx="5715000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 algn="ctr">
              <a:spcBef>
                <a:spcPct val="50000"/>
              </a:spcBef>
            </a:pPr>
            <a:r>
              <a:rPr lang="en-US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993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Sights 100</a:t>
            </a:r>
            <a:endParaRPr lang="en-US" sz="44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FF993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ekton Pro" pitchFamily="34" charset="0"/>
            </a:endParaRP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3276600" y="6019800"/>
            <a:ext cx="2819400" cy="381000"/>
          </a:xfrm>
          <a:prstGeom prst="flowChartTerminator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Правильный ответ</a:t>
            </a:r>
            <a:endParaRPr lang="ru-RU" sz="1800" dirty="0">
              <a:ln w="12700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2" descr="L:\на сайты\своя игра\смайл.jpg"/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" y="457200"/>
            <a:ext cx="1562100" cy="1338943"/>
          </a:xfrm>
          <a:prstGeom prst="rect">
            <a:avLst/>
          </a:prstGeom>
          <a:noFill/>
        </p:spPr>
      </p:pic>
      <p:sp>
        <p:nvSpPr>
          <p:cNvPr id="10" name="Управляющая кнопка: домой 9">
            <a:hlinkClick r:id="rId4" action="ppaction://hlinksldjump" highlightClick="1"/>
          </p:cNvPr>
          <p:cNvSpPr/>
          <p:nvPr/>
        </p:nvSpPr>
        <p:spPr>
          <a:xfrm>
            <a:off x="8001000" y="5715000"/>
            <a:ext cx="838200" cy="6858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09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Картинки по запросу флаги великобритании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tretch>
            <a:fillRect/>
          </a:stretch>
        </p:blipFill>
        <p:spPr bwMode="auto">
          <a:xfrm>
            <a:off x="2" y="1"/>
            <a:ext cx="9143998" cy="6857999"/>
          </a:xfrm>
          <a:prstGeom prst="rect">
            <a:avLst/>
          </a:prstGeom>
          <a:solidFill>
            <a:schemeClr val="accent1">
              <a:alpha val="42000"/>
            </a:schemeClr>
          </a:solidFill>
          <a:ln>
            <a:noFill/>
          </a:ln>
        </p:spPr>
      </p:pic>
      <p:sp>
        <p:nvSpPr>
          <p:cNvPr id="3091" name="Text Box 19"/>
          <p:cNvSpPr txBox="1">
            <a:spLocks noChangeArrowheads="1"/>
          </p:cNvSpPr>
          <p:nvPr/>
        </p:nvSpPr>
        <p:spPr bwMode="auto">
          <a:xfrm>
            <a:off x="1600200" y="4343400"/>
            <a:ext cx="62484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800" b="1" dirty="0" smtClean="0">
                <a:ln>
                  <a:solidFill>
                    <a:schemeClr val="tx1"/>
                  </a:solidFill>
                </a:ln>
                <a:solidFill>
                  <a:srgbClr val="A50021"/>
                </a:solidFill>
                <a:latin typeface="Calibri" pitchFamily="34" charset="0"/>
              </a:rPr>
              <a:t>London</a:t>
            </a:r>
            <a:endParaRPr lang="en-US" sz="4800" b="1" dirty="0">
              <a:ln>
                <a:solidFill>
                  <a:schemeClr val="tx1"/>
                </a:solidFill>
              </a:ln>
              <a:solidFill>
                <a:srgbClr val="A50021"/>
              </a:solidFill>
              <a:latin typeface="Calibri" pitchFamily="34" charset="0"/>
            </a:endParaRPr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auto">
          <a:xfrm>
            <a:off x="1295400" y="2531625"/>
            <a:ext cx="6858000" cy="908864"/>
          </a:xfrm>
          <a:prstGeom prst="flowChartTerminator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en-US" sz="3600" b="1" i="1" spc="50" dirty="0" smtClean="0">
                <a:ln w="13500">
                  <a:solidFill>
                    <a:sysClr val="windowText" lastClr="000000">
                      <a:alpha val="6500"/>
                    </a:sysClr>
                  </a:solidFill>
                  <a:prstDash val="solid"/>
                </a:ln>
                <a:solidFill>
                  <a:srgbClr val="660033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cs typeface="Times New Roman" charset="0"/>
              </a:rPr>
              <a:t>What is the capital of the UK?</a:t>
            </a:r>
            <a:endParaRPr lang="ru-RU" sz="3600" b="1" i="1" spc="50" dirty="0">
              <a:ln w="13500">
                <a:solidFill>
                  <a:sysClr val="windowText" lastClr="000000">
                    <a:alpha val="6500"/>
                  </a:sysClr>
                </a:solidFill>
                <a:prstDash val="solid"/>
              </a:ln>
              <a:solidFill>
                <a:srgbClr val="660033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15" name="Text Box 51"/>
          <p:cNvSpPr txBox="1">
            <a:spLocks noChangeArrowheads="1"/>
          </p:cNvSpPr>
          <p:nvPr/>
        </p:nvSpPr>
        <p:spPr bwMode="auto">
          <a:xfrm>
            <a:off x="2286000" y="731838"/>
            <a:ext cx="4572000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 algn="ctr">
              <a:spcBef>
                <a:spcPct val="50000"/>
              </a:spcBef>
            </a:pPr>
            <a:r>
              <a:rPr lang="en-US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993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Great Britain 200</a:t>
            </a:r>
            <a:endParaRPr lang="en-US" sz="44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FF993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ekton Pro" pitchFamily="34" charset="0"/>
            </a:endParaRP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3276600" y="6019800"/>
            <a:ext cx="2819400" cy="381000"/>
          </a:xfrm>
          <a:prstGeom prst="flowChartTerminator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Правильный ответ</a:t>
            </a:r>
            <a:endParaRPr lang="ru-RU" sz="1800" dirty="0">
              <a:ln w="12700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2" descr="L:\на сайты\своя игра\смайл.jpg"/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" y="457200"/>
            <a:ext cx="1562100" cy="1338943"/>
          </a:xfrm>
          <a:prstGeom prst="rect">
            <a:avLst/>
          </a:prstGeom>
          <a:noFill/>
        </p:spPr>
      </p:pic>
      <p:sp>
        <p:nvSpPr>
          <p:cNvPr id="10" name="Управляющая кнопка: домой 9">
            <a:hlinkClick r:id="rId4" action="ppaction://hlinksldjump" highlightClick="1"/>
          </p:cNvPr>
          <p:cNvSpPr/>
          <p:nvPr/>
        </p:nvSpPr>
        <p:spPr>
          <a:xfrm>
            <a:off x="8077200" y="5715000"/>
            <a:ext cx="838200" cy="6858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09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Картинки по запросу флаги великобритании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tretch>
            <a:fillRect/>
          </a:stretch>
        </p:blipFill>
        <p:spPr bwMode="auto">
          <a:xfrm>
            <a:off x="2" y="1"/>
            <a:ext cx="9143998" cy="6857999"/>
          </a:xfrm>
          <a:prstGeom prst="rect">
            <a:avLst/>
          </a:prstGeom>
          <a:solidFill>
            <a:schemeClr val="accent1">
              <a:alpha val="42000"/>
            </a:schemeClr>
          </a:solidFill>
          <a:ln>
            <a:noFill/>
          </a:ln>
        </p:spPr>
      </p:pic>
      <p:sp>
        <p:nvSpPr>
          <p:cNvPr id="3091" name="Text Box 19"/>
          <p:cNvSpPr txBox="1">
            <a:spLocks noChangeArrowheads="1"/>
          </p:cNvSpPr>
          <p:nvPr/>
        </p:nvSpPr>
        <p:spPr bwMode="auto">
          <a:xfrm>
            <a:off x="1600200" y="4343400"/>
            <a:ext cx="62484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800" b="1" dirty="0" smtClean="0">
                <a:ln>
                  <a:solidFill>
                    <a:schemeClr val="tx1"/>
                  </a:solidFill>
                </a:ln>
                <a:solidFill>
                  <a:srgbClr val="A50021"/>
                </a:solidFill>
                <a:latin typeface="Calibri" pitchFamily="34" charset="0"/>
              </a:rPr>
              <a:t>British Isles and Ireland</a:t>
            </a:r>
            <a:endParaRPr lang="en-US" sz="4800" b="1" dirty="0">
              <a:ln>
                <a:solidFill>
                  <a:schemeClr val="tx1"/>
                </a:solidFill>
              </a:ln>
              <a:solidFill>
                <a:srgbClr val="A50021"/>
              </a:solidFill>
              <a:latin typeface="Calibri" pitchFamily="34" charset="0"/>
            </a:endParaRPr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auto">
          <a:xfrm>
            <a:off x="1295400" y="2142112"/>
            <a:ext cx="6858000" cy="1687890"/>
          </a:xfrm>
          <a:prstGeom prst="flowChartTerminator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en-US" sz="3600" b="1" i="1" spc="50" dirty="0" smtClean="0">
                <a:ln w="13500">
                  <a:solidFill>
                    <a:sysClr val="windowText" lastClr="000000">
                      <a:alpha val="6500"/>
                    </a:sysClr>
                  </a:solidFill>
                  <a:prstDash val="solid"/>
                </a:ln>
                <a:solidFill>
                  <a:srgbClr val="660033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cs typeface="Times New Roman" charset="0"/>
              </a:rPr>
              <a:t>What are 2 large islands on which The UK stands?</a:t>
            </a:r>
            <a:endParaRPr lang="ru-RU" sz="3600" b="1" i="1" spc="50" dirty="0">
              <a:ln w="13500">
                <a:solidFill>
                  <a:sysClr val="windowText" lastClr="000000">
                    <a:alpha val="6500"/>
                  </a:sysClr>
                </a:solidFill>
                <a:prstDash val="solid"/>
              </a:ln>
              <a:solidFill>
                <a:srgbClr val="660033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15" name="Text Box 51"/>
          <p:cNvSpPr txBox="1">
            <a:spLocks noChangeArrowheads="1"/>
          </p:cNvSpPr>
          <p:nvPr/>
        </p:nvSpPr>
        <p:spPr bwMode="auto">
          <a:xfrm>
            <a:off x="2286000" y="731838"/>
            <a:ext cx="4572000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 algn="ctr">
              <a:spcBef>
                <a:spcPct val="50000"/>
              </a:spcBef>
            </a:pPr>
            <a:r>
              <a:rPr lang="en-US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993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Great Britain 300</a:t>
            </a:r>
            <a:endParaRPr lang="en-US" sz="44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FF993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ekton Pro" pitchFamily="34" charset="0"/>
            </a:endParaRP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3276600" y="6019800"/>
            <a:ext cx="2819400" cy="381000"/>
          </a:xfrm>
          <a:prstGeom prst="flowChartTerminator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Правильный ответ</a:t>
            </a:r>
            <a:endParaRPr lang="ru-RU" sz="1800" dirty="0">
              <a:ln w="12700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2" descr="L:\на сайты\своя игра\смайл.jpg"/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" y="457200"/>
            <a:ext cx="1562100" cy="1338943"/>
          </a:xfrm>
          <a:prstGeom prst="rect">
            <a:avLst/>
          </a:prstGeom>
          <a:noFill/>
        </p:spPr>
      </p:pic>
      <p:sp>
        <p:nvSpPr>
          <p:cNvPr id="10" name="Управляющая кнопка: домой 9">
            <a:hlinkClick r:id="rId4" action="ppaction://hlinksldjump" highlightClick="1"/>
          </p:cNvPr>
          <p:cNvSpPr/>
          <p:nvPr/>
        </p:nvSpPr>
        <p:spPr>
          <a:xfrm>
            <a:off x="8001000" y="5715000"/>
            <a:ext cx="838200" cy="6858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09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Картинки по запросу флаги великобритании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tretch>
            <a:fillRect/>
          </a:stretch>
        </p:blipFill>
        <p:spPr bwMode="auto">
          <a:xfrm>
            <a:off x="2" y="1"/>
            <a:ext cx="9143998" cy="6857999"/>
          </a:xfrm>
          <a:prstGeom prst="rect">
            <a:avLst/>
          </a:prstGeom>
          <a:solidFill>
            <a:schemeClr val="accent1">
              <a:alpha val="42000"/>
            </a:schemeClr>
          </a:solidFill>
          <a:ln>
            <a:noFill/>
          </a:ln>
        </p:spPr>
      </p:pic>
      <p:sp>
        <p:nvSpPr>
          <p:cNvPr id="3091" name="Text Box 19"/>
          <p:cNvSpPr txBox="1">
            <a:spLocks noChangeArrowheads="1"/>
          </p:cNvSpPr>
          <p:nvPr/>
        </p:nvSpPr>
        <p:spPr bwMode="auto">
          <a:xfrm>
            <a:off x="1600200" y="4343400"/>
            <a:ext cx="62484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800" b="1" dirty="0" smtClean="0">
                <a:ln>
                  <a:solidFill>
                    <a:schemeClr val="tx1"/>
                  </a:solidFill>
                </a:ln>
                <a:solidFill>
                  <a:srgbClr val="A50021"/>
                </a:solidFill>
                <a:latin typeface="Calibri" pitchFamily="34" charset="0"/>
              </a:rPr>
              <a:t>The Union Jack</a:t>
            </a:r>
            <a:endParaRPr lang="en-US" sz="4800" b="1" dirty="0">
              <a:ln>
                <a:solidFill>
                  <a:schemeClr val="tx1"/>
                </a:solidFill>
              </a:ln>
              <a:solidFill>
                <a:srgbClr val="A50021"/>
              </a:solidFill>
              <a:latin typeface="Calibri" pitchFamily="34" charset="0"/>
            </a:endParaRPr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auto">
          <a:xfrm>
            <a:off x="1295400" y="2142112"/>
            <a:ext cx="6858000" cy="1687890"/>
          </a:xfrm>
          <a:prstGeom prst="flowChartTerminator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en-US" sz="3600" b="1" i="1" spc="50" dirty="0" smtClean="0">
                <a:ln w="13500">
                  <a:solidFill>
                    <a:sysClr val="windowText" lastClr="000000">
                      <a:alpha val="6500"/>
                    </a:sysClr>
                  </a:solidFill>
                  <a:prstDash val="solid"/>
                </a:ln>
                <a:solidFill>
                  <a:srgbClr val="660033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cs typeface="Times New Roman" charset="0"/>
              </a:rPr>
              <a:t>What is the name of The UK flag?</a:t>
            </a:r>
            <a:endParaRPr lang="ru-RU" sz="3600" b="1" i="1" spc="50" dirty="0">
              <a:ln w="13500">
                <a:solidFill>
                  <a:sysClr val="windowText" lastClr="000000">
                    <a:alpha val="6500"/>
                  </a:sysClr>
                </a:solidFill>
                <a:prstDash val="solid"/>
              </a:ln>
              <a:solidFill>
                <a:srgbClr val="660033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15" name="Text Box 51"/>
          <p:cNvSpPr txBox="1">
            <a:spLocks noChangeArrowheads="1"/>
          </p:cNvSpPr>
          <p:nvPr/>
        </p:nvSpPr>
        <p:spPr bwMode="auto">
          <a:xfrm>
            <a:off x="2286000" y="731838"/>
            <a:ext cx="4572000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 algn="ctr">
              <a:spcBef>
                <a:spcPct val="50000"/>
              </a:spcBef>
            </a:pPr>
            <a:r>
              <a:rPr lang="en-US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993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Great Britain 400</a:t>
            </a:r>
            <a:endParaRPr lang="en-US" sz="44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FF993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ekton Pro" pitchFamily="34" charset="0"/>
            </a:endParaRP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3276600" y="6019800"/>
            <a:ext cx="2819400" cy="381000"/>
          </a:xfrm>
          <a:prstGeom prst="flowChartTerminator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Правильный ответ</a:t>
            </a:r>
            <a:endParaRPr lang="ru-RU" sz="1800" dirty="0">
              <a:ln w="12700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2" descr="L:\на сайты\своя игра\смайл.jpg"/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" y="457200"/>
            <a:ext cx="1562100" cy="1338943"/>
          </a:xfrm>
          <a:prstGeom prst="rect">
            <a:avLst/>
          </a:prstGeom>
          <a:noFill/>
        </p:spPr>
      </p:pic>
      <p:sp>
        <p:nvSpPr>
          <p:cNvPr id="10" name="Управляющая кнопка: домой 9">
            <a:hlinkClick r:id="rId4" action="ppaction://hlinksldjump" highlightClick="1"/>
          </p:cNvPr>
          <p:cNvSpPr/>
          <p:nvPr/>
        </p:nvSpPr>
        <p:spPr>
          <a:xfrm>
            <a:off x="8001000" y="5715000"/>
            <a:ext cx="838200" cy="6858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09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Картинки по запросу флаги великобритании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tretch>
            <a:fillRect/>
          </a:stretch>
        </p:blipFill>
        <p:spPr bwMode="auto">
          <a:xfrm>
            <a:off x="2" y="1"/>
            <a:ext cx="9143998" cy="6857999"/>
          </a:xfrm>
          <a:prstGeom prst="rect">
            <a:avLst/>
          </a:prstGeom>
          <a:solidFill>
            <a:schemeClr val="accent1">
              <a:alpha val="42000"/>
            </a:schemeClr>
          </a:solidFill>
          <a:ln>
            <a:noFill/>
          </a:ln>
        </p:spPr>
      </p:pic>
      <p:sp>
        <p:nvSpPr>
          <p:cNvPr id="3091" name="Text Box 19"/>
          <p:cNvSpPr txBox="1">
            <a:spLocks noChangeArrowheads="1"/>
          </p:cNvSpPr>
          <p:nvPr/>
        </p:nvSpPr>
        <p:spPr bwMode="auto">
          <a:xfrm>
            <a:off x="1600200" y="4343400"/>
            <a:ext cx="62484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 smtClean="0">
                <a:ln>
                  <a:solidFill>
                    <a:schemeClr val="tx1"/>
                  </a:solidFill>
                </a:ln>
                <a:solidFill>
                  <a:srgbClr val="A50021"/>
                </a:solidFill>
                <a:latin typeface="Calibri" pitchFamily="34" charset="0"/>
              </a:rPr>
              <a:t>England, Wales, Scotland, Northern Ireland</a:t>
            </a:r>
            <a:endParaRPr lang="en-US" sz="3600" b="1" dirty="0">
              <a:ln>
                <a:solidFill>
                  <a:schemeClr val="tx1"/>
                </a:solidFill>
              </a:ln>
              <a:solidFill>
                <a:srgbClr val="A50021"/>
              </a:solidFill>
              <a:latin typeface="Calibri" pitchFamily="34" charset="0"/>
            </a:endParaRPr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auto">
          <a:xfrm>
            <a:off x="1295400" y="2142112"/>
            <a:ext cx="6858000" cy="1687890"/>
          </a:xfrm>
          <a:prstGeom prst="flowChartTerminator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en-US" sz="3600" b="1" i="1" spc="50" dirty="0" smtClean="0">
                <a:ln w="13500">
                  <a:solidFill>
                    <a:sysClr val="windowText" lastClr="000000">
                      <a:alpha val="6500"/>
                    </a:sysClr>
                  </a:solidFill>
                  <a:prstDash val="solid"/>
                </a:ln>
                <a:solidFill>
                  <a:srgbClr val="660033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cs typeface="Times New Roman" charset="0"/>
              </a:rPr>
              <a:t>What are the four parts in </a:t>
            </a:r>
          </a:p>
          <a:p>
            <a:pPr algn="ctr">
              <a:defRPr/>
            </a:pPr>
            <a:r>
              <a:rPr lang="en-US" sz="3600" b="1" i="1" spc="50" dirty="0" smtClean="0">
                <a:ln w="13500">
                  <a:solidFill>
                    <a:sysClr val="windowText" lastClr="000000">
                      <a:alpha val="6500"/>
                    </a:sysClr>
                  </a:solidFill>
                  <a:prstDash val="solid"/>
                </a:ln>
                <a:solidFill>
                  <a:srgbClr val="660033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cs typeface="Times New Roman" charset="0"/>
              </a:rPr>
              <a:t>the UK?</a:t>
            </a:r>
            <a:endParaRPr lang="ru-RU" sz="3600" b="1" i="1" spc="50" dirty="0">
              <a:ln w="13500">
                <a:solidFill>
                  <a:sysClr val="windowText" lastClr="000000">
                    <a:alpha val="6500"/>
                  </a:sysClr>
                </a:solidFill>
                <a:prstDash val="solid"/>
              </a:ln>
              <a:solidFill>
                <a:srgbClr val="660033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15" name="Text Box 51"/>
          <p:cNvSpPr txBox="1">
            <a:spLocks noChangeArrowheads="1"/>
          </p:cNvSpPr>
          <p:nvPr/>
        </p:nvSpPr>
        <p:spPr bwMode="auto">
          <a:xfrm>
            <a:off x="2286000" y="731838"/>
            <a:ext cx="4572000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 algn="ctr">
              <a:spcBef>
                <a:spcPct val="50000"/>
              </a:spcBef>
            </a:pPr>
            <a:r>
              <a:rPr lang="en-US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993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Great Britain 500</a:t>
            </a:r>
            <a:endParaRPr lang="en-US" sz="44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FF993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ekton Pro" pitchFamily="34" charset="0"/>
            </a:endParaRP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3276600" y="6019800"/>
            <a:ext cx="2819400" cy="381000"/>
          </a:xfrm>
          <a:prstGeom prst="flowChartTerminator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Правильный ответ</a:t>
            </a:r>
            <a:endParaRPr lang="ru-RU" sz="1800" dirty="0">
              <a:ln w="12700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2" descr="L:\на сайты\своя игра\смайл.jpg"/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" y="457200"/>
            <a:ext cx="1562100" cy="1338943"/>
          </a:xfrm>
          <a:prstGeom prst="rect">
            <a:avLst/>
          </a:prstGeom>
          <a:noFill/>
        </p:spPr>
      </p:pic>
      <p:sp>
        <p:nvSpPr>
          <p:cNvPr id="10" name="Управляющая кнопка: домой 9">
            <a:hlinkClick r:id="rId4" action="ppaction://hlinksldjump" highlightClick="1"/>
          </p:cNvPr>
          <p:cNvSpPr/>
          <p:nvPr/>
        </p:nvSpPr>
        <p:spPr>
          <a:xfrm>
            <a:off x="8001000" y="5715000"/>
            <a:ext cx="838200" cy="6858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09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Картинки по запросу флаги великобритании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tretch>
            <a:fillRect/>
          </a:stretch>
        </p:blipFill>
        <p:spPr bwMode="auto">
          <a:xfrm>
            <a:off x="2" y="1"/>
            <a:ext cx="9143998" cy="6857999"/>
          </a:xfrm>
          <a:prstGeom prst="rect">
            <a:avLst/>
          </a:prstGeom>
          <a:solidFill>
            <a:schemeClr val="accent1">
              <a:alpha val="42000"/>
            </a:schemeClr>
          </a:solidFill>
          <a:ln>
            <a:noFill/>
          </a:ln>
        </p:spPr>
      </p:pic>
      <p:sp>
        <p:nvSpPr>
          <p:cNvPr id="3091" name="Text Box 19"/>
          <p:cNvSpPr txBox="1">
            <a:spLocks noChangeArrowheads="1"/>
          </p:cNvSpPr>
          <p:nvPr/>
        </p:nvSpPr>
        <p:spPr bwMode="auto">
          <a:xfrm>
            <a:off x="1447800" y="3962400"/>
            <a:ext cx="62484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000" b="1" dirty="0" smtClean="0">
                <a:ln>
                  <a:solidFill>
                    <a:schemeClr val="tx1"/>
                  </a:solidFill>
                </a:ln>
                <a:solidFill>
                  <a:srgbClr val="A50021"/>
                </a:solidFill>
                <a:latin typeface="Calibri" pitchFamily="34" charset="0"/>
              </a:rPr>
              <a:t>St. George’s cross (on the white background)</a:t>
            </a:r>
            <a:endParaRPr lang="en-US" sz="4000" b="1" dirty="0">
              <a:ln>
                <a:solidFill>
                  <a:schemeClr val="tx1"/>
                </a:solidFill>
              </a:ln>
              <a:solidFill>
                <a:srgbClr val="A50021"/>
              </a:solidFill>
              <a:latin typeface="Calibri" pitchFamily="34" charset="0"/>
            </a:endParaRPr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auto">
          <a:xfrm>
            <a:off x="1295400" y="2531625"/>
            <a:ext cx="6858000" cy="908864"/>
          </a:xfrm>
          <a:prstGeom prst="flowChartTerminator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en-US" sz="3600" b="1" i="1" spc="50" dirty="0" smtClean="0">
                <a:ln w="13500">
                  <a:solidFill>
                    <a:sysClr val="windowText" lastClr="000000">
                      <a:alpha val="6500"/>
                    </a:sysClr>
                  </a:solidFill>
                  <a:prstDash val="solid"/>
                </a:ln>
                <a:solidFill>
                  <a:srgbClr val="660033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cs typeface="Times New Roman" charset="0"/>
              </a:rPr>
              <a:t>What is the name of its flag?</a:t>
            </a:r>
            <a:endParaRPr lang="ru-RU" sz="3600" b="1" i="1" spc="50" dirty="0">
              <a:ln w="13500">
                <a:solidFill>
                  <a:sysClr val="windowText" lastClr="000000">
                    <a:alpha val="6500"/>
                  </a:sysClr>
                </a:solidFill>
                <a:prstDash val="solid"/>
              </a:ln>
              <a:solidFill>
                <a:srgbClr val="660033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15" name="Text Box 51"/>
          <p:cNvSpPr txBox="1">
            <a:spLocks noChangeArrowheads="1"/>
          </p:cNvSpPr>
          <p:nvPr/>
        </p:nvSpPr>
        <p:spPr bwMode="auto">
          <a:xfrm>
            <a:off x="2286000" y="731838"/>
            <a:ext cx="4572000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 algn="ctr">
              <a:spcBef>
                <a:spcPct val="50000"/>
              </a:spcBef>
            </a:pPr>
            <a:r>
              <a:rPr lang="en-US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993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England 200</a:t>
            </a:r>
            <a:endParaRPr lang="en-US" sz="44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FF993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ekton Pro" pitchFamily="34" charset="0"/>
            </a:endParaRP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3276600" y="6019800"/>
            <a:ext cx="2819400" cy="381000"/>
          </a:xfrm>
          <a:prstGeom prst="flowChartTerminator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Правильный ответ</a:t>
            </a:r>
            <a:endParaRPr lang="ru-RU" sz="1800" dirty="0">
              <a:ln w="12700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2" descr="L:\на сайты\своя игра\смайл.jpg"/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" y="457200"/>
            <a:ext cx="1562100" cy="1338943"/>
          </a:xfrm>
          <a:prstGeom prst="rect">
            <a:avLst/>
          </a:prstGeom>
          <a:noFill/>
        </p:spPr>
      </p:pic>
      <p:sp>
        <p:nvSpPr>
          <p:cNvPr id="10" name="Управляющая кнопка: домой 9">
            <a:hlinkClick r:id="rId4" action="ppaction://hlinksldjump" highlightClick="1"/>
          </p:cNvPr>
          <p:cNvSpPr/>
          <p:nvPr/>
        </p:nvSpPr>
        <p:spPr>
          <a:xfrm>
            <a:off x="8001000" y="5715000"/>
            <a:ext cx="838200" cy="6858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09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Картинки по запросу флаги великобритании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tretch>
            <a:fillRect/>
          </a:stretch>
        </p:blipFill>
        <p:spPr bwMode="auto">
          <a:xfrm>
            <a:off x="2" y="1"/>
            <a:ext cx="9143998" cy="6857999"/>
          </a:xfrm>
          <a:prstGeom prst="rect">
            <a:avLst/>
          </a:prstGeom>
          <a:solidFill>
            <a:schemeClr val="accent1">
              <a:alpha val="42000"/>
            </a:schemeClr>
          </a:solidFill>
          <a:ln>
            <a:noFill/>
          </a:ln>
        </p:spPr>
      </p:pic>
      <p:sp>
        <p:nvSpPr>
          <p:cNvPr id="3091" name="Text Box 19"/>
          <p:cNvSpPr txBox="1">
            <a:spLocks noChangeArrowheads="1"/>
          </p:cNvSpPr>
          <p:nvPr/>
        </p:nvSpPr>
        <p:spPr bwMode="auto">
          <a:xfrm>
            <a:off x="1600200" y="4343400"/>
            <a:ext cx="62484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800" b="1" dirty="0" smtClean="0">
                <a:ln>
                  <a:solidFill>
                    <a:schemeClr val="tx1"/>
                  </a:solidFill>
                </a:ln>
                <a:solidFill>
                  <a:srgbClr val="A50021"/>
                </a:solidFill>
                <a:latin typeface="Calibri" pitchFamily="34" charset="0"/>
              </a:rPr>
              <a:t>Elizabeth II</a:t>
            </a:r>
            <a:endParaRPr lang="en-US" sz="4800" b="1" dirty="0">
              <a:ln>
                <a:solidFill>
                  <a:schemeClr val="tx1"/>
                </a:solidFill>
              </a:ln>
              <a:solidFill>
                <a:srgbClr val="A50021"/>
              </a:solidFill>
              <a:latin typeface="Calibri" pitchFamily="34" charset="0"/>
            </a:endParaRPr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auto">
          <a:xfrm>
            <a:off x="1295400" y="2531625"/>
            <a:ext cx="6858000" cy="908864"/>
          </a:xfrm>
          <a:prstGeom prst="flowChartTerminator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en-US" sz="3600" b="1" i="1" spc="50" dirty="0" smtClean="0">
                <a:ln w="13500">
                  <a:solidFill>
                    <a:sysClr val="windowText" lastClr="000000">
                      <a:alpha val="6500"/>
                    </a:sysClr>
                  </a:solidFill>
                  <a:prstDash val="solid"/>
                </a:ln>
                <a:solidFill>
                  <a:srgbClr val="660033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cs typeface="Times New Roman" charset="0"/>
              </a:rPr>
              <a:t>Who is the queen of England?</a:t>
            </a:r>
            <a:endParaRPr lang="ru-RU" sz="3600" b="1" i="1" spc="50" dirty="0">
              <a:ln w="13500">
                <a:solidFill>
                  <a:sysClr val="windowText" lastClr="000000">
                    <a:alpha val="6500"/>
                  </a:sysClr>
                </a:solidFill>
                <a:prstDash val="solid"/>
              </a:ln>
              <a:solidFill>
                <a:srgbClr val="660033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15" name="Text Box 51"/>
          <p:cNvSpPr txBox="1">
            <a:spLocks noChangeArrowheads="1"/>
          </p:cNvSpPr>
          <p:nvPr/>
        </p:nvSpPr>
        <p:spPr bwMode="auto">
          <a:xfrm>
            <a:off x="2286000" y="731838"/>
            <a:ext cx="4572000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 algn="ctr">
              <a:spcBef>
                <a:spcPct val="50000"/>
              </a:spcBef>
            </a:pPr>
            <a:r>
              <a:rPr lang="en-US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993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England 300</a:t>
            </a:r>
            <a:endParaRPr lang="en-US" sz="44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FF993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ekton Pro" pitchFamily="34" charset="0"/>
            </a:endParaRP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3276600" y="6019800"/>
            <a:ext cx="2819400" cy="381000"/>
          </a:xfrm>
          <a:prstGeom prst="flowChartTerminator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Правильный ответ</a:t>
            </a:r>
            <a:endParaRPr lang="ru-RU" sz="1800" dirty="0">
              <a:ln w="12700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2" descr="L:\на сайты\своя игра\смайл.jpg"/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" y="457200"/>
            <a:ext cx="1562100" cy="1338943"/>
          </a:xfrm>
          <a:prstGeom prst="rect">
            <a:avLst/>
          </a:prstGeom>
          <a:noFill/>
        </p:spPr>
      </p:pic>
      <p:pic>
        <p:nvPicPr>
          <p:cNvPr id="55297" name="Picture 1" descr="http://www.vincentabry.com/wp-content/uploads/2007/12/reine-elizabeth-2-angleterre.jpg"/>
          <p:cNvPicPr>
            <a:picLocks noChangeAspect="1" noChangeArrowheads="1"/>
          </p:cNvPicPr>
          <p:nvPr/>
        </p:nvPicPr>
        <p:blipFill>
          <a:blip r:embed="rId4" r:link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3133365"/>
            <a:ext cx="3074987" cy="37246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Управляющая кнопка: домой 9">
            <a:hlinkClick r:id="rId6" action="ppaction://hlinksldjump" highlightClick="1"/>
          </p:cNvPr>
          <p:cNvSpPr/>
          <p:nvPr/>
        </p:nvSpPr>
        <p:spPr>
          <a:xfrm>
            <a:off x="8001000" y="5715000"/>
            <a:ext cx="838200" cy="6858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09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Картинки по запросу флаги великобритании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tretch>
            <a:fillRect/>
          </a:stretch>
        </p:blipFill>
        <p:spPr bwMode="auto">
          <a:xfrm>
            <a:off x="2" y="0"/>
            <a:ext cx="9143998" cy="6857999"/>
          </a:xfrm>
          <a:prstGeom prst="rect">
            <a:avLst/>
          </a:prstGeom>
          <a:solidFill>
            <a:schemeClr val="accent1">
              <a:alpha val="42000"/>
            </a:schemeClr>
          </a:solidFill>
          <a:ln>
            <a:noFill/>
          </a:ln>
        </p:spPr>
      </p:pic>
      <p:sp>
        <p:nvSpPr>
          <p:cNvPr id="3091" name="Text Box 19"/>
          <p:cNvSpPr txBox="1">
            <a:spLocks noChangeArrowheads="1"/>
          </p:cNvSpPr>
          <p:nvPr/>
        </p:nvSpPr>
        <p:spPr bwMode="auto">
          <a:xfrm>
            <a:off x="1600200" y="4343400"/>
            <a:ext cx="62484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800" b="1" dirty="0" smtClean="0">
                <a:ln>
                  <a:solidFill>
                    <a:schemeClr val="tx1"/>
                  </a:solidFill>
                </a:ln>
                <a:solidFill>
                  <a:srgbClr val="A50021"/>
                </a:solidFill>
                <a:latin typeface="Calibri" pitchFamily="34" charset="0"/>
              </a:rPr>
              <a:t>Fish and chips</a:t>
            </a:r>
            <a:endParaRPr lang="en-US" sz="4800" b="1" dirty="0">
              <a:ln>
                <a:solidFill>
                  <a:schemeClr val="tx1"/>
                </a:solidFill>
              </a:ln>
              <a:solidFill>
                <a:srgbClr val="A50021"/>
              </a:solidFill>
              <a:latin typeface="Calibri" pitchFamily="34" charset="0"/>
            </a:endParaRPr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auto">
          <a:xfrm>
            <a:off x="1295400" y="2142112"/>
            <a:ext cx="6858000" cy="1687890"/>
          </a:xfrm>
          <a:prstGeom prst="flowChartTerminator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en-US" sz="3600" b="1" i="1" spc="50" dirty="0" smtClean="0">
                <a:ln w="13500">
                  <a:solidFill>
                    <a:sysClr val="windowText" lastClr="000000">
                      <a:alpha val="6500"/>
                    </a:sysClr>
                  </a:solidFill>
                  <a:prstDash val="solid"/>
                </a:ln>
                <a:solidFill>
                  <a:srgbClr val="660033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cs typeface="Times New Roman" charset="0"/>
              </a:rPr>
              <a:t>What is the most popular dish in England?</a:t>
            </a:r>
            <a:endParaRPr lang="ru-RU" sz="3600" b="1" i="1" spc="50" dirty="0">
              <a:ln w="13500">
                <a:solidFill>
                  <a:sysClr val="windowText" lastClr="000000">
                    <a:alpha val="6500"/>
                  </a:sysClr>
                </a:solidFill>
                <a:prstDash val="solid"/>
              </a:ln>
              <a:solidFill>
                <a:srgbClr val="660033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15" name="Text Box 51"/>
          <p:cNvSpPr txBox="1">
            <a:spLocks noChangeArrowheads="1"/>
          </p:cNvSpPr>
          <p:nvPr/>
        </p:nvSpPr>
        <p:spPr bwMode="auto">
          <a:xfrm>
            <a:off x="2286000" y="731838"/>
            <a:ext cx="4572000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 algn="ctr">
              <a:spcBef>
                <a:spcPct val="50000"/>
              </a:spcBef>
            </a:pPr>
            <a:r>
              <a:rPr lang="en-US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993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England 400</a:t>
            </a:r>
            <a:endParaRPr lang="en-US" sz="44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FF993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ekton Pro" pitchFamily="34" charset="0"/>
            </a:endParaRP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3276600" y="6019800"/>
            <a:ext cx="2819400" cy="381000"/>
          </a:xfrm>
          <a:prstGeom prst="flowChartTerminator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Правильный ответ</a:t>
            </a:r>
            <a:endParaRPr lang="ru-RU" sz="1800" dirty="0">
              <a:ln w="12700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2" descr="L:\на сайты\своя игра\смайл.jpg"/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" y="457200"/>
            <a:ext cx="1562100" cy="1338943"/>
          </a:xfrm>
          <a:prstGeom prst="rect">
            <a:avLst/>
          </a:prstGeom>
          <a:noFill/>
        </p:spPr>
      </p:pic>
      <p:pic>
        <p:nvPicPr>
          <p:cNvPr id="54274" name="Picture 2" descr="https://upload.wikimedia.org/wikipedia/commons/thumb/7/76/Fish_and_chips.jpg/1024px-Fish_and_chip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4800" y="4114799"/>
            <a:ext cx="2209800" cy="1473919"/>
          </a:xfrm>
          <a:prstGeom prst="rect">
            <a:avLst/>
          </a:prstGeom>
          <a:noFill/>
        </p:spPr>
      </p:pic>
      <p:pic>
        <p:nvPicPr>
          <p:cNvPr id="54276" name="Picture 4" descr="https://upload.wikimedia.org/wikipedia/commons/thumb/4/4b/Apple_pie.jpg/1024px-Apple_pi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05600" y="4114800"/>
            <a:ext cx="2111890" cy="1447800"/>
          </a:xfrm>
          <a:prstGeom prst="rect">
            <a:avLst/>
          </a:prstGeom>
          <a:noFill/>
        </p:spPr>
      </p:pic>
      <p:sp>
        <p:nvSpPr>
          <p:cNvPr id="11" name="Управляющая кнопка: домой 10">
            <a:hlinkClick r:id="rId6" action="ppaction://hlinksldjump" highlightClick="1"/>
          </p:cNvPr>
          <p:cNvSpPr/>
          <p:nvPr/>
        </p:nvSpPr>
        <p:spPr>
          <a:xfrm>
            <a:off x="8001000" y="5715000"/>
            <a:ext cx="838200" cy="6858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09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Картинки по запросу флаги великобритании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tretch>
            <a:fillRect/>
          </a:stretch>
        </p:blipFill>
        <p:spPr bwMode="auto">
          <a:xfrm>
            <a:off x="2" y="1"/>
            <a:ext cx="9143998" cy="6857999"/>
          </a:xfrm>
          <a:prstGeom prst="rect">
            <a:avLst/>
          </a:prstGeom>
          <a:solidFill>
            <a:schemeClr val="accent1">
              <a:alpha val="42000"/>
            </a:schemeClr>
          </a:solidFill>
          <a:ln>
            <a:noFill/>
          </a:ln>
        </p:spPr>
      </p:pic>
      <p:sp>
        <p:nvSpPr>
          <p:cNvPr id="3091" name="Text Box 19"/>
          <p:cNvSpPr txBox="1">
            <a:spLocks noChangeArrowheads="1"/>
          </p:cNvSpPr>
          <p:nvPr/>
        </p:nvSpPr>
        <p:spPr bwMode="auto">
          <a:xfrm>
            <a:off x="1600200" y="4343400"/>
            <a:ext cx="62484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 dirty="0" err="1" smtClean="0">
                <a:ln>
                  <a:solidFill>
                    <a:schemeClr val="tx1"/>
                  </a:solidFill>
                </a:ln>
                <a:solidFill>
                  <a:srgbClr val="A50021"/>
                </a:solidFill>
                <a:latin typeface="Calibri" pitchFamily="34" charset="0"/>
              </a:rPr>
              <a:t>J.K.Rowling</a:t>
            </a:r>
            <a:r>
              <a:rPr lang="en-US" sz="3200" b="1" dirty="0" smtClean="0">
                <a:ln>
                  <a:solidFill>
                    <a:schemeClr val="tx1"/>
                  </a:solidFill>
                </a:ln>
                <a:solidFill>
                  <a:srgbClr val="A50021"/>
                </a:solidFill>
                <a:latin typeface="Calibri" pitchFamily="34" charset="0"/>
              </a:rPr>
              <a:t>, Charles Dickens, </a:t>
            </a:r>
          </a:p>
          <a:p>
            <a:pPr algn="ctr">
              <a:spcBef>
                <a:spcPct val="50000"/>
              </a:spcBef>
            </a:pPr>
            <a:r>
              <a:rPr lang="en-US" sz="3200" b="1" dirty="0" smtClean="0">
                <a:ln>
                  <a:solidFill>
                    <a:schemeClr val="tx1"/>
                  </a:solidFill>
                </a:ln>
                <a:solidFill>
                  <a:srgbClr val="A50021"/>
                </a:solidFill>
                <a:latin typeface="Calibri" pitchFamily="34" charset="0"/>
              </a:rPr>
              <a:t>W. Shakespeare</a:t>
            </a:r>
            <a:endParaRPr lang="en-US" sz="3200" b="1" dirty="0">
              <a:ln>
                <a:solidFill>
                  <a:schemeClr val="tx1"/>
                </a:solidFill>
              </a:ln>
              <a:solidFill>
                <a:srgbClr val="A50021"/>
              </a:solidFill>
              <a:latin typeface="Calibri" pitchFamily="34" charset="0"/>
            </a:endParaRPr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auto">
          <a:xfrm>
            <a:off x="1295400" y="2142112"/>
            <a:ext cx="6858000" cy="1687890"/>
          </a:xfrm>
          <a:prstGeom prst="flowChartTerminator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en-US" sz="3600" b="1" i="1" spc="50" dirty="0" smtClean="0">
                <a:ln w="13500">
                  <a:solidFill>
                    <a:sysClr val="windowText" lastClr="000000">
                      <a:alpha val="6500"/>
                    </a:sysClr>
                  </a:solidFill>
                  <a:prstDash val="solid"/>
                </a:ln>
                <a:solidFill>
                  <a:srgbClr val="660033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cs typeface="Times New Roman" charset="0"/>
              </a:rPr>
              <a:t>Name at least two English writers?</a:t>
            </a:r>
            <a:endParaRPr lang="ru-RU" sz="3600" b="1" i="1" spc="50" dirty="0">
              <a:ln w="13500">
                <a:solidFill>
                  <a:sysClr val="windowText" lastClr="000000">
                    <a:alpha val="6500"/>
                  </a:sysClr>
                </a:solidFill>
                <a:prstDash val="solid"/>
              </a:ln>
              <a:solidFill>
                <a:srgbClr val="660033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15" name="Text Box 51"/>
          <p:cNvSpPr txBox="1">
            <a:spLocks noChangeArrowheads="1"/>
          </p:cNvSpPr>
          <p:nvPr/>
        </p:nvSpPr>
        <p:spPr bwMode="auto">
          <a:xfrm>
            <a:off x="2286000" y="731838"/>
            <a:ext cx="4572000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 algn="ctr">
              <a:spcBef>
                <a:spcPct val="50000"/>
              </a:spcBef>
            </a:pPr>
            <a:r>
              <a:rPr lang="en-US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993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England 500</a:t>
            </a:r>
            <a:endParaRPr lang="en-US" sz="44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FF993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ekton Pro" pitchFamily="34" charset="0"/>
            </a:endParaRP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3276600" y="6019800"/>
            <a:ext cx="2819400" cy="381000"/>
          </a:xfrm>
          <a:prstGeom prst="flowChartTerminator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Правильный ответ</a:t>
            </a:r>
            <a:endParaRPr lang="ru-RU" sz="1800" dirty="0">
              <a:ln w="12700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2" descr="L:\на сайты\своя игра\смайл.jpg"/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" y="457200"/>
            <a:ext cx="1562100" cy="1338943"/>
          </a:xfrm>
          <a:prstGeom prst="rect">
            <a:avLst/>
          </a:prstGeom>
          <a:noFill/>
        </p:spPr>
      </p:pic>
      <p:sp>
        <p:nvSpPr>
          <p:cNvPr id="10" name="Управляющая кнопка: домой 9">
            <a:hlinkClick r:id="rId4" action="ppaction://hlinksldjump" highlightClick="1"/>
          </p:cNvPr>
          <p:cNvSpPr/>
          <p:nvPr/>
        </p:nvSpPr>
        <p:spPr>
          <a:xfrm>
            <a:off x="8001000" y="5715000"/>
            <a:ext cx="838200" cy="6858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09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Картинки по запросу флаги великобритании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tretch>
            <a:fillRect/>
          </a:stretch>
        </p:blipFill>
        <p:spPr bwMode="auto">
          <a:xfrm>
            <a:off x="2" y="1"/>
            <a:ext cx="9143998" cy="6857999"/>
          </a:xfrm>
          <a:prstGeom prst="rect">
            <a:avLst/>
          </a:prstGeom>
          <a:solidFill>
            <a:schemeClr val="accent1">
              <a:alpha val="42000"/>
            </a:schemeClr>
          </a:solidFill>
          <a:ln>
            <a:noFill/>
          </a:ln>
        </p:spPr>
      </p:pic>
      <p:sp>
        <p:nvSpPr>
          <p:cNvPr id="3091" name="Text Box 19"/>
          <p:cNvSpPr txBox="1">
            <a:spLocks noChangeArrowheads="1"/>
          </p:cNvSpPr>
          <p:nvPr/>
        </p:nvSpPr>
        <p:spPr bwMode="auto">
          <a:xfrm>
            <a:off x="3886200" y="4343400"/>
            <a:ext cx="39624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800" b="1" dirty="0" smtClean="0">
                <a:ln>
                  <a:solidFill>
                    <a:schemeClr val="tx1"/>
                  </a:solidFill>
                </a:ln>
                <a:solidFill>
                  <a:srgbClr val="A50021"/>
                </a:solidFill>
                <a:latin typeface="Calibri" pitchFamily="34" charset="0"/>
              </a:rPr>
              <a:t>London Eye</a:t>
            </a:r>
            <a:endParaRPr lang="en-US" sz="4800" b="1" dirty="0">
              <a:ln>
                <a:solidFill>
                  <a:schemeClr val="tx1"/>
                </a:solidFill>
              </a:ln>
              <a:solidFill>
                <a:srgbClr val="A50021"/>
              </a:solidFill>
              <a:latin typeface="Calibri" pitchFamily="34" charset="0"/>
            </a:endParaRPr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auto">
          <a:xfrm>
            <a:off x="1295400" y="2531625"/>
            <a:ext cx="6858000" cy="908864"/>
          </a:xfrm>
          <a:prstGeom prst="flowChartTerminator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en-US" sz="3600" b="1" i="1" spc="50" dirty="0" smtClean="0">
                <a:ln w="13500">
                  <a:solidFill>
                    <a:sysClr val="windowText" lastClr="000000">
                      <a:alpha val="6500"/>
                    </a:sysClr>
                  </a:solidFill>
                  <a:prstDash val="solid"/>
                </a:ln>
                <a:solidFill>
                  <a:srgbClr val="660033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cs typeface="Times New Roman" charset="0"/>
              </a:rPr>
              <a:t>What is this?</a:t>
            </a:r>
            <a:endParaRPr lang="ru-RU" sz="3600" b="1" i="1" spc="50" dirty="0">
              <a:ln w="13500">
                <a:solidFill>
                  <a:sysClr val="windowText" lastClr="000000">
                    <a:alpha val="6500"/>
                  </a:sysClr>
                </a:solidFill>
                <a:prstDash val="solid"/>
              </a:ln>
              <a:solidFill>
                <a:srgbClr val="660033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15" name="Text Box 51"/>
          <p:cNvSpPr txBox="1">
            <a:spLocks noChangeArrowheads="1"/>
          </p:cNvSpPr>
          <p:nvPr/>
        </p:nvSpPr>
        <p:spPr bwMode="auto">
          <a:xfrm>
            <a:off x="2286000" y="731838"/>
            <a:ext cx="4572000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 algn="ctr">
              <a:spcBef>
                <a:spcPct val="50000"/>
              </a:spcBef>
            </a:pPr>
            <a:r>
              <a:rPr lang="en-US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993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London 200</a:t>
            </a:r>
            <a:endParaRPr lang="en-US" sz="44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FF993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ekton Pro" pitchFamily="34" charset="0"/>
            </a:endParaRP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3276600" y="6019800"/>
            <a:ext cx="2819400" cy="381000"/>
          </a:xfrm>
          <a:prstGeom prst="flowChartTerminator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Правильный ответ</a:t>
            </a:r>
            <a:endParaRPr lang="ru-RU" sz="1800" dirty="0">
              <a:ln w="12700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2" descr="L:\на сайты\своя игра\смайл.jpg"/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" y="457200"/>
            <a:ext cx="1562100" cy="1338943"/>
          </a:xfrm>
          <a:prstGeom prst="rect">
            <a:avLst/>
          </a:prstGeom>
          <a:noFill/>
        </p:spPr>
      </p:pic>
      <p:pic>
        <p:nvPicPr>
          <p:cNvPr id="51202" name="Picture 2" descr="Картинки по запросу London Ey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9600" y="3505200"/>
            <a:ext cx="2939142" cy="2286000"/>
          </a:xfrm>
          <a:prstGeom prst="rect">
            <a:avLst/>
          </a:prstGeom>
          <a:noFill/>
        </p:spPr>
      </p:pic>
      <p:sp>
        <p:nvSpPr>
          <p:cNvPr id="10" name="Управляющая кнопка: домой 9">
            <a:hlinkClick r:id="rId5" action="ppaction://hlinksldjump" highlightClick="1"/>
          </p:cNvPr>
          <p:cNvSpPr/>
          <p:nvPr/>
        </p:nvSpPr>
        <p:spPr>
          <a:xfrm>
            <a:off x="8001000" y="5715000"/>
            <a:ext cx="838200" cy="6858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09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Картинки по запросу флаги великобритании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tretch>
            <a:fillRect/>
          </a:stretch>
        </p:blipFill>
        <p:spPr bwMode="auto">
          <a:xfrm>
            <a:off x="2" y="1"/>
            <a:ext cx="9143998" cy="6857999"/>
          </a:xfrm>
          <a:prstGeom prst="rect">
            <a:avLst/>
          </a:prstGeom>
          <a:solidFill>
            <a:schemeClr val="accent1">
              <a:alpha val="42000"/>
            </a:schemeClr>
          </a:solidFill>
          <a:ln>
            <a:noFill/>
          </a:ln>
        </p:spPr>
      </p:pic>
      <p:sp>
        <p:nvSpPr>
          <p:cNvPr id="3091" name="Text Box 19"/>
          <p:cNvSpPr txBox="1">
            <a:spLocks noChangeArrowheads="1"/>
          </p:cNvSpPr>
          <p:nvPr/>
        </p:nvSpPr>
        <p:spPr bwMode="auto">
          <a:xfrm>
            <a:off x="1600200" y="4343400"/>
            <a:ext cx="62484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800" b="1" dirty="0" smtClean="0">
                <a:ln>
                  <a:solidFill>
                    <a:schemeClr val="tx1"/>
                  </a:solidFill>
                </a:ln>
                <a:solidFill>
                  <a:srgbClr val="A50021"/>
                </a:solidFill>
                <a:latin typeface="Calibri" pitchFamily="34" charset="0"/>
              </a:rPr>
              <a:t>Hyde Park</a:t>
            </a:r>
            <a:endParaRPr lang="en-US" sz="4800" b="1" dirty="0">
              <a:ln>
                <a:solidFill>
                  <a:schemeClr val="tx1"/>
                </a:solidFill>
              </a:ln>
              <a:solidFill>
                <a:srgbClr val="A50021"/>
              </a:solidFill>
              <a:latin typeface="Calibri" pitchFamily="34" charset="0"/>
            </a:endParaRPr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auto">
          <a:xfrm>
            <a:off x="1295400" y="2142112"/>
            <a:ext cx="6858000" cy="1687890"/>
          </a:xfrm>
          <a:prstGeom prst="flowChartTerminator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en-US" sz="3600" b="1" i="1" spc="50" dirty="0" smtClean="0">
                <a:ln w="13500">
                  <a:solidFill>
                    <a:sysClr val="windowText" lastClr="000000">
                      <a:alpha val="6500"/>
                    </a:sysClr>
                  </a:solidFill>
                  <a:prstDash val="solid"/>
                </a:ln>
                <a:solidFill>
                  <a:srgbClr val="660033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cs typeface="Times New Roman" charset="0"/>
              </a:rPr>
              <a:t>What is the largest park in central London?</a:t>
            </a:r>
            <a:endParaRPr lang="ru-RU" sz="3600" b="1" i="1" spc="50" dirty="0">
              <a:ln w="13500">
                <a:solidFill>
                  <a:sysClr val="windowText" lastClr="000000">
                    <a:alpha val="6500"/>
                  </a:sysClr>
                </a:solidFill>
                <a:prstDash val="solid"/>
              </a:ln>
              <a:solidFill>
                <a:srgbClr val="660033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15" name="Text Box 51"/>
          <p:cNvSpPr txBox="1">
            <a:spLocks noChangeArrowheads="1"/>
          </p:cNvSpPr>
          <p:nvPr/>
        </p:nvSpPr>
        <p:spPr bwMode="auto">
          <a:xfrm>
            <a:off x="2286000" y="731838"/>
            <a:ext cx="4572000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 algn="ctr">
              <a:spcBef>
                <a:spcPct val="50000"/>
              </a:spcBef>
            </a:pPr>
            <a:r>
              <a:rPr lang="en-US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993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London 300</a:t>
            </a:r>
            <a:endParaRPr lang="en-US" sz="44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FF993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ekton Pro" pitchFamily="34" charset="0"/>
            </a:endParaRP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3276600" y="6019800"/>
            <a:ext cx="2819400" cy="381000"/>
          </a:xfrm>
          <a:prstGeom prst="flowChartTerminator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Правильный ответ</a:t>
            </a:r>
            <a:endParaRPr lang="ru-RU" sz="1800" dirty="0">
              <a:ln w="12700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2" descr="L:\на сайты\своя игра\смайл.jpg"/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" y="457200"/>
            <a:ext cx="1562100" cy="1338943"/>
          </a:xfrm>
          <a:prstGeom prst="rect">
            <a:avLst/>
          </a:prstGeom>
          <a:noFill/>
        </p:spPr>
      </p:pic>
      <p:sp>
        <p:nvSpPr>
          <p:cNvPr id="10" name="Управляющая кнопка: домой 9">
            <a:hlinkClick r:id="rId4" action="ppaction://hlinksldjump" highlightClick="1"/>
          </p:cNvPr>
          <p:cNvSpPr/>
          <p:nvPr/>
        </p:nvSpPr>
        <p:spPr>
          <a:xfrm>
            <a:off x="8001000" y="5715000"/>
            <a:ext cx="838200" cy="6858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09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Картинки по запросу флаги великобритании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tretch>
            <a:fillRect/>
          </a:stretch>
        </p:blipFill>
        <p:spPr bwMode="auto">
          <a:xfrm>
            <a:off x="2" y="1"/>
            <a:ext cx="9143998" cy="6857999"/>
          </a:xfrm>
          <a:prstGeom prst="rect">
            <a:avLst/>
          </a:prstGeom>
          <a:solidFill>
            <a:schemeClr val="accent1">
              <a:alpha val="42000"/>
            </a:schemeClr>
          </a:solidFill>
          <a:ln>
            <a:noFill/>
          </a:ln>
        </p:spPr>
      </p:pic>
      <p:sp>
        <p:nvSpPr>
          <p:cNvPr id="3091" name="Text Box 19"/>
          <p:cNvSpPr txBox="1">
            <a:spLocks noChangeArrowheads="1"/>
          </p:cNvSpPr>
          <p:nvPr/>
        </p:nvSpPr>
        <p:spPr bwMode="auto">
          <a:xfrm>
            <a:off x="1600200" y="3657600"/>
            <a:ext cx="6248400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400" b="1" dirty="0" smtClean="0">
                <a:ln>
                  <a:solidFill>
                    <a:schemeClr val="tx1"/>
                  </a:solidFill>
                </a:ln>
                <a:solidFill>
                  <a:srgbClr val="A50021"/>
                </a:solidFill>
                <a:latin typeface="Calibri" pitchFamily="34" charset="0"/>
              </a:rPr>
              <a:t>The place where everybody can speak anything they want</a:t>
            </a:r>
            <a:endParaRPr lang="en-US" sz="4400" b="1" dirty="0">
              <a:ln>
                <a:solidFill>
                  <a:schemeClr val="tx1"/>
                </a:solidFill>
              </a:ln>
              <a:solidFill>
                <a:srgbClr val="A50021"/>
              </a:solidFill>
              <a:latin typeface="Calibri" pitchFamily="34" charset="0"/>
            </a:endParaRPr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auto">
          <a:xfrm>
            <a:off x="1295400" y="2531625"/>
            <a:ext cx="6858000" cy="908864"/>
          </a:xfrm>
          <a:prstGeom prst="flowChartTerminator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en-US" sz="3600" b="1" i="1" spc="50" dirty="0" smtClean="0">
                <a:ln w="13500">
                  <a:solidFill>
                    <a:sysClr val="windowText" lastClr="000000">
                      <a:alpha val="6500"/>
                    </a:sysClr>
                  </a:solidFill>
                  <a:prstDash val="solid"/>
                </a:ln>
                <a:solidFill>
                  <a:srgbClr val="660033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cs typeface="Times New Roman" charset="0"/>
              </a:rPr>
              <a:t>What is the speaker’s corner</a:t>
            </a:r>
            <a:endParaRPr lang="ru-RU" sz="3600" b="1" i="1" spc="50" dirty="0">
              <a:ln w="13500">
                <a:solidFill>
                  <a:sysClr val="windowText" lastClr="000000">
                    <a:alpha val="6500"/>
                  </a:sysClr>
                </a:solidFill>
                <a:prstDash val="solid"/>
              </a:ln>
              <a:solidFill>
                <a:srgbClr val="660033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15" name="Text Box 51"/>
          <p:cNvSpPr txBox="1">
            <a:spLocks noChangeArrowheads="1"/>
          </p:cNvSpPr>
          <p:nvPr/>
        </p:nvSpPr>
        <p:spPr bwMode="auto">
          <a:xfrm>
            <a:off x="2286000" y="731838"/>
            <a:ext cx="4572000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 algn="ctr">
              <a:spcBef>
                <a:spcPct val="50000"/>
              </a:spcBef>
            </a:pPr>
            <a:r>
              <a:rPr lang="en-US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993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London 400</a:t>
            </a:r>
            <a:endParaRPr lang="en-US" sz="44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FF993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ekton Pro" pitchFamily="34" charset="0"/>
            </a:endParaRP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3276600" y="6019800"/>
            <a:ext cx="2819400" cy="381000"/>
          </a:xfrm>
          <a:prstGeom prst="flowChartTerminator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Правильный ответ</a:t>
            </a:r>
            <a:endParaRPr lang="ru-RU" sz="1800" dirty="0">
              <a:ln w="12700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2" descr="L:\на сайты\своя игра\смайл.jpg"/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" y="457200"/>
            <a:ext cx="1562100" cy="1338943"/>
          </a:xfrm>
          <a:prstGeom prst="rect">
            <a:avLst/>
          </a:prstGeom>
          <a:noFill/>
        </p:spPr>
      </p:pic>
      <p:sp>
        <p:nvSpPr>
          <p:cNvPr id="10" name="Управляющая кнопка: домой 9">
            <a:hlinkClick r:id="rId4" action="ppaction://hlinksldjump" highlightClick="1"/>
          </p:cNvPr>
          <p:cNvSpPr/>
          <p:nvPr/>
        </p:nvSpPr>
        <p:spPr>
          <a:xfrm>
            <a:off x="8001000" y="5715000"/>
            <a:ext cx="838200" cy="6858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09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Картинки по запросу флаги великобритании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tretch>
            <a:fillRect/>
          </a:stretch>
        </p:blipFill>
        <p:spPr bwMode="auto">
          <a:xfrm>
            <a:off x="2" y="1"/>
            <a:ext cx="9143998" cy="6857999"/>
          </a:xfrm>
          <a:prstGeom prst="rect">
            <a:avLst/>
          </a:prstGeom>
          <a:solidFill>
            <a:schemeClr val="accent1">
              <a:alpha val="42000"/>
            </a:schemeClr>
          </a:solidFill>
          <a:ln>
            <a:noFill/>
          </a:ln>
        </p:spPr>
      </p:pic>
      <p:sp>
        <p:nvSpPr>
          <p:cNvPr id="3091" name="Text Box 19"/>
          <p:cNvSpPr txBox="1">
            <a:spLocks noChangeArrowheads="1"/>
          </p:cNvSpPr>
          <p:nvPr/>
        </p:nvSpPr>
        <p:spPr bwMode="auto">
          <a:xfrm>
            <a:off x="1600200" y="4343400"/>
            <a:ext cx="62484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800" b="1" dirty="0" smtClean="0">
                <a:ln>
                  <a:solidFill>
                    <a:schemeClr val="tx1"/>
                  </a:solidFill>
                </a:ln>
                <a:solidFill>
                  <a:srgbClr val="A50021"/>
                </a:solidFill>
                <a:latin typeface="Calibri" pitchFamily="34" charset="0"/>
              </a:rPr>
              <a:t>Westminster Palace</a:t>
            </a:r>
            <a:endParaRPr lang="en-US" sz="4800" b="1" dirty="0">
              <a:ln>
                <a:solidFill>
                  <a:schemeClr val="tx1"/>
                </a:solidFill>
              </a:ln>
              <a:solidFill>
                <a:srgbClr val="A50021"/>
              </a:solidFill>
              <a:latin typeface="Calibri" pitchFamily="34" charset="0"/>
            </a:endParaRPr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auto">
          <a:xfrm>
            <a:off x="1295400" y="2142112"/>
            <a:ext cx="6858000" cy="1687890"/>
          </a:xfrm>
          <a:prstGeom prst="flowChartTerminator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en-US" sz="3600" b="1" i="1" spc="50" dirty="0" smtClean="0">
                <a:ln w="13500">
                  <a:solidFill>
                    <a:sysClr val="windowText" lastClr="000000">
                      <a:alpha val="6500"/>
                    </a:sysClr>
                  </a:solidFill>
                  <a:prstDash val="solid"/>
                </a:ln>
                <a:solidFill>
                  <a:srgbClr val="660033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cs typeface="Times New Roman" charset="0"/>
              </a:rPr>
              <a:t>What is another name for Houses of Parliament?</a:t>
            </a:r>
            <a:endParaRPr lang="ru-RU" sz="3600" b="1" i="1" spc="50" dirty="0">
              <a:ln w="13500">
                <a:solidFill>
                  <a:sysClr val="windowText" lastClr="000000">
                    <a:alpha val="6500"/>
                  </a:sysClr>
                </a:solidFill>
                <a:prstDash val="solid"/>
              </a:ln>
              <a:solidFill>
                <a:srgbClr val="660033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15" name="Text Box 51"/>
          <p:cNvSpPr txBox="1">
            <a:spLocks noChangeArrowheads="1"/>
          </p:cNvSpPr>
          <p:nvPr/>
        </p:nvSpPr>
        <p:spPr bwMode="auto">
          <a:xfrm>
            <a:off x="2286000" y="731838"/>
            <a:ext cx="4572000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 algn="ctr">
              <a:spcBef>
                <a:spcPct val="50000"/>
              </a:spcBef>
            </a:pPr>
            <a:r>
              <a:rPr lang="en-US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993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London 500</a:t>
            </a:r>
            <a:endParaRPr lang="en-US" sz="44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FF993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ekton Pro" pitchFamily="34" charset="0"/>
            </a:endParaRP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3276600" y="6019800"/>
            <a:ext cx="2819400" cy="381000"/>
          </a:xfrm>
          <a:prstGeom prst="flowChartTerminator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Правильный ответ</a:t>
            </a:r>
            <a:endParaRPr lang="ru-RU" sz="1800" dirty="0">
              <a:ln w="12700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2" descr="L:\на сайты\своя игра\смайл.jpg"/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" y="457200"/>
            <a:ext cx="1562100" cy="1338943"/>
          </a:xfrm>
          <a:prstGeom prst="rect">
            <a:avLst/>
          </a:prstGeom>
          <a:noFill/>
        </p:spPr>
      </p:pic>
      <p:sp>
        <p:nvSpPr>
          <p:cNvPr id="10" name="Управляющая кнопка: домой 9">
            <a:hlinkClick r:id="rId4" action="ppaction://hlinksldjump" highlightClick="1"/>
          </p:cNvPr>
          <p:cNvSpPr/>
          <p:nvPr/>
        </p:nvSpPr>
        <p:spPr>
          <a:xfrm>
            <a:off x="8001000" y="5715000"/>
            <a:ext cx="838200" cy="6858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09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Картинки по запросу флаги великобритании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tretch>
            <a:fillRect/>
          </a:stretch>
        </p:blipFill>
        <p:spPr bwMode="auto">
          <a:xfrm>
            <a:off x="2" y="1"/>
            <a:ext cx="9143998" cy="6857999"/>
          </a:xfrm>
          <a:prstGeom prst="rect">
            <a:avLst/>
          </a:prstGeom>
          <a:solidFill>
            <a:schemeClr val="accent1">
              <a:alpha val="42000"/>
            </a:schemeClr>
          </a:solidFill>
          <a:ln>
            <a:noFill/>
          </a:ln>
        </p:spPr>
      </p:pic>
      <p:sp>
        <p:nvSpPr>
          <p:cNvPr id="3091" name="Text Box 19"/>
          <p:cNvSpPr txBox="1">
            <a:spLocks noChangeArrowheads="1"/>
          </p:cNvSpPr>
          <p:nvPr/>
        </p:nvSpPr>
        <p:spPr bwMode="auto">
          <a:xfrm>
            <a:off x="1600200" y="4343400"/>
            <a:ext cx="62484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800" b="1" dirty="0" smtClean="0">
                <a:ln>
                  <a:solidFill>
                    <a:schemeClr val="tx1"/>
                  </a:solidFill>
                </a:ln>
                <a:solidFill>
                  <a:srgbClr val="A50021"/>
                </a:solidFill>
                <a:latin typeface="Calibri" pitchFamily="34" charset="0"/>
              </a:rPr>
              <a:t>4 thousand boys</a:t>
            </a:r>
            <a:endParaRPr lang="en-US" sz="4800" b="1" dirty="0">
              <a:ln>
                <a:solidFill>
                  <a:schemeClr val="tx1"/>
                </a:solidFill>
              </a:ln>
              <a:solidFill>
                <a:srgbClr val="A50021"/>
              </a:solidFill>
              <a:latin typeface="Calibri" pitchFamily="34" charset="0"/>
            </a:endParaRPr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auto">
          <a:xfrm>
            <a:off x="1295400" y="2142112"/>
            <a:ext cx="6858000" cy="1687890"/>
          </a:xfrm>
          <a:prstGeom prst="flowChartTerminator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en-US" sz="3600" b="1" i="1" spc="50" dirty="0" smtClean="0">
                <a:ln w="13500">
                  <a:solidFill>
                    <a:sysClr val="windowText" lastClr="000000">
                      <a:alpha val="6500"/>
                    </a:sysClr>
                  </a:solidFill>
                  <a:prstDash val="solid"/>
                </a:ln>
                <a:solidFill>
                  <a:srgbClr val="660033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cs typeface="Times New Roman" charset="0"/>
              </a:rPr>
              <a:t>What is in English for </a:t>
            </a:r>
          </a:p>
          <a:p>
            <a:pPr algn="ctr">
              <a:defRPr/>
            </a:pPr>
            <a:r>
              <a:rPr lang="ru-RU" sz="3600" b="1" i="1" spc="50" dirty="0" smtClean="0">
                <a:ln w="13500">
                  <a:solidFill>
                    <a:sysClr val="windowText" lastClr="000000">
                      <a:alpha val="6500"/>
                    </a:sysClr>
                  </a:solidFill>
                  <a:prstDash val="solid"/>
                </a:ln>
                <a:solidFill>
                  <a:srgbClr val="660033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cs typeface="Times New Roman" charset="0"/>
              </a:rPr>
              <a:t>«4 тысячи мальчиков»?</a:t>
            </a:r>
            <a:endParaRPr lang="ru-RU" sz="3600" b="1" i="1" spc="50" dirty="0">
              <a:ln w="13500">
                <a:solidFill>
                  <a:sysClr val="windowText" lastClr="000000">
                    <a:alpha val="6500"/>
                  </a:sysClr>
                </a:solidFill>
                <a:prstDash val="solid"/>
              </a:ln>
              <a:solidFill>
                <a:srgbClr val="660033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15" name="Text Box 51"/>
          <p:cNvSpPr txBox="1">
            <a:spLocks noChangeArrowheads="1"/>
          </p:cNvSpPr>
          <p:nvPr/>
        </p:nvSpPr>
        <p:spPr bwMode="auto">
          <a:xfrm>
            <a:off x="2286000" y="731838"/>
            <a:ext cx="4572000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 algn="ctr">
              <a:spcBef>
                <a:spcPct val="50000"/>
              </a:spcBef>
            </a:pPr>
            <a:r>
              <a:rPr lang="en-US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993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Grammar 200</a:t>
            </a:r>
            <a:endParaRPr lang="en-US" sz="44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FF993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ekton Pro" pitchFamily="34" charset="0"/>
            </a:endParaRP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3276600" y="6019800"/>
            <a:ext cx="2819400" cy="381000"/>
          </a:xfrm>
          <a:prstGeom prst="flowChartTerminator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Правильный ответ</a:t>
            </a:r>
            <a:endParaRPr lang="ru-RU" sz="1800" dirty="0">
              <a:ln w="12700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2" descr="L:\на сайты\своя игра\смайл.jpg"/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" y="457200"/>
            <a:ext cx="1562100" cy="1338943"/>
          </a:xfrm>
          <a:prstGeom prst="rect">
            <a:avLst/>
          </a:prstGeom>
          <a:noFill/>
        </p:spPr>
      </p:pic>
      <p:sp>
        <p:nvSpPr>
          <p:cNvPr id="10" name="Управляющая кнопка: домой 9">
            <a:hlinkClick r:id="rId4" action="ppaction://hlinksldjump" highlightClick="1"/>
          </p:cNvPr>
          <p:cNvSpPr/>
          <p:nvPr/>
        </p:nvSpPr>
        <p:spPr>
          <a:xfrm>
            <a:off x="8001000" y="5715000"/>
            <a:ext cx="838200" cy="6858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09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Картинки по запросу флаги великобритании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tretch>
            <a:fillRect/>
          </a:stretch>
        </p:blipFill>
        <p:spPr bwMode="auto">
          <a:xfrm>
            <a:off x="2" y="1"/>
            <a:ext cx="9143998" cy="6857999"/>
          </a:xfrm>
          <a:prstGeom prst="rect">
            <a:avLst/>
          </a:prstGeom>
          <a:solidFill>
            <a:schemeClr val="accent1">
              <a:alpha val="42000"/>
            </a:schemeClr>
          </a:solidFill>
          <a:ln>
            <a:noFill/>
          </a:ln>
        </p:spPr>
      </p:pic>
      <p:sp>
        <p:nvSpPr>
          <p:cNvPr id="3091" name="Text Box 19"/>
          <p:cNvSpPr txBox="1">
            <a:spLocks noChangeArrowheads="1"/>
          </p:cNvSpPr>
          <p:nvPr/>
        </p:nvSpPr>
        <p:spPr bwMode="auto">
          <a:xfrm>
            <a:off x="1600200" y="4343400"/>
            <a:ext cx="62484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800" b="1" dirty="0" smtClean="0">
                <a:ln>
                  <a:solidFill>
                    <a:schemeClr val="tx1"/>
                  </a:solidFill>
                </a:ln>
                <a:solidFill>
                  <a:srgbClr val="A50021"/>
                </a:solidFill>
                <a:latin typeface="Calibri" pitchFamily="34" charset="0"/>
              </a:rPr>
              <a:t>was</a:t>
            </a:r>
            <a:endParaRPr lang="en-US" sz="4800" b="1" dirty="0">
              <a:ln>
                <a:solidFill>
                  <a:schemeClr val="tx1"/>
                </a:solidFill>
              </a:ln>
              <a:solidFill>
                <a:srgbClr val="A50021"/>
              </a:solidFill>
              <a:latin typeface="Calibri" pitchFamily="34" charset="0"/>
            </a:endParaRPr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auto">
          <a:xfrm>
            <a:off x="1295400" y="2142112"/>
            <a:ext cx="6858000" cy="1687890"/>
          </a:xfrm>
          <a:prstGeom prst="flowChartTerminator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en-US" sz="3600" b="1" i="1" spc="50" dirty="0" smtClean="0">
                <a:ln w="13500">
                  <a:solidFill>
                    <a:sysClr val="windowText" lastClr="000000">
                      <a:alpha val="6500"/>
                    </a:sysClr>
                  </a:solidFill>
                  <a:prstDash val="solid"/>
                </a:ln>
                <a:solidFill>
                  <a:srgbClr val="660033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cs typeface="Times New Roman" charset="0"/>
              </a:rPr>
              <a:t>When I (be) in London I visited the Tower of London.</a:t>
            </a:r>
            <a:endParaRPr lang="ru-RU" sz="3600" b="1" i="1" spc="50" dirty="0">
              <a:ln w="13500">
                <a:solidFill>
                  <a:sysClr val="windowText" lastClr="000000">
                    <a:alpha val="6500"/>
                  </a:sysClr>
                </a:solidFill>
                <a:prstDash val="solid"/>
              </a:ln>
              <a:solidFill>
                <a:srgbClr val="660033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15" name="Text Box 51"/>
          <p:cNvSpPr txBox="1">
            <a:spLocks noChangeArrowheads="1"/>
          </p:cNvSpPr>
          <p:nvPr/>
        </p:nvSpPr>
        <p:spPr bwMode="auto">
          <a:xfrm>
            <a:off x="2286000" y="731838"/>
            <a:ext cx="4572000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 algn="ctr">
              <a:spcBef>
                <a:spcPct val="50000"/>
              </a:spcBef>
            </a:pPr>
            <a:r>
              <a:rPr lang="en-US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993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Grammar 300</a:t>
            </a:r>
            <a:endParaRPr lang="en-US" sz="44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FF993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ekton Pro" pitchFamily="34" charset="0"/>
            </a:endParaRP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3276600" y="6019800"/>
            <a:ext cx="2819400" cy="381000"/>
          </a:xfrm>
          <a:prstGeom prst="flowChartTerminator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Правильный ответ</a:t>
            </a:r>
            <a:endParaRPr lang="ru-RU" sz="1800" dirty="0">
              <a:ln w="12700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2" descr="L:\на сайты\своя игра\смайл.jpg"/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" y="457200"/>
            <a:ext cx="1562100" cy="1338943"/>
          </a:xfrm>
          <a:prstGeom prst="rect">
            <a:avLst/>
          </a:prstGeom>
          <a:noFill/>
        </p:spPr>
      </p:pic>
      <p:sp>
        <p:nvSpPr>
          <p:cNvPr id="10" name="Управляющая кнопка: домой 9">
            <a:hlinkClick r:id="rId4" action="ppaction://hlinksldjump" highlightClick="1"/>
          </p:cNvPr>
          <p:cNvSpPr/>
          <p:nvPr/>
        </p:nvSpPr>
        <p:spPr>
          <a:xfrm>
            <a:off x="8001000" y="5715000"/>
            <a:ext cx="838200" cy="6858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09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Картинки по запросу флаги великобритании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tretch>
            <a:fillRect/>
          </a:stretch>
        </p:blipFill>
        <p:spPr bwMode="auto">
          <a:xfrm>
            <a:off x="2" y="1"/>
            <a:ext cx="9143998" cy="6857999"/>
          </a:xfrm>
          <a:prstGeom prst="rect">
            <a:avLst/>
          </a:prstGeom>
          <a:solidFill>
            <a:schemeClr val="accent1">
              <a:alpha val="42000"/>
            </a:schemeClr>
          </a:solidFill>
          <a:ln>
            <a:noFill/>
          </a:ln>
        </p:spPr>
      </p:pic>
      <p:sp>
        <p:nvSpPr>
          <p:cNvPr id="3091" name="Text Box 19"/>
          <p:cNvSpPr txBox="1">
            <a:spLocks noChangeArrowheads="1"/>
          </p:cNvSpPr>
          <p:nvPr/>
        </p:nvSpPr>
        <p:spPr bwMode="auto">
          <a:xfrm>
            <a:off x="914400" y="3581400"/>
            <a:ext cx="784860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000" b="1" dirty="0" smtClean="0">
                <a:ln>
                  <a:solidFill>
                    <a:schemeClr val="tx1"/>
                  </a:solidFill>
                </a:ln>
                <a:solidFill>
                  <a:srgbClr val="A50021"/>
                </a:solidFill>
                <a:latin typeface="Calibri" pitchFamily="34" charset="0"/>
              </a:rPr>
              <a:t>The White Tower, the National Gallery, the Tower of London,  the City, the Houses of Parliament,  </a:t>
            </a:r>
            <a:endParaRPr lang="en-US" sz="4000" b="1" dirty="0">
              <a:ln>
                <a:solidFill>
                  <a:schemeClr val="tx1"/>
                </a:solidFill>
              </a:ln>
              <a:solidFill>
                <a:srgbClr val="A50021"/>
              </a:solidFill>
              <a:latin typeface="Calibri" pitchFamily="34" charset="0"/>
            </a:endParaRPr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auto">
          <a:xfrm>
            <a:off x="1295400" y="2531625"/>
            <a:ext cx="6858000" cy="908864"/>
          </a:xfrm>
          <a:prstGeom prst="flowChartTerminator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en-US" sz="3600" b="1" i="1" spc="50" dirty="0" smtClean="0">
                <a:ln w="13500">
                  <a:solidFill>
                    <a:sysClr val="windowText" lastClr="000000">
                      <a:alpha val="6500"/>
                    </a:sysClr>
                  </a:solidFill>
                  <a:prstDash val="solid"/>
                </a:ln>
                <a:solidFill>
                  <a:srgbClr val="660033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cs typeface="Times New Roman" charset="0"/>
              </a:rPr>
              <a:t>Name 3 sights with the article.</a:t>
            </a:r>
            <a:endParaRPr lang="ru-RU" sz="3600" b="1" i="1" spc="50" dirty="0">
              <a:ln w="13500">
                <a:solidFill>
                  <a:sysClr val="windowText" lastClr="000000">
                    <a:alpha val="6500"/>
                  </a:sysClr>
                </a:solidFill>
                <a:prstDash val="solid"/>
              </a:ln>
              <a:solidFill>
                <a:srgbClr val="660033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15" name="Text Box 51"/>
          <p:cNvSpPr txBox="1">
            <a:spLocks noChangeArrowheads="1"/>
          </p:cNvSpPr>
          <p:nvPr/>
        </p:nvSpPr>
        <p:spPr bwMode="auto">
          <a:xfrm>
            <a:off x="2286000" y="731838"/>
            <a:ext cx="4572000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 algn="ctr">
              <a:spcBef>
                <a:spcPct val="50000"/>
              </a:spcBef>
            </a:pPr>
            <a:r>
              <a:rPr lang="en-US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993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Grammar 400</a:t>
            </a:r>
            <a:endParaRPr lang="en-US" sz="44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FF993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ekton Pro" pitchFamily="34" charset="0"/>
            </a:endParaRP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3276600" y="6019800"/>
            <a:ext cx="2819400" cy="381000"/>
          </a:xfrm>
          <a:prstGeom prst="flowChartTerminator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Правильный ответ</a:t>
            </a:r>
            <a:endParaRPr lang="ru-RU" sz="1800" dirty="0">
              <a:ln w="12700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2" descr="L:\на сайты\своя игра\смайл.jpg"/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" y="457200"/>
            <a:ext cx="1562100" cy="1338943"/>
          </a:xfrm>
          <a:prstGeom prst="rect">
            <a:avLst/>
          </a:prstGeom>
          <a:noFill/>
        </p:spPr>
      </p:pic>
      <p:sp>
        <p:nvSpPr>
          <p:cNvPr id="10" name="Управляющая кнопка: домой 9">
            <a:hlinkClick r:id="rId4" action="ppaction://hlinksldjump" highlightClick="1"/>
          </p:cNvPr>
          <p:cNvSpPr/>
          <p:nvPr/>
        </p:nvSpPr>
        <p:spPr>
          <a:xfrm>
            <a:off x="8001000" y="5715000"/>
            <a:ext cx="838200" cy="6858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09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Картинки по запросу флаги великобритании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tretch>
            <a:fillRect/>
          </a:stretch>
        </p:blipFill>
        <p:spPr bwMode="auto">
          <a:xfrm>
            <a:off x="2" y="1"/>
            <a:ext cx="9143998" cy="6857999"/>
          </a:xfrm>
          <a:prstGeom prst="rect">
            <a:avLst/>
          </a:prstGeom>
          <a:solidFill>
            <a:schemeClr val="accent1">
              <a:alpha val="42000"/>
            </a:schemeClr>
          </a:solidFill>
          <a:ln>
            <a:noFill/>
          </a:ln>
        </p:spPr>
      </p:pic>
      <p:sp>
        <p:nvSpPr>
          <p:cNvPr id="3091" name="Text Box 19"/>
          <p:cNvSpPr txBox="1">
            <a:spLocks noChangeArrowheads="1"/>
          </p:cNvSpPr>
          <p:nvPr/>
        </p:nvSpPr>
        <p:spPr bwMode="auto">
          <a:xfrm>
            <a:off x="1600200" y="4343400"/>
            <a:ext cx="62484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800" b="1" dirty="0" smtClean="0">
                <a:ln>
                  <a:solidFill>
                    <a:schemeClr val="tx1"/>
                  </a:solidFill>
                </a:ln>
                <a:solidFill>
                  <a:srgbClr val="A50021"/>
                </a:solidFill>
                <a:latin typeface="Calibri" pitchFamily="34" charset="0"/>
              </a:rPr>
              <a:t>Either</a:t>
            </a:r>
            <a:endParaRPr lang="en-US" sz="4800" b="1" dirty="0">
              <a:ln>
                <a:solidFill>
                  <a:schemeClr val="tx1"/>
                </a:solidFill>
              </a:ln>
              <a:solidFill>
                <a:srgbClr val="A50021"/>
              </a:solidFill>
              <a:latin typeface="Calibri" pitchFamily="34" charset="0"/>
            </a:endParaRPr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auto">
          <a:xfrm>
            <a:off x="1295400" y="1752600"/>
            <a:ext cx="6858000" cy="2466915"/>
          </a:xfrm>
          <a:prstGeom prst="flowChartTerminator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en-US" sz="3600" b="1" i="1" spc="50" dirty="0" smtClean="0">
                <a:ln w="13500">
                  <a:solidFill>
                    <a:sysClr val="windowText" lastClr="000000">
                      <a:alpha val="6500"/>
                    </a:sysClr>
                  </a:solidFill>
                  <a:prstDash val="solid"/>
                </a:ln>
                <a:solidFill>
                  <a:srgbClr val="660033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cs typeface="Times New Roman" charset="0"/>
              </a:rPr>
              <a:t>I don’t know anything about London (as well, too, either, also)</a:t>
            </a:r>
            <a:endParaRPr lang="ru-RU" sz="3600" b="1" i="1" spc="50" dirty="0">
              <a:ln w="13500">
                <a:solidFill>
                  <a:sysClr val="windowText" lastClr="000000">
                    <a:alpha val="6500"/>
                  </a:sysClr>
                </a:solidFill>
                <a:prstDash val="solid"/>
              </a:ln>
              <a:solidFill>
                <a:srgbClr val="660033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15" name="Text Box 51"/>
          <p:cNvSpPr txBox="1">
            <a:spLocks noChangeArrowheads="1"/>
          </p:cNvSpPr>
          <p:nvPr/>
        </p:nvSpPr>
        <p:spPr bwMode="auto">
          <a:xfrm>
            <a:off x="2286000" y="731838"/>
            <a:ext cx="4572000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 algn="ctr">
              <a:spcBef>
                <a:spcPct val="50000"/>
              </a:spcBef>
            </a:pPr>
            <a:r>
              <a:rPr lang="en-US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993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Grammar 500</a:t>
            </a:r>
            <a:endParaRPr lang="en-US" sz="44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FF993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ekton Pro" pitchFamily="34" charset="0"/>
            </a:endParaRP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3276600" y="6019800"/>
            <a:ext cx="2819400" cy="381000"/>
          </a:xfrm>
          <a:prstGeom prst="flowChartTerminator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Правильный ответ</a:t>
            </a:r>
            <a:endParaRPr lang="ru-RU" sz="1800" dirty="0">
              <a:ln w="12700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2" descr="L:\на сайты\своя игра\смайл.jpg"/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" y="457200"/>
            <a:ext cx="1562100" cy="1338943"/>
          </a:xfrm>
          <a:prstGeom prst="rect">
            <a:avLst/>
          </a:prstGeom>
          <a:noFill/>
        </p:spPr>
      </p:pic>
      <p:sp>
        <p:nvSpPr>
          <p:cNvPr id="10" name="Управляющая кнопка: домой 9">
            <a:hlinkClick r:id="rId4" action="ppaction://hlinksldjump" highlightClick="1"/>
          </p:cNvPr>
          <p:cNvSpPr/>
          <p:nvPr/>
        </p:nvSpPr>
        <p:spPr>
          <a:xfrm>
            <a:off x="8001000" y="5715000"/>
            <a:ext cx="838200" cy="6858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09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Картинки по запросу флаги великобритании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tretch>
            <a:fillRect/>
          </a:stretch>
        </p:blipFill>
        <p:spPr bwMode="auto">
          <a:xfrm>
            <a:off x="2" y="1"/>
            <a:ext cx="9143998" cy="6857999"/>
          </a:xfrm>
          <a:prstGeom prst="rect">
            <a:avLst/>
          </a:prstGeom>
          <a:solidFill>
            <a:schemeClr val="accent1">
              <a:alpha val="42000"/>
            </a:schemeClr>
          </a:solidFill>
          <a:ln>
            <a:noFill/>
          </a:ln>
        </p:spPr>
      </p:pic>
      <p:sp>
        <p:nvSpPr>
          <p:cNvPr id="3091" name="Text Box 19"/>
          <p:cNvSpPr txBox="1">
            <a:spLocks noChangeArrowheads="1"/>
          </p:cNvSpPr>
          <p:nvPr/>
        </p:nvSpPr>
        <p:spPr bwMode="auto">
          <a:xfrm>
            <a:off x="1600200" y="4343400"/>
            <a:ext cx="62484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800" b="1" dirty="0" smtClean="0">
                <a:ln>
                  <a:solidFill>
                    <a:schemeClr val="tx1"/>
                  </a:solidFill>
                </a:ln>
                <a:solidFill>
                  <a:srgbClr val="A50021"/>
                </a:solidFill>
                <a:latin typeface="Calibri" pitchFamily="34" charset="0"/>
              </a:rPr>
              <a:t>Daffodil</a:t>
            </a:r>
            <a:endParaRPr lang="en-US" sz="4800" b="1" dirty="0">
              <a:ln>
                <a:solidFill>
                  <a:schemeClr val="tx1"/>
                </a:solidFill>
              </a:ln>
              <a:solidFill>
                <a:srgbClr val="A50021"/>
              </a:solidFill>
              <a:latin typeface="Calibri" pitchFamily="34" charset="0"/>
            </a:endParaRPr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auto">
          <a:xfrm>
            <a:off x="1295400" y="2531625"/>
            <a:ext cx="6858000" cy="908864"/>
          </a:xfrm>
          <a:prstGeom prst="flowChartTerminator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en-US" sz="3600" b="1" i="1" spc="50" dirty="0" smtClean="0">
                <a:ln w="13500">
                  <a:solidFill>
                    <a:sysClr val="windowText" lastClr="000000">
                      <a:alpha val="6500"/>
                    </a:sysClr>
                  </a:solidFill>
                  <a:prstDash val="solid"/>
                </a:ln>
                <a:solidFill>
                  <a:srgbClr val="660033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cs typeface="Times New Roman" charset="0"/>
              </a:rPr>
              <a:t>What is the symbol of Wales?</a:t>
            </a:r>
            <a:endParaRPr lang="ru-RU" sz="3600" b="1" i="1" spc="50" dirty="0">
              <a:ln w="13500">
                <a:solidFill>
                  <a:sysClr val="windowText" lastClr="000000">
                    <a:alpha val="6500"/>
                  </a:sysClr>
                </a:solidFill>
                <a:prstDash val="solid"/>
              </a:ln>
              <a:solidFill>
                <a:srgbClr val="660033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15" name="Text Box 51"/>
          <p:cNvSpPr txBox="1">
            <a:spLocks noChangeArrowheads="1"/>
          </p:cNvSpPr>
          <p:nvPr/>
        </p:nvSpPr>
        <p:spPr bwMode="auto">
          <a:xfrm>
            <a:off x="2286000" y="731838"/>
            <a:ext cx="4572000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 algn="ctr">
              <a:spcBef>
                <a:spcPct val="50000"/>
              </a:spcBef>
            </a:pPr>
            <a:r>
              <a:rPr lang="en-US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993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The symbols 200</a:t>
            </a:r>
            <a:endParaRPr lang="en-US" sz="44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FF993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ekton Pro" pitchFamily="34" charset="0"/>
            </a:endParaRP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3276600" y="6019800"/>
            <a:ext cx="2819400" cy="381000"/>
          </a:xfrm>
          <a:prstGeom prst="flowChartTerminator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Правильный ответ</a:t>
            </a:r>
            <a:endParaRPr lang="ru-RU" sz="1800" dirty="0">
              <a:ln w="12700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2" descr="L:\на сайты\своя игра\смайл.jpg"/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" y="457200"/>
            <a:ext cx="1562100" cy="1338943"/>
          </a:xfrm>
          <a:prstGeom prst="rect">
            <a:avLst/>
          </a:prstGeom>
          <a:noFill/>
        </p:spPr>
      </p:pic>
      <p:sp>
        <p:nvSpPr>
          <p:cNvPr id="10" name="Управляющая кнопка: домой 9">
            <a:hlinkClick r:id="rId4" action="ppaction://hlinksldjump" highlightClick="1"/>
          </p:cNvPr>
          <p:cNvSpPr/>
          <p:nvPr/>
        </p:nvSpPr>
        <p:spPr>
          <a:xfrm>
            <a:off x="8001000" y="5715000"/>
            <a:ext cx="838200" cy="6858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09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Картинки по запросу флаги великобритании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tretch>
            <a:fillRect/>
          </a:stretch>
        </p:blipFill>
        <p:spPr bwMode="auto">
          <a:xfrm>
            <a:off x="2" y="1"/>
            <a:ext cx="9143998" cy="6857999"/>
          </a:xfrm>
          <a:prstGeom prst="rect">
            <a:avLst/>
          </a:prstGeom>
          <a:solidFill>
            <a:schemeClr val="accent1">
              <a:alpha val="42000"/>
            </a:schemeClr>
          </a:solidFill>
          <a:ln>
            <a:noFill/>
          </a:ln>
        </p:spPr>
      </p:pic>
      <p:sp>
        <p:nvSpPr>
          <p:cNvPr id="3091" name="Text Box 19"/>
          <p:cNvSpPr txBox="1">
            <a:spLocks noChangeArrowheads="1"/>
          </p:cNvSpPr>
          <p:nvPr/>
        </p:nvSpPr>
        <p:spPr bwMode="auto">
          <a:xfrm>
            <a:off x="1600200" y="4343400"/>
            <a:ext cx="62484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800" b="1" dirty="0" smtClean="0">
                <a:ln>
                  <a:solidFill>
                    <a:schemeClr val="tx1"/>
                  </a:solidFill>
                </a:ln>
                <a:solidFill>
                  <a:srgbClr val="A50021"/>
                </a:solidFill>
                <a:latin typeface="Calibri" pitchFamily="34" charset="0"/>
              </a:rPr>
              <a:t>Shamrock</a:t>
            </a:r>
            <a:endParaRPr lang="en-US" sz="4800" b="1" dirty="0">
              <a:ln>
                <a:solidFill>
                  <a:schemeClr val="tx1"/>
                </a:solidFill>
              </a:ln>
              <a:solidFill>
                <a:srgbClr val="A50021"/>
              </a:solidFill>
              <a:latin typeface="Calibri" pitchFamily="34" charset="0"/>
            </a:endParaRPr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auto">
          <a:xfrm>
            <a:off x="1295400" y="2142112"/>
            <a:ext cx="6858000" cy="1687890"/>
          </a:xfrm>
          <a:prstGeom prst="flowChartTerminator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en-US" sz="3600" b="1" i="1" spc="50" dirty="0" smtClean="0">
                <a:ln w="13500">
                  <a:solidFill>
                    <a:sysClr val="windowText" lastClr="000000">
                      <a:alpha val="6500"/>
                    </a:sysClr>
                  </a:solidFill>
                  <a:prstDash val="solid"/>
                </a:ln>
                <a:solidFill>
                  <a:srgbClr val="660033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cs typeface="Times New Roman" charset="0"/>
              </a:rPr>
              <a:t>What is the symbol of Northern Ireland?</a:t>
            </a:r>
            <a:endParaRPr lang="ru-RU" sz="3600" b="1" i="1" spc="50" dirty="0">
              <a:ln w="13500">
                <a:solidFill>
                  <a:sysClr val="windowText" lastClr="000000">
                    <a:alpha val="6500"/>
                  </a:sysClr>
                </a:solidFill>
                <a:prstDash val="solid"/>
              </a:ln>
              <a:solidFill>
                <a:srgbClr val="660033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15" name="Text Box 51"/>
          <p:cNvSpPr txBox="1">
            <a:spLocks noChangeArrowheads="1"/>
          </p:cNvSpPr>
          <p:nvPr/>
        </p:nvSpPr>
        <p:spPr bwMode="auto">
          <a:xfrm>
            <a:off x="2286000" y="731838"/>
            <a:ext cx="4572000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 algn="ctr">
              <a:spcBef>
                <a:spcPct val="50000"/>
              </a:spcBef>
            </a:pPr>
            <a:r>
              <a:rPr lang="en-US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993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The symbols 300</a:t>
            </a:r>
            <a:endParaRPr lang="en-US" sz="44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FF993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ekton Pro" pitchFamily="34" charset="0"/>
            </a:endParaRP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3276600" y="6019800"/>
            <a:ext cx="2819400" cy="381000"/>
          </a:xfrm>
          <a:prstGeom prst="flowChartTerminator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Правильный ответ</a:t>
            </a:r>
            <a:endParaRPr lang="ru-RU" sz="1800" dirty="0">
              <a:ln w="12700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2" descr="L:\на сайты\своя игра\смайл.jpg"/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" y="457200"/>
            <a:ext cx="1562100" cy="1338943"/>
          </a:xfrm>
          <a:prstGeom prst="rect">
            <a:avLst/>
          </a:prstGeom>
          <a:noFill/>
        </p:spPr>
      </p:pic>
      <p:sp>
        <p:nvSpPr>
          <p:cNvPr id="10" name="Управляющая кнопка: домой 9">
            <a:hlinkClick r:id="rId4" action="ppaction://hlinksldjump" highlightClick="1"/>
          </p:cNvPr>
          <p:cNvSpPr/>
          <p:nvPr/>
        </p:nvSpPr>
        <p:spPr>
          <a:xfrm>
            <a:off x="8001000" y="5715000"/>
            <a:ext cx="838200" cy="6858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09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Картинки по запросу флаги великобритании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tretch>
            <a:fillRect/>
          </a:stretch>
        </p:blipFill>
        <p:spPr bwMode="auto">
          <a:xfrm>
            <a:off x="2" y="1"/>
            <a:ext cx="9143998" cy="6857999"/>
          </a:xfrm>
          <a:prstGeom prst="rect">
            <a:avLst/>
          </a:prstGeom>
          <a:solidFill>
            <a:schemeClr val="accent1">
              <a:alpha val="42000"/>
            </a:schemeClr>
          </a:solidFill>
          <a:ln>
            <a:noFill/>
          </a:ln>
        </p:spPr>
      </p:pic>
      <p:sp>
        <p:nvSpPr>
          <p:cNvPr id="3091" name="Text Box 19"/>
          <p:cNvSpPr txBox="1">
            <a:spLocks noChangeArrowheads="1"/>
          </p:cNvSpPr>
          <p:nvPr/>
        </p:nvSpPr>
        <p:spPr bwMode="auto">
          <a:xfrm>
            <a:off x="1600200" y="4343400"/>
            <a:ext cx="62484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800" b="1" dirty="0" smtClean="0">
                <a:ln>
                  <a:solidFill>
                    <a:schemeClr val="tx1"/>
                  </a:solidFill>
                </a:ln>
                <a:solidFill>
                  <a:srgbClr val="A50021"/>
                </a:solidFill>
                <a:latin typeface="Calibri" pitchFamily="34" charset="0"/>
              </a:rPr>
              <a:t>Thistle</a:t>
            </a:r>
            <a:endParaRPr lang="en-US" sz="4800" b="1" dirty="0">
              <a:ln>
                <a:solidFill>
                  <a:schemeClr val="tx1"/>
                </a:solidFill>
              </a:ln>
              <a:solidFill>
                <a:srgbClr val="A50021"/>
              </a:solidFill>
              <a:latin typeface="Calibri" pitchFamily="34" charset="0"/>
            </a:endParaRPr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auto">
          <a:xfrm>
            <a:off x="1295400" y="2142112"/>
            <a:ext cx="6858000" cy="1687890"/>
          </a:xfrm>
          <a:prstGeom prst="flowChartTerminator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en-US" sz="3600" b="1" i="1" spc="50" dirty="0" smtClean="0">
                <a:ln w="13500">
                  <a:solidFill>
                    <a:sysClr val="windowText" lastClr="000000">
                      <a:alpha val="6500"/>
                    </a:sysClr>
                  </a:solidFill>
                  <a:prstDash val="solid"/>
                </a:ln>
                <a:solidFill>
                  <a:srgbClr val="660033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cs typeface="Times New Roman" charset="0"/>
              </a:rPr>
              <a:t>What is the symbol of Scotland?</a:t>
            </a:r>
            <a:endParaRPr lang="ru-RU" sz="3600" b="1" i="1" spc="50" dirty="0">
              <a:ln w="13500">
                <a:solidFill>
                  <a:sysClr val="windowText" lastClr="000000">
                    <a:alpha val="6500"/>
                  </a:sysClr>
                </a:solidFill>
                <a:prstDash val="solid"/>
              </a:ln>
              <a:solidFill>
                <a:srgbClr val="660033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15" name="Text Box 51"/>
          <p:cNvSpPr txBox="1">
            <a:spLocks noChangeArrowheads="1"/>
          </p:cNvSpPr>
          <p:nvPr/>
        </p:nvSpPr>
        <p:spPr bwMode="auto">
          <a:xfrm>
            <a:off x="2286000" y="731838"/>
            <a:ext cx="4572000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 algn="ctr">
              <a:spcBef>
                <a:spcPct val="50000"/>
              </a:spcBef>
            </a:pPr>
            <a:r>
              <a:rPr lang="en-US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993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The symbols 400</a:t>
            </a:r>
            <a:endParaRPr lang="en-US" sz="44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FF993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ekton Pro" pitchFamily="34" charset="0"/>
            </a:endParaRP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3276600" y="6019800"/>
            <a:ext cx="2819400" cy="381000"/>
          </a:xfrm>
          <a:prstGeom prst="flowChartTerminator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Правильный ответ</a:t>
            </a:r>
            <a:endParaRPr lang="ru-RU" sz="1800" dirty="0">
              <a:ln w="12700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2" descr="L:\на сайты\своя игра\смайл.jpg"/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" y="457200"/>
            <a:ext cx="1562100" cy="1338943"/>
          </a:xfrm>
          <a:prstGeom prst="rect">
            <a:avLst/>
          </a:prstGeom>
          <a:noFill/>
        </p:spPr>
      </p:pic>
      <p:sp>
        <p:nvSpPr>
          <p:cNvPr id="10" name="Управляющая кнопка: домой 9">
            <a:hlinkClick r:id="rId4" action="ppaction://hlinksldjump" highlightClick="1"/>
          </p:cNvPr>
          <p:cNvSpPr/>
          <p:nvPr/>
        </p:nvSpPr>
        <p:spPr>
          <a:xfrm>
            <a:off x="8001000" y="5715000"/>
            <a:ext cx="838200" cy="6858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09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Картинки по запросу флаги великобритании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tretch>
            <a:fillRect/>
          </a:stretch>
        </p:blipFill>
        <p:spPr bwMode="auto">
          <a:xfrm>
            <a:off x="2" y="1"/>
            <a:ext cx="9143998" cy="6857999"/>
          </a:xfrm>
          <a:prstGeom prst="rect">
            <a:avLst/>
          </a:prstGeom>
          <a:solidFill>
            <a:schemeClr val="accent1">
              <a:alpha val="42000"/>
            </a:schemeClr>
          </a:solidFill>
          <a:ln>
            <a:noFill/>
          </a:ln>
        </p:spPr>
      </p:pic>
      <p:sp>
        <p:nvSpPr>
          <p:cNvPr id="3091" name="Text Box 19"/>
          <p:cNvSpPr txBox="1">
            <a:spLocks noChangeArrowheads="1"/>
          </p:cNvSpPr>
          <p:nvPr/>
        </p:nvSpPr>
        <p:spPr bwMode="auto">
          <a:xfrm>
            <a:off x="1600200" y="4343400"/>
            <a:ext cx="62484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800" b="1" dirty="0" smtClean="0">
                <a:ln>
                  <a:solidFill>
                    <a:schemeClr val="tx1"/>
                  </a:solidFill>
                </a:ln>
                <a:solidFill>
                  <a:srgbClr val="A50021"/>
                </a:solidFill>
                <a:latin typeface="Calibri" pitchFamily="34" charset="0"/>
              </a:rPr>
              <a:t>Red dragon</a:t>
            </a:r>
            <a:endParaRPr lang="en-US" sz="4800" b="1" dirty="0">
              <a:ln>
                <a:solidFill>
                  <a:schemeClr val="tx1"/>
                </a:solidFill>
              </a:ln>
              <a:solidFill>
                <a:srgbClr val="A50021"/>
              </a:solidFill>
              <a:latin typeface="Calibri" pitchFamily="34" charset="0"/>
            </a:endParaRPr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auto">
          <a:xfrm>
            <a:off x="1295400" y="2142112"/>
            <a:ext cx="6858000" cy="1687890"/>
          </a:xfrm>
          <a:prstGeom prst="flowChartTerminator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en-US" sz="3600" b="1" i="1" spc="50" dirty="0" smtClean="0">
                <a:ln w="13500">
                  <a:solidFill>
                    <a:sysClr val="windowText" lastClr="000000">
                      <a:alpha val="6500"/>
                    </a:sysClr>
                  </a:solidFill>
                  <a:prstDash val="solid"/>
                </a:ln>
                <a:solidFill>
                  <a:srgbClr val="660033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cs typeface="Times New Roman" charset="0"/>
              </a:rPr>
              <a:t>What is the name of the flag</a:t>
            </a:r>
            <a:r>
              <a:rPr lang="ru-RU" sz="3600" b="1" i="1" spc="50" dirty="0" smtClean="0">
                <a:ln w="13500">
                  <a:solidFill>
                    <a:sysClr val="windowText" lastClr="000000">
                      <a:alpha val="6500"/>
                    </a:sysClr>
                  </a:solidFill>
                  <a:prstDash val="solid"/>
                </a:ln>
                <a:solidFill>
                  <a:srgbClr val="660033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cs typeface="Times New Roman" charset="0"/>
              </a:rPr>
              <a:t> </a:t>
            </a:r>
            <a:r>
              <a:rPr lang="en-US" sz="3600" b="1" i="1" spc="50" dirty="0" smtClean="0">
                <a:ln w="13500">
                  <a:solidFill>
                    <a:sysClr val="windowText" lastClr="000000">
                      <a:alpha val="6500"/>
                    </a:sysClr>
                  </a:solidFill>
                  <a:prstDash val="solid"/>
                </a:ln>
                <a:solidFill>
                  <a:srgbClr val="660033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cs typeface="Times New Roman" charset="0"/>
              </a:rPr>
              <a:t>in Wales?</a:t>
            </a:r>
            <a:endParaRPr lang="ru-RU" sz="3600" b="1" i="1" spc="50" dirty="0">
              <a:ln w="13500">
                <a:solidFill>
                  <a:sysClr val="windowText" lastClr="000000">
                    <a:alpha val="6500"/>
                  </a:sysClr>
                </a:solidFill>
                <a:prstDash val="solid"/>
              </a:ln>
              <a:solidFill>
                <a:srgbClr val="660033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15" name="Text Box 51"/>
          <p:cNvSpPr txBox="1">
            <a:spLocks noChangeArrowheads="1"/>
          </p:cNvSpPr>
          <p:nvPr/>
        </p:nvSpPr>
        <p:spPr bwMode="auto">
          <a:xfrm>
            <a:off x="2286000" y="731838"/>
            <a:ext cx="4572000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 algn="ctr">
              <a:spcBef>
                <a:spcPct val="50000"/>
              </a:spcBef>
            </a:pPr>
            <a:r>
              <a:rPr lang="en-US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993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The symbols 500</a:t>
            </a:r>
            <a:endParaRPr lang="en-US" sz="44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FF993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ekton Pro" pitchFamily="34" charset="0"/>
            </a:endParaRP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3276600" y="6019800"/>
            <a:ext cx="2819400" cy="381000"/>
          </a:xfrm>
          <a:prstGeom prst="flowChartTerminator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Правильный ответ</a:t>
            </a:r>
            <a:endParaRPr lang="ru-RU" sz="1800" dirty="0">
              <a:ln w="12700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2" descr="L:\на сайты\своя игра\смайл.jpg"/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" y="457200"/>
            <a:ext cx="1562100" cy="1338943"/>
          </a:xfrm>
          <a:prstGeom prst="rect">
            <a:avLst/>
          </a:prstGeom>
          <a:noFill/>
        </p:spPr>
      </p:pic>
      <p:sp>
        <p:nvSpPr>
          <p:cNvPr id="10" name="Управляющая кнопка: домой 9">
            <a:hlinkClick r:id="rId4" action="ppaction://hlinksldjump" highlightClick="1"/>
          </p:cNvPr>
          <p:cNvSpPr/>
          <p:nvPr/>
        </p:nvSpPr>
        <p:spPr>
          <a:xfrm>
            <a:off x="8001000" y="5715000"/>
            <a:ext cx="838200" cy="6858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091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Картинки по запросу флаги великобритании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tretch>
            <a:fillRect/>
          </a:stretch>
        </p:blipFill>
        <p:spPr bwMode="auto">
          <a:xfrm>
            <a:off x="2" y="1"/>
            <a:ext cx="9143998" cy="6857999"/>
          </a:xfrm>
          <a:prstGeom prst="rect">
            <a:avLst/>
          </a:prstGeom>
          <a:solidFill>
            <a:schemeClr val="accent1">
              <a:alpha val="42000"/>
            </a:schemeClr>
          </a:solidFill>
          <a:ln>
            <a:noFill/>
          </a:ln>
        </p:spPr>
      </p:pic>
      <p:sp>
        <p:nvSpPr>
          <p:cNvPr id="3091" name="Text Box 19"/>
          <p:cNvSpPr txBox="1">
            <a:spLocks noChangeArrowheads="1"/>
          </p:cNvSpPr>
          <p:nvPr/>
        </p:nvSpPr>
        <p:spPr bwMode="auto">
          <a:xfrm>
            <a:off x="1600200" y="4343400"/>
            <a:ext cx="62484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800" b="1" dirty="0" smtClean="0">
                <a:ln>
                  <a:solidFill>
                    <a:schemeClr val="tx1"/>
                  </a:solidFill>
                </a:ln>
                <a:solidFill>
                  <a:srgbClr val="A50021"/>
                </a:solidFill>
                <a:latin typeface="Calibri" pitchFamily="34" charset="0"/>
              </a:rPr>
              <a:t>Loch </a:t>
            </a:r>
            <a:r>
              <a:rPr lang="en-US" sz="4800" b="1" dirty="0" err="1" smtClean="0">
                <a:ln>
                  <a:solidFill>
                    <a:schemeClr val="tx1"/>
                  </a:solidFill>
                </a:ln>
                <a:solidFill>
                  <a:srgbClr val="A50021"/>
                </a:solidFill>
                <a:latin typeface="Calibri" pitchFamily="34" charset="0"/>
              </a:rPr>
              <a:t>ness</a:t>
            </a:r>
            <a:endParaRPr lang="en-US" sz="4800" b="1" dirty="0">
              <a:ln>
                <a:solidFill>
                  <a:schemeClr val="tx1"/>
                </a:solidFill>
              </a:ln>
              <a:solidFill>
                <a:srgbClr val="A50021"/>
              </a:solidFill>
              <a:latin typeface="Calibri" pitchFamily="34" charset="0"/>
            </a:endParaRPr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auto">
          <a:xfrm>
            <a:off x="990600" y="2286000"/>
            <a:ext cx="6858000" cy="1861006"/>
          </a:xfrm>
          <a:prstGeom prst="flowChartTerminator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660033"/>
                </a:solidFill>
              </a:rPr>
              <a:t>What is the name of this water monster?</a:t>
            </a:r>
            <a:endParaRPr lang="ru-RU" sz="4000" b="1" dirty="0">
              <a:solidFill>
                <a:srgbClr val="660033"/>
              </a:solidFill>
            </a:endParaRPr>
          </a:p>
        </p:txBody>
      </p:sp>
      <p:sp>
        <p:nvSpPr>
          <p:cNvPr id="15" name="Text Box 51"/>
          <p:cNvSpPr txBox="1">
            <a:spLocks noChangeArrowheads="1"/>
          </p:cNvSpPr>
          <p:nvPr/>
        </p:nvSpPr>
        <p:spPr bwMode="auto">
          <a:xfrm>
            <a:off x="2286000" y="731838"/>
            <a:ext cx="5638800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 algn="ctr">
              <a:spcBef>
                <a:spcPct val="50000"/>
              </a:spcBef>
            </a:pPr>
            <a:r>
              <a:rPr lang="en-US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993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Sights 200</a:t>
            </a:r>
            <a:endParaRPr lang="en-US" sz="44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FF993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ekton Pro" pitchFamily="34" charset="0"/>
            </a:endParaRP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3276600" y="6019800"/>
            <a:ext cx="2819400" cy="381000"/>
          </a:xfrm>
          <a:prstGeom prst="flowChartTerminator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Правильный ответ</a:t>
            </a:r>
            <a:endParaRPr lang="ru-RU" sz="1800" dirty="0">
              <a:ln w="12700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2" descr="L:\на сайты\своя игра\смайл.jpg"/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" y="457200"/>
            <a:ext cx="1562100" cy="1338943"/>
          </a:xfrm>
          <a:prstGeom prst="rect">
            <a:avLst/>
          </a:prstGeom>
          <a:noFill/>
        </p:spPr>
      </p:pic>
      <p:pic>
        <p:nvPicPr>
          <p:cNvPr id="32770" name="Picture 2" descr="loch_ness_monster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72200" y="3352800"/>
            <a:ext cx="1203325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Управляющая кнопка: домой 10">
            <a:hlinkClick r:id="rId5" action="ppaction://hlinksldjump" highlightClick="1"/>
          </p:cNvPr>
          <p:cNvSpPr/>
          <p:nvPr/>
        </p:nvSpPr>
        <p:spPr>
          <a:xfrm>
            <a:off x="8001000" y="5715000"/>
            <a:ext cx="838200" cy="6858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091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Картинки по запросу флаги великобритании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tretch>
            <a:fillRect/>
          </a:stretch>
        </p:blipFill>
        <p:spPr bwMode="auto">
          <a:xfrm>
            <a:off x="2" y="1"/>
            <a:ext cx="9143998" cy="6857999"/>
          </a:xfrm>
          <a:prstGeom prst="rect">
            <a:avLst/>
          </a:prstGeom>
          <a:solidFill>
            <a:schemeClr val="accent1">
              <a:alpha val="42000"/>
            </a:schemeClr>
          </a:solidFill>
          <a:ln>
            <a:noFill/>
          </a:ln>
        </p:spPr>
      </p:pic>
      <p:sp>
        <p:nvSpPr>
          <p:cNvPr id="3091" name="Text Box 19"/>
          <p:cNvSpPr txBox="1">
            <a:spLocks noChangeArrowheads="1"/>
          </p:cNvSpPr>
          <p:nvPr/>
        </p:nvSpPr>
        <p:spPr bwMode="auto">
          <a:xfrm>
            <a:off x="4038600" y="4343400"/>
            <a:ext cx="38100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800" b="1" dirty="0" err="1" smtClean="0">
                <a:ln>
                  <a:solidFill>
                    <a:schemeClr val="tx1"/>
                  </a:solidFill>
                </a:ln>
                <a:solidFill>
                  <a:srgbClr val="A50021"/>
                </a:solidFill>
                <a:latin typeface="Calibri" pitchFamily="34" charset="0"/>
              </a:rPr>
              <a:t>St.Paul’s</a:t>
            </a:r>
            <a:r>
              <a:rPr lang="en-US" sz="4800" b="1" dirty="0" smtClean="0">
                <a:ln>
                  <a:solidFill>
                    <a:schemeClr val="tx1"/>
                  </a:solidFill>
                </a:ln>
                <a:solidFill>
                  <a:srgbClr val="A50021"/>
                </a:solidFill>
                <a:latin typeface="Calibri" pitchFamily="34" charset="0"/>
              </a:rPr>
              <a:t> Cathedral</a:t>
            </a:r>
            <a:endParaRPr lang="en-US" sz="4800" b="1" dirty="0">
              <a:ln>
                <a:solidFill>
                  <a:schemeClr val="tx1"/>
                </a:solidFill>
              </a:ln>
              <a:solidFill>
                <a:srgbClr val="A50021"/>
              </a:solidFill>
              <a:latin typeface="Calibri" pitchFamily="34" charset="0"/>
            </a:endParaRPr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auto">
          <a:xfrm>
            <a:off x="1295400" y="2142112"/>
            <a:ext cx="6858000" cy="1687890"/>
          </a:xfrm>
          <a:prstGeom prst="flowChartTerminator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en-US" sz="3600" b="1" i="1" spc="50" dirty="0" smtClean="0">
                <a:ln w="13500">
                  <a:solidFill>
                    <a:sysClr val="windowText" lastClr="000000">
                      <a:alpha val="6500"/>
                    </a:sysClr>
                  </a:solidFill>
                  <a:prstDash val="solid"/>
                </a:ln>
                <a:solidFill>
                  <a:srgbClr val="660033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cs typeface="Times New Roman" charset="0"/>
              </a:rPr>
              <a:t>What is the most beautiful cathedral in the country? </a:t>
            </a:r>
            <a:endParaRPr lang="ru-RU" sz="3600" b="1" i="1" spc="50" dirty="0">
              <a:ln w="13500">
                <a:solidFill>
                  <a:sysClr val="windowText" lastClr="000000">
                    <a:alpha val="6500"/>
                  </a:sysClr>
                </a:solidFill>
                <a:prstDash val="solid"/>
              </a:ln>
              <a:solidFill>
                <a:srgbClr val="660033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15" name="Text Box 51"/>
          <p:cNvSpPr txBox="1">
            <a:spLocks noChangeArrowheads="1"/>
          </p:cNvSpPr>
          <p:nvPr/>
        </p:nvSpPr>
        <p:spPr bwMode="auto">
          <a:xfrm>
            <a:off x="2286000" y="731838"/>
            <a:ext cx="5867400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 algn="ctr">
              <a:spcBef>
                <a:spcPct val="50000"/>
              </a:spcBef>
            </a:pPr>
            <a:r>
              <a:rPr lang="en-US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993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Sights 300</a:t>
            </a:r>
            <a:endParaRPr lang="en-US" sz="44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FF993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ekton Pro" pitchFamily="34" charset="0"/>
            </a:endParaRP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3276600" y="6019800"/>
            <a:ext cx="2819400" cy="381000"/>
          </a:xfrm>
          <a:prstGeom prst="flowChartTerminator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Правильный ответ</a:t>
            </a:r>
            <a:endParaRPr lang="ru-RU" sz="1800" dirty="0">
              <a:ln w="12700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2" descr="L:\на сайты\своя игра\смайл.jpg"/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" y="457200"/>
            <a:ext cx="1562100" cy="1338943"/>
          </a:xfrm>
          <a:prstGeom prst="rect">
            <a:avLst/>
          </a:prstGeom>
          <a:noFill/>
        </p:spPr>
      </p:pic>
      <p:pic>
        <p:nvPicPr>
          <p:cNvPr id="35842" name="Picture 2" descr="Cathédrale St-Paul - coupol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050124"/>
            <a:ext cx="3124200" cy="2807876"/>
          </a:xfrm>
          <a:prstGeom prst="rect">
            <a:avLst/>
          </a:prstGeom>
          <a:noFill/>
        </p:spPr>
      </p:pic>
      <p:sp>
        <p:nvSpPr>
          <p:cNvPr id="10" name="Управляющая кнопка: домой 9">
            <a:hlinkClick r:id="rId5" action="ppaction://hlinksldjump" highlightClick="1"/>
          </p:cNvPr>
          <p:cNvSpPr/>
          <p:nvPr/>
        </p:nvSpPr>
        <p:spPr>
          <a:xfrm>
            <a:off x="8001000" y="5715000"/>
            <a:ext cx="838200" cy="6858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091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Картинки по запросу флаги великобритании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tretch>
            <a:fillRect/>
          </a:stretch>
        </p:blipFill>
        <p:spPr bwMode="auto">
          <a:xfrm>
            <a:off x="2" y="1"/>
            <a:ext cx="9143998" cy="6857999"/>
          </a:xfrm>
          <a:prstGeom prst="rect">
            <a:avLst/>
          </a:prstGeom>
          <a:solidFill>
            <a:schemeClr val="accent1">
              <a:alpha val="42000"/>
            </a:schemeClr>
          </a:solidFill>
          <a:ln>
            <a:noFill/>
          </a:ln>
        </p:spPr>
      </p:pic>
      <p:sp>
        <p:nvSpPr>
          <p:cNvPr id="3091" name="Text Box 19"/>
          <p:cNvSpPr txBox="1">
            <a:spLocks noChangeArrowheads="1"/>
          </p:cNvSpPr>
          <p:nvPr/>
        </p:nvSpPr>
        <p:spPr bwMode="auto">
          <a:xfrm>
            <a:off x="0" y="4343400"/>
            <a:ext cx="91440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800" b="1" dirty="0" smtClean="0">
                <a:ln>
                  <a:solidFill>
                    <a:schemeClr val="tx1"/>
                  </a:solidFill>
                </a:ln>
                <a:solidFill>
                  <a:srgbClr val="A50021"/>
                </a:solidFill>
                <a:latin typeface="Calibri" pitchFamily="34" charset="0"/>
              </a:rPr>
              <a:t>Prime Minister lives and works here</a:t>
            </a:r>
            <a:endParaRPr lang="en-US" sz="4800" b="1" dirty="0">
              <a:ln>
                <a:solidFill>
                  <a:schemeClr val="tx1"/>
                </a:solidFill>
              </a:ln>
              <a:solidFill>
                <a:srgbClr val="A50021"/>
              </a:solidFill>
              <a:latin typeface="Calibri" pitchFamily="34" charset="0"/>
            </a:endParaRPr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auto">
          <a:xfrm>
            <a:off x="1295400" y="2142112"/>
            <a:ext cx="6858000" cy="1687890"/>
          </a:xfrm>
          <a:prstGeom prst="flowChartTerminator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en-US" sz="3600" b="1" i="1" spc="50" dirty="0" smtClean="0">
                <a:ln w="13500">
                  <a:solidFill>
                    <a:sysClr val="windowText" lastClr="000000">
                      <a:alpha val="6500"/>
                    </a:sysClr>
                  </a:solidFill>
                  <a:prstDash val="solid"/>
                </a:ln>
                <a:solidFill>
                  <a:srgbClr val="660033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cs typeface="Times New Roman" charset="0"/>
              </a:rPr>
              <a:t>What is Downing Street 10 famous for?</a:t>
            </a:r>
            <a:endParaRPr lang="ru-RU" sz="3600" b="1" i="1" spc="50" dirty="0">
              <a:ln w="13500">
                <a:solidFill>
                  <a:sysClr val="windowText" lastClr="000000">
                    <a:alpha val="6500"/>
                  </a:sysClr>
                </a:solidFill>
                <a:prstDash val="solid"/>
              </a:ln>
              <a:solidFill>
                <a:srgbClr val="660033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15" name="Text Box 51"/>
          <p:cNvSpPr txBox="1">
            <a:spLocks noChangeArrowheads="1"/>
          </p:cNvSpPr>
          <p:nvPr/>
        </p:nvSpPr>
        <p:spPr bwMode="auto">
          <a:xfrm>
            <a:off x="2286000" y="731838"/>
            <a:ext cx="5867400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 algn="ctr">
              <a:spcBef>
                <a:spcPct val="50000"/>
              </a:spcBef>
            </a:pPr>
            <a:r>
              <a:rPr lang="en-US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993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Sights 400</a:t>
            </a:r>
            <a:endParaRPr lang="en-US" sz="44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FF993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ekton Pro" pitchFamily="34" charset="0"/>
            </a:endParaRP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3276600" y="6019800"/>
            <a:ext cx="2819400" cy="381000"/>
          </a:xfrm>
          <a:prstGeom prst="flowChartTerminator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Правильный ответ</a:t>
            </a:r>
            <a:endParaRPr lang="ru-RU" sz="1800" dirty="0">
              <a:ln w="12700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2" descr="L:\на сайты\своя игра\смайл.jpg"/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" y="457200"/>
            <a:ext cx="1562100" cy="1338943"/>
          </a:xfrm>
          <a:prstGeom prst="rect">
            <a:avLst/>
          </a:prstGeom>
          <a:noFill/>
        </p:spPr>
      </p:pic>
      <p:sp>
        <p:nvSpPr>
          <p:cNvPr id="10" name="Управляющая кнопка: домой 9">
            <a:hlinkClick r:id="rId4" action="ppaction://hlinksldjump" highlightClick="1"/>
          </p:cNvPr>
          <p:cNvSpPr/>
          <p:nvPr/>
        </p:nvSpPr>
        <p:spPr>
          <a:xfrm>
            <a:off x="8001000" y="5715000"/>
            <a:ext cx="838200" cy="6858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091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Картинки по запросу флаги великобритании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tretch>
            <a:fillRect/>
          </a:stretch>
        </p:blipFill>
        <p:spPr bwMode="auto">
          <a:xfrm>
            <a:off x="2" y="1"/>
            <a:ext cx="9143998" cy="6857999"/>
          </a:xfrm>
          <a:prstGeom prst="rect">
            <a:avLst/>
          </a:prstGeom>
          <a:solidFill>
            <a:schemeClr val="accent1">
              <a:alpha val="42000"/>
            </a:schemeClr>
          </a:solidFill>
          <a:ln>
            <a:noFill/>
          </a:ln>
        </p:spPr>
      </p:pic>
      <p:sp>
        <p:nvSpPr>
          <p:cNvPr id="3091" name="Text Box 19"/>
          <p:cNvSpPr txBox="1">
            <a:spLocks noChangeArrowheads="1"/>
          </p:cNvSpPr>
          <p:nvPr/>
        </p:nvSpPr>
        <p:spPr bwMode="auto">
          <a:xfrm>
            <a:off x="1524000" y="3733800"/>
            <a:ext cx="62484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 smtClean="0">
                <a:ln>
                  <a:solidFill>
                    <a:schemeClr val="tx1"/>
                  </a:solidFill>
                </a:ln>
                <a:solidFill>
                  <a:srgbClr val="A50021"/>
                </a:solidFill>
                <a:latin typeface="Calibri" pitchFamily="34" charset="0"/>
              </a:rPr>
              <a:t>British government buildings and offices are situated here</a:t>
            </a:r>
            <a:endParaRPr lang="en-US" sz="3600" b="1" dirty="0">
              <a:ln>
                <a:solidFill>
                  <a:schemeClr val="tx1"/>
                </a:solidFill>
              </a:ln>
              <a:solidFill>
                <a:srgbClr val="A50021"/>
              </a:solidFill>
              <a:latin typeface="Calibri" pitchFamily="34" charset="0"/>
            </a:endParaRPr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auto">
          <a:xfrm>
            <a:off x="1295400" y="2531625"/>
            <a:ext cx="6858000" cy="908864"/>
          </a:xfrm>
          <a:prstGeom prst="flowChartTerminator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en-US" sz="3600" b="1" i="1" spc="50" dirty="0" smtClean="0">
                <a:ln w="13500">
                  <a:solidFill>
                    <a:sysClr val="windowText" lastClr="000000">
                      <a:alpha val="6500"/>
                    </a:sysClr>
                  </a:solidFill>
                  <a:prstDash val="solid"/>
                </a:ln>
                <a:solidFill>
                  <a:srgbClr val="660033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cs typeface="Times New Roman" charset="0"/>
              </a:rPr>
              <a:t>What is Whitehall famous for?</a:t>
            </a:r>
            <a:endParaRPr lang="ru-RU" sz="3600" b="1" i="1" spc="50" dirty="0">
              <a:ln w="13500">
                <a:solidFill>
                  <a:sysClr val="windowText" lastClr="000000">
                    <a:alpha val="6500"/>
                  </a:sysClr>
                </a:solidFill>
                <a:prstDash val="solid"/>
              </a:ln>
              <a:solidFill>
                <a:srgbClr val="660033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15" name="Text Box 51"/>
          <p:cNvSpPr txBox="1">
            <a:spLocks noChangeArrowheads="1"/>
          </p:cNvSpPr>
          <p:nvPr/>
        </p:nvSpPr>
        <p:spPr bwMode="auto">
          <a:xfrm>
            <a:off x="2286000" y="731838"/>
            <a:ext cx="5867400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 algn="ctr">
              <a:spcBef>
                <a:spcPct val="50000"/>
              </a:spcBef>
            </a:pPr>
            <a:r>
              <a:rPr lang="en-US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993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Sights 500</a:t>
            </a:r>
            <a:endParaRPr lang="en-US" sz="44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FF993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ekton Pro" pitchFamily="34" charset="0"/>
            </a:endParaRP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3276600" y="6019800"/>
            <a:ext cx="2819400" cy="381000"/>
          </a:xfrm>
          <a:prstGeom prst="flowChartTerminator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Правильный ответ</a:t>
            </a:r>
            <a:endParaRPr lang="ru-RU" sz="1800" dirty="0">
              <a:ln w="12700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2" descr="L:\на сайты\своя игра\смайл.jpg"/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" y="457200"/>
            <a:ext cx="1562100" cy="1338943"/>
          </a:xfrm>
          <a:prstGeom prst="rect">
            <a:avLst/>
          </a:prstGeom>
          <a:noFill/>
        </p:spPr>
      </p:pic>
      <p:sp>
        <p:nvSpPr>
          <p:cNvPr id="10" name="Управляющая кнопка: домой 9">
            <a:hlinkClick r:id="rId4" action="ppaction://hlinksldjump" highlightClick="1"/>
          </p:cNvPr>
          <p:cNvSpPr/>
          <p:nvPr/>
        </p:nvSpPr>
        <p:spPr>
          <a:xfrm>
            <a:off x="8001000" y="5715000"/>
            <a:ext cx="838200" cy="6858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09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601af364f1b0b255f2ad491dca828fc5085ea83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2021</TotalTime>
  <Words>821</Words>
  <Application>Microsoft Office PowerPoint</Application>
  <PresentationFormat>Экран (4:3)</PresentationFormat>
  <Paragraphs>197</Paragraphs>
  <Slides>32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Mayers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Своя игра</dc:title>
  <dc:subject>Викторина</dc:subject>
  <dc:creator>Головина Е.А.</dc:creator>
  <cp:lastModifiedBy>Виктория Никифорова</cp:lastModifiedBy>
  <cp:revision>264</cp:revision>
  <dcterms:created xsi:type="dcterms:W3CDTF">2006-08-11T05:33:13Z</dcterms:created>
  <dcterms:modified xsi:type="dcterms:W3CDTF">2024-11-16T09:20:47Z</dcterms:modified>
</cp:coreProperties>
</file>