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77" r:id="rId6"/>
    <p:sldId id="313" r:id="rId7"/>
    <p:sldId id="327" r:id="rId8"/>
    <p:sldId id="259" r:id="rId9"/>
    <p:sldId id="315" r:id="rId10"/>
    <p:sldId id="316" r:id="rId11"/>
    <p:sldId id="262" r:id="rId12"/>
    <p:sldId id="317" r:id="rId13"/>
    <p:sldId id="278" r:id="rId14"/>
    <p:sldId id="263" r:id="rId15"/>
    <p:sldId id="279" r:id="rId16"/>
    <p:sldId id="318" r:id="rId17"/>
    <p:sldId id="321" r:id="rId18"/>
    <p:sldId id="322" r:id="rId19"/>
    <p:sldId id="264" r:id="rId20"/>
    <p:sldId id="319" r:id="rId21"/>
    <p:sldId id="265" r:id="rId22"/>
    <p:sldId id="267" r:id="rId23"/>
    <p:sldId id="280" r:id="rId24"/>
    <p:sldId id="281" r:id="rId25"/>
    <p:sldId id="323" r:id="rId26"/>
    <p:sldId id="329" r:id="rId27"/>
    <p:sldId id="275" r:id="rId28"/>
    <p:sldId id="324" r:id="rId29"/>
    <p:sldId id="276" r:id="rId30"/>
    <p:sldId id="296" r:id="rId31"/>
    <p:sldId id="354" r:id="rId32"/>
    <p:sldId id="328" r:id="rId33"/>
    <p:sldId id="325" r:id="rId34"/>
    <p:sldId id="326" r:id="rId35"/>
    <p:sldId id="355" r:id="rId36"/>
  </p:sldIdLst>
  <p:sldSz cx="9144000" cy="6858000" type="screen4x3"/>
  <p:notesSz cx="6858000" cy="9144000"/>
  <p:defaultTextStyle>
    <a:defPPr>
      <a:defRPr lang="ru-RU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CC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53"/>
    <p:restoredTop sz="94660"/>
  </p:normalViewPr>
  <p:slideViewPr>
    <p:cSldViewPr showGuides="1">
      <p:cViewPr varScale="1">
        <p:scale>
          <a:sx n="69" d="100"/>
          <a:sy n="69" d="100"/>
        </p:scale>
        <p:origin x="876" y="72"/>
      </p:cViewPr>
      <p:guideLst>
        <p:guide orient="horz" pos="2160"/>
        <p:guide pos="290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9" Type="http://schemas.openxmlformats.org/officeDocument/2006/relationships/tableStyles" Target="tableStyles.xml"/><Relationship Id="rId38" Type="http://schemas.openxmlformats.org/officeDocument/2006/relationships/viewProps" Target="viewProps.xml"/><Relationship Id="rId37" Type="http://schemas.openxmlformats.org/officeDocument/2006/relationships/presProps" Target="presProps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525" y="-3175"/>
            <a:ext cx="9153525" cy="6861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547813" y="1125538"/>
            <a:ext cx="6908800" cy="1082675"/>
          </a:xfrm>
        </p:spPr>
        <p:txBody>
          <a:bodyPr/>
          <a:lstStyle>
            <a:lvl1pPr algn="r"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en-US" altLang="zh-CN" noProof="0" smtClean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7813" y="2351088"/>
            <a:ext cx="6913562" cy="1752600"/>
          </a:xfrm>
        </p:spPr>
        <p:txBody>
          <a:bodyPr/>
          <a:lstStyle>
            <a:lvl1pPr marL="0" indent="0" algn="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en-US" altLang="zh-CN" noProof="0" smtClean="0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algn="r"/>
            <a:fld id="{9A0DB2DC-4C9A-4742-B13C-FB6460FD3503}" type="slidenum">
              <a:rPr lang="ru-RU" dirty="0">
                <a:effectLst>
                  <a:outerShdw blurRad="38100" dist="38100" dir="2700000">
                    <a:srgbClr val="C0C0C0"/>
                  </a:outerShdw>
                </a:effectLst>
              </a:rPr>
            </a:fld>
            <a:endParaRPr lang="ru-RU" dirty="0"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</a:fld>
            <a:endParaRPr lang="ru-RU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</a:fld>
            <a:endParaRPr lang="ru-RU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74750"/>
            <a:ext cx="40386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74750"/>
            <a:ext cx="40386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</a:fld>
            <a:endParaRPr lang="ru-RU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</a:fld>
            <a:endParaRPr lang="ru-RU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</a:fld>
            <a:endParaRPr lang="ru-RU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</a:fld>
            <a:endParaRPr lang="ru-RU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</a:fld>
            <a:endParaRPr lang="ru-RU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</a:fld>
            <a:endParaRPr lang="ru-RU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</a:fld>
            <a:endParaRPr lang="ru-RU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5937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5937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ru-RU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</a:fld>
            <a:endParaRPr lang="ru-RU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9148763" cy="6861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457200" y="190500"/>
            <a:ext cx="8229600" cy="582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en-US" altLang="zh-CN" dirty="0"/>
              <a:t>Click to edit Master title style</a:t>
            </a:r>
            <a:endParaRPr lang="en-US" altLang="zh-CN" dirty="0"/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457200" y="1174750"/>
            <a:ext cx="8229600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en-US" altLang="zh-CN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ru-RU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</a:fld>
            <a:endParaRPr lang="ru-RU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png"/><Relationship Id="rId4" Type="http://schemas.openxmlformats.org/officeDocument/2006/relationships/image" Target="../media/image22.jpeg"/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47178" y="1988503"/>
            <a:ext cx="6908800" cy="1082675"/>
          </a:xfrm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Тема урока:</a:t>
            </a:r>
            <a:br>
              <a:rPr kumimoji="0" lang="ru-RU" sz="4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Взаимосвязь тканей, органов, систем органов как основа целостности организмов</a:t>
            </a:r>
            <a:br>
              <a:rPr kumimoji="0" lang="ru-RU" sz="4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4800" b="1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Подзаголовок 2"/>
          <p:cNvSpPr>
            <a:spLocks noGrp="1" noChangeArrowheads="1"/>
          </p:cNvSpPr>
          <p:nvPr>
            <p:ph type="subTitle" idx="1"/>
          </p:nvPr>
        </p:nvSpPr>
        <p:spPr>
          <a:xfrm>
            <a:off x="4932045" y="5013325"/>
            <a:ext cx="4035425" cy="697230"/>
          </a:xfrm>
        </p:spPr>
        <p:txBody>
          <a:bodyPr/>
          <a:p>
            <a:pPr algn="just"/>
            <a:r>
              <a:rPr lang="ru-RU" altLang="en-US" sz="1800">
                <a:solidFill>
                  <a:schemeClr val="tx1"/>
                </a:solidFill>
              </a:rPr>
              <a:t>Анашкина Наталья Ивановна, преподаватель биологии ГБПОУ «Катайский профессионально-педагогический техникум»</a:t>
            </a:r>
            <a:endParaRPr lang="ru-RU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kumimoji="0" lang="ru-RU" sz="32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</a:t>
            </a: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формировать представление о растении и животном как целостных организмах на основе обобщении знаний  о взаимосвязях  в строении и функциях  их тканей, органов и систем органов; продолжить формирование умений сравнивать, обобщать, применять знания при решении биологических задач; воспитывать бережное отношение к природе. </a:t>
            </a:r>
            <a:endParaRPr kumimoji="0" 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23" name="WordArt 5"/>
          <p:cNvSpPr>
            <a:spLocks noTextEdit="1"/>
          </p:cNvSpPr>
          <p:nvPr/>
        </p:nvSpPr>
        <p:spPr>
          <a:xfrm>
            <a:off x="2268538" y="333375"/>
            <a:ext cx="5183187" cy="7191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ru-RU" altLang="en-US" sz="360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charset="0"/>
                <a:ea typeface="Impact" panose="020B0806030902050204" charset="0"/>
              </a:rPr>
              <a:t>Цели урока:</a:t>
            </a:r>
            <a:endParaRPr lang="ru-RU" altLang="en-US" sz="3600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Impact" panose="020B0806030902050204" charset="0"/>
              <a:ea typeface="Impact" panose="020B080603090205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kumimoji="0" lang="ru-RU" sz="28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1. Повторить какие уровни организации выделяют у растений и животных? </a:t>
            </a:r>
            <a:endParaRPr kumimoji="0" lang="ru-RU" sz="28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kumimoji="0" lang="ru-RU" sz="28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2. Какая связь прослеживается между отдельными органами цветкового растения? </a:t>
            </a:r>
            <a:endParaRPr kumimoji="0" lang="ru-RU" sz="28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kumimoji="0" lang="ru-RU" sz="28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3. Чем достигается согласованная работа всех структур организма от клеток до системы органов? </a:t>
            </a:r>
            <a:endParaRPr kumimoji="0" lang="ru-RU" sz="28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kumimoji="0" lang="ru-RU" sz="28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4. Какие условия необходимы для проявления всех свойств жизни у организмов?</a:t>
            </a:r>
            <a:r>
              <a:rPr kumimoji="0" lang="ru-RU" sz="28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28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147" name="WordArt 4"/>
          <p:cNvSpPr>
            <a:spLocks noTextEdit="1"/>
          </p:cNvSpPr>
          <p:nvPr/>
        </p:nvSpPr>
        <p:spPr>
          <a:xfrm>
            <a:off x="2339340" y="260350"/>
            <a:ext cx="4392613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1236"/>
              </a:avLst>
            </a:prstTxWarp>
            <a:normAutofit/>
          </a:bodyPr>
          <a:lstStyle/>
          <a:p>
            <a:pPr algn="ctr"/>
            <a:r>
              <a:rPr lang="ru-RU" altLang="en-US" sz="360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charset="0"/>
                <a:ea typeface="Impact" panose="020B0806030902050204" charset="0"/>
              </a:rPr>
              <a:t>Задачи урока:</a:t>
            </a:r>
            <a:endParaRPr lang="ru-RU" altLang="en-US" sz="3600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Impact" panose="020B0806030902050204" charset="0"/>
              <a:ea typeface="Impact" panose="020B080603090205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/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endParaRPr kumimoji="0" 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Что такое клетка ?</a:t>
            </a:r>
            <a:endParaRPr kumimoji="0" 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Что такое ткань?</a:t>
            </a:r>
            <a:endParaRPr kumimoji="0" 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Что такое орган?</a:t>
            </a:r>
            <a:endParaRPr kumimoji="0" 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Что такое система органов?</a:t>
            </a:r>
            <a:endParaRPr kumimoji="0" 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Что такое организм? </a:t>
            </a:r>
            <a:endParaRPr kumimoji="0" 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endParaRPr kumimoji="0" 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171" name="WordArt 4"/>
          <p:cNvSpPr>
            <a:spLocks noTextEdit="1"/>
          </p:cNvSpPr>
          <p:nvPr/>
        </p:nvSpPr>
        <p:spPr>
          <a:xfrm>
            <a:off x="457200" y="260350"/>
            <a:ext cx="8135938" cy="11509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ru-RU" altLang="en-US" sz="360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charset="0"/>
                <a:ea typeface="Impact" panose="020B0806030902050204" charset="0"/>
              </a:rPr>
              <a:t>Актуализация опорных знаний:</a:t>
            </a:r>
            <a:endParaRPr lang="ru-RU" altLang="en-US" sz="3600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Impact" panose="020B0806030902050204" charset="0"/>
              <a:ea typeface="Impact" panose="020B080603090205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740"/>
            <a:ext cx="8229600" cy="582613"/>
          </a:xfrm>
        </p:spPr>
        <p:txBody>
          <a:bodyPr/>
          <a:lstStyle/>
          <a:p>
            <a:r>
              <a:rPr lang="ru-RU" altLang="en-US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charset="0"/>
                <a:ea typeface="Impact" panose="020B0806030902050204" charset="0"/>
                <a:sym typeface="+mn-ea"/>
              </a:rPr>
              <a:t>Актуализация опорных знаний:</a:t>
            </a:r>
            <a:br>
              <a:rPr lang="ru-RU" altLang="en-US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charset="0"/>
                <a:ea typeface="Impact" panose="020B0806030902050204" charset="0"/>
              </a:rPr>
            </a:br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467360" y="980440"/>
            <a:ext cx="8229600" cy="4953000"/>
          </a:xfrm>
        </p:spPr>
        <p:txBody>
          <a:bodyPr/>
          <a:lstStyle/>
          <a:p>
            <a:pPr algn="just"/>
            <a:r>
              <a:rPr lang="ru-RU" altLang="en-US" sz="2400"/>
              <a:t>Кле́тка — структурно-функциональная элементарная единица строения и жизнедеятельности всех организмов</a:t>
            </a:r>
            <a:endParaRPr lang="ru-RU" altLang="en-US" sz="2400"/>
          </a:p>
          <a:p>
            <a:pPr algn="just"/>
            <a:r>
              <a:rPr lang="ru-RU" altLang="en-US" sz="2400"/>
              <a:t>Ткань — система клеток и межклеточного вещества, объединенных общим происхождением, строением и выполняемыми функциями</a:t>
            </a:r>
            <a:endParaRPr lang="ru-RU" altLang="en-US" sz="2400"/>
          </a:p>
          <a:p>
            <a:pPr algn="just"/>
            <a:r>
              <a:rPr lang="ru-RU" altLang="en-US" sz="2400"/>
              <a:t>О́рган  — обособленная совокупность различных типов клеток и тканей, выполняющая определённую функцию в живом организме</a:t>
            </a:r>
            <a:endParaRPr lang="ru-RU" altLang="en-US" sz="2400"/>
          </a:p>
          <a:p>
            <a:pPr algn="just"/>
            <a:r>
              <a:rPr lang="ru-RU" altLang="en-US" sz="2400"/>
              <a:t>Система органов — это несколько органов, выполняющих общую функцию</a:t>
            </a:r>
            <a:endParaRPr lang="ru-RU" altLang="en-US" sz="2400"/>
          </a:p>
          <a:p>
            <a:pPr algn="just"/>
            <a:r>
              <a:rPr lang="ru-RU" altLang="en-US" sz="2400"/>
              <a:t>Органи́зм — </a:t>
            </a:r>
            <a:r>
              <a:rPr lang="ru-RU" altLang="en-US" sz="2400">
                <a:sym typeface="+mn-ea"/>
              </a:rPr>
              <a:t>открытая биологическая система, состоящая из взаимосвязанных и соподчинённых частей, особенности, строения которых определены их работой как единого целого</a:t>
            </a:r>
            <a:endParaRPr lang="ru-RU" altLang="en-US" sz="2400"/>
          </a:p>
          <a:p>
            <a:pPr algn="just"/>
            <a:endParaRPr lang="ru-RU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type="subTitle" idx="4294967295"/>
          </p:nvPr>
        </p:nvSpPr>
        <p:spPr>
          <a:xfrm>
            <a:off x="0" y="796925"/>
            <a:ext cx="8496300" cy="1752600"/>
          </a:xfrm>
        </p:spPr>
        <p:txBody>
          <a:bodyPr/>
          <a:lstStyle/>
          <a:p>
            <a:pPr algn="just"/>
            <a:r>
              <a:rPr lang="ru-RU" b="1" dirty="0">
                <a:solidFill>
                  <a:schemeClr val="tx1"/>
                </a:solidFill>
              </a:rPr>
              <a:t>1. Какие уровни организации выделяют у растений и животных?</a:t>
            </a:r>
            <a:endParaRPr lang="ru-RU" dirty="0">
              <a:solidFill>
                <a:schemeClr val="tx1"/>
              </a:solidFill>
            </a:endParaRPr>
          </a:p>
          <a:p>
            <a:pPr algn="just"/>
            <a:r>
              <a:rPr lang="ru-RU" b="1" dirty="0">
                <a:solidFill>
                  <a:schemeClr val="tx1"/>
                </a:solidFill>
              </a:rPr>
              <a:t>2. Какая связь прослеживается между отдельными органами цветкового растения? </a:t>
            </a:r>
            <a:endParaRPr lang="ru-RU" b="1" dirty="0" smtClean="0">
              <a:solidFill>
                <a:schemeClr val="tx1"/>
              </a:solidFill>
            </a:endParaRPr>
          </a:p>
          <a:p>
            <a:pPr algn="just"/>
            <a:r>
              <a:rPr lang="ru-RU" b="1" dirty="0" smtClean="0">
                <a:solidFill>
                  <a:schemeClr val="tx1"/>
                </a:solidFill>
              </a:rPr>
              <a:t>3</a:t>
            </a:r>
            <a:r>
              <a:rPr lang="ru-RU" b="1" dirty="0">
                <a:solidFill>
                  <a:schemeClr val="tx1"/>
                </a:solidFill>
              </a:rPr>
              <a:t>. Чем достигается согласованная работа всех структур организма от клеток до системы органов?</a:t>
            </a:r>
            <a:endParaRPr lang="ru-RU" dirty="0">
              <a:solidFill>
                <a:schemeClr val="tx1"/>
              </a:solidFill>
            </a:endParaRPr>
          </a:p>
          <a:p>
            <a:pPr algn="just"/>
            <a:r>
              <a:rPr lang="ru-RU" b="1" dirty="0">
                <a:solidFill>
                  <a:schemeClr val="tx1"/>
                </a:solidFill>
              </a:rPr>
              <a:t>4. Какие условия необходимы для проявления всех свойств жизни у организмов?</a:t>
            </a:r>
            <a:endParaRPr lang="ru-RU" dirty="0">
              <a:solidFill>
                <a:schemeClr val="tx1"/>
              </a:solidFill>
            </a:endParaRPr>
          </a:p>
          <a:p>
            <a:pPr algn="just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 idx="4294967295"/>
          </p:nvPr>
        </p:nvSpPr>
        <p:spPr>
          <a:xfrm>
            <a:off x="0" y="115888"/>
            <a:ext cx="8348663" cy="649287"/>
          </a:xfrm>
        </p:spPr>
        <p:txBody>
          <a:bodyPr/>
          <a:lstStyle/>
          <a:p>
            <a:pPr algn="ctr"/>
            <a:r>
              <a:rPr lang="ru-RU" altLang="en-US" dirty="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charset="0"/>
                <a:ea typeface="Impact" panose="020B0806030902050204" charset="0"/>
                <a:sym typeface="+mn-ea"/>
              </a:rPr>
              <a:t>Вопросы урока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kumimoji="0" lang="ru-RU" sz="32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Уровни организации растительного и животного организмов </a:t>
            </a:r>
            <a:endParaRPr kumimoji="0" lang="ru-RU" sz="32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endParaRPr kumimoji="0" lang="ru-RU" sz="32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endParaRPr kumimoji="0" lang="ru-RU" sz="32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kumimoji="0" lang="ru-RU" sz="32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клетка - ? - ? - система органов - организм </a:t>
            </a:r>
            <a:endParaRPr kumimoji="0" 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2057400" marR="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endParaRPr kumimoji="0" lang="ru-RU" sz="20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</a:endParaRPr>
          </a:p>
        </p:txBody>
      </p:sp>
      <p:sp>
        <p:nvSpPr>
          <p:cNvPr id="8195" name="WordArt 4"/>
          <p:cNvSpPr>
            <a:spLocks noTextEdit="1"/>
          </p:cNvSpPr>
          <p:nvPr/>
        </p:nvSpPr>
        <p:spPr>
          <a:xfrm>
            <a:off x="755576" y="188640"/>
            <a:ext cx="7931224" cy="7191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ru-RU" altLang="en-US" sz="3600" dirty="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C000"/>
                </a:soli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 panose="020B0604020202020204" pitchFamily="34" charset="0"/>
                <a:ea typeface="Arial" panose="020B0604020202020204" pitchFamily="34" charset="0"/>
              </a:rPr>
              <a:t>Решение познавательной задачи</a:t>
            </a:r>
            <a:r>
              <a:rPr lang="ru-RU" altLang="en-US" sz="3600" dirty="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 panose="020B0604020202020204" pitchFamily="34" charset="0"/>
                <a:ea typeface="Arial" panose="020B0604020202020204" pitchFamily="34" charset="0"/>
              </a:rPr>
              <a:t>:</a:t>
            </a:r>
            <a:endParaRPr lang="ru-RU" altLang="en-US" sz="3600" dirty="0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Изображение 10"/>
          <p:cNvPicPr>
            <a:picLocks noChangeAspect="1"/>
          </p:cNvPicPr>
          <p:nvPr/>
        </p:nvPicPr>
        <p:blipFill rotWithShape="1">
          <a:blip r:embed="rId1"/>
          <a:srcRect l="5633" t="-2" r="9846" b="9338"/>
          <a:stretch>
            <a:fillRect/>
          </a:stretch>
        </p:blipFill>
        <p:spPr>
          <a:xfrm>
            <a:off x="6876255" y="1052736"/>
            <a:ext cx="2160241" cy="2880321"/>
          </a:xfrm>
          <a:prstGeom prst="rect">
            <a:avLst/>
          </a:prstGeom>
        </p:spPr>
      </p:pic>
      <p:pic>
        <p:nvPicPr>
          <p:cNvPr id="9" name="Изображение 8"/>
          <p:cNvPicPr>
            <a:picLocks noChangeAspect="1"/>
          </p:cNvPicPr>
          <p:nvPr/>
        </p:nvPicPr>
        <p:blipFill rotWithShape="1">
          <a:blip r:embed="rId2"/>
          <a:srcRect l="58318" t="2672"/>
          <a:stretch>
            <a:fillRect/>
          </a:stretch>
        </p:blipFill>
        <p:spPr>
          <a:xfrm>
            <a:off x="5945505" y="2673995"/>
            <a:ext cx="1492528" cy="2614285"/>
          </a:xfrm>
          <a:prstGeom prst="rect">
            <a:avLst/>
          </a:prstGeom>
        </p:spPr>
      </p:pic>
      <p:pic>
        <p:nvPicPr>
          <p:cNvPr id="7" name="Изображение 6"/>
          <p:cNvPicPr>
            <a:picLocks noChangeAspect="1"/>
          </p:cNvPicPr>
          <p:nvPr/>
        </p:nvPicPr>
        <p:blipFill rotWithShape="1">
          <a:blip r:embed="rId3"/>
          <a:srcRect r="6501"/>
          <a:stretch>
            <a:fillRect/>
          </a:stretch>
        </p:blipFill>
        <p:spPr>
          <a:xfrm>
            <a:off x="3996055" y="3500755"/>
            <a:ext cx="2088113" cy="1787525"/>
          </a:xfrm>
          <a:prstGeom prst="rect">
            <a:avLst/>
          </a:prstGeom>
        </p:spPr>
      </p:pic>
      <p:pic>
        <p:nvPicPr>
          <p:cNvPr id="5" name="Замещающее содержимое 4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1619250" y="4364990"/>
            <a:ext cx="2454275" cy="182499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3200" dirty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charset="0"/>
                <a:ea typeface="Impact" panose="020B0806030902050204" charset="0"/>
                <a:sym typeface="+mn-ea"/>
              </a:rPr>
              <a:t>уровни организации растительного и животного организмов</a:t>
            </a:r>
            <a:endParaRPr lang="ru-RU" altLang="en-US" sz="3200" kern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  <a:sym typeface="+mn-ea"/>
            </a:endParaRPr>
          </a:p>
        </p:txBody>
      </p:sp>
      <p:pic>
        <p:nvPicPr>
          <p:cNvPr id="4" name="Замещающее содержимое 3"/>
          <p:cNvPicPr>
            <a:picLocks noGrp="1" noChangeAspect="1"/>
          </p:cNvPicPr>
          <p:nvPr>
            <p:ph sz="half" idx="1"/>
          </p:nvPr>
        </p:nvPicPr>
        <p:blipFill>
          <a:blip r:embed="rId5"/>
          <a:stretch>
            <a:fillRect/>
          </a:stretch>
        </p:blipFill>
        <p:spPr>
          <a:xfrm>
            <a:off x="-252730" y="5156835"/>
            <a:ext cx="2432050" cy="15201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4785" y="548640"/>
            <a:ext cx="8707755" cy="1082675"/>
          </a:xfrm>
        </p:spPr>
        <p:txBody>
          <a:bodyPr/>
          <a:lstStyle/>
          <a:p>
            <a:pPr algn="ctr"/>
            <a:r>
              <a:rPr lang="ru-RU" altLang="en-US" sz="40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C000"/>
                </a:soli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Impact" panose="020B0806030902050204" charset="0"/>
                <a:ea typeface="Impact" panose="020B0806030902050204" charset="0"/>
                <a:sym typeface="+mn-ea"/>
              </a:rPr>
              <a:t>Ткани растительного организма</a:t>
            </a:r>
            <a:br>
              <a:rPr lang="ru-RU" altLang="en-US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C000"/>
                </a:soli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Impact" panose="020B0806030902050204" charset="0"/>
                <a:ea typeface="Impact" panose="020B0806030902050204" charset="0"/>
                <a:sym typeface="+mn-ea"/>
              </a:rPr>
            </a:br>
            <a:endParaRPr lang="ru-RU" alt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160" y="1557020"/>
            <a:ext cx="7336155" cy="2132330"/>
          </a:xfrm>
        </p:spPr>
        <p:txBody>
          <a:bodyPr/>
          <a:lstStyle/>
          <a:p>
            <a:pPr algn="ctr"/>
            <a:r>
              <a:rPr lang="ru-RU" altLang="en-US" sz="4000" b="1">
                <a:solidFill>
                  <a:schemeClr val="tx1"/>
                </a:solidFill>
              </a:rPr>
              <a:t>напишите какие ткани растительного организма вы знаете?</a:t>
            </a:r>
            <a:endParaRPr lang="ru-RU" altLang="en-US" sz="4000" b="1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2740"/>
            <a:ext cx="8229600" cy="464185"/>
          </a:xfrm>
        </p:spPr>
        <p:txBody>
          <a:bodyPr/>
          <a:lstStyle/>
          <a:p>
            <a:pPr algn="ctr"/>
            <a:r>
              <a:rPr lang="ru-RU" altLang="en-US" dirty="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C000"/>
                </a:soli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Impact" panose="020B0806030902050204" charset="0"/>
                <a:ea typeface="Impact" panose="020B0806030902050204" charset="0"/>
                <a:sym typeface="+mn-ea"/>
              </a:rPr>
              <a:t>Ткани растительного организма</a:t>
            </a:r>
            <a:br>
              <a:rPr lang="ru-RU" altLang="en-US" dirty="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C000"/>
                </a:soli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Impact" panose="020B0806030902050204" charset="0"/>
                <a:ea typeface="Impact" panose="020B0806030902050204" charset="0"/>
              </a:rPr>
            </a:br>
            <a:endParaRPr lang="ru-RU" altLang="en-US" dirty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sz="half" idx="1"/>
          </p:nvPr>
        </p:nvSpPr>
        <p:spPr/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kumimoji="0" lang="ru-RU" sz="28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28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219" name="WordArt 5"/>
          <p:cNvSpPr>
            <a:spLocks noTextEdit="1"/>
          </p:cNvSpPr>
          <p:nvPr/>
        </p:nvSpPr>
        <p:spPr>
          <a:xfrm>
            <a:off x="827405" y="239395"/>
            <a:ext cx="6448425" cy="53784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130"/>
              </a:avLst>
            </a:prstTxWarp>
            <a:normAutofit fontScale="87500" lnSpcReduction="10000"/>
          </a:bodyPr>
          <a:lstStyle/>
          <a:p>
            <a:pPr algn="ctr"/>
            <a:endParaRPr lang="ru-RU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solidFill>
                <a:srgbClr val="FFC000"/>
              </a:soli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Impact" panose="020B0806030902050204" charset="0"/>
              <a:ea typeface="Impact" panose="020B0806030902050204" charset="0"/>
            </a:endParaRPr>
          </a:p>
        </p:txBody>
      </p:sp>
      <p:pic>
        <p:nvPicPr>
          <p:cNvPr id="2" name="Замещающее содержимое 1"/>
          <p:cNvPicPr>
            <a:picLocks noGrp="1"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107950" y="1124585"/>
            <a:ext cx="2973070" cy="2230120"/>
          </a:xfrm>
          <a:prstGeom prst="rect">
            <a:avLst/>
          </a:prstGeom>
        </p:spPr>
      </p:pic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1020" y="1888490"/>
            <a:ext cx="2918460" cy="2188845"/>
          </a:xfrm>
          <a:prstGeom prst="rect">
            <a:avLst/>
          </a:prstGeom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695" y="4149090"/>
            <a:ext cx="2882900" cy="2162175"/>
          </a:xfrm>
          <a:prstGeom prst="rect">
            <a:avLst/>
          </a:prstGeom>
        </p:spPr>
      </p:pic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0380" y="4149090"/>
            <a:ext cx="2974975" cy="2232025"/>
          </a:xfrm>
          <a:prstGeom prst="rect">
            <a:avLst/>
          </a:prstGeom>
        </p:spPr>
      </p:pic>
      <p:pic>
        <p:nvPicPr>
          <p:cNvPr id="8" name="Изображение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12180" y="1060450"/>
            <a:ext cx="3144520" cy="23583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altLang="en-US" sz="40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C000"/>
                </a:soli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Impact" panose="020B0806030902050204" charset="0"/>
                <a:ea typeface="Impact" panose="020B0806030902050204" charset="0"/>
                <a:sym typeface="+mn-ea"/>
              </a:rPr>
              <a:t>Ткани животного организма</a:t>
            </a:r>
            <a:endParaRPr lang="ru-RU" altLang="en-US" sz="400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ru-RU" altLang="en-US" sz="4000" b="1">
                <a:solidFill>
                  <a:schemeClr val="tx1"/>
                </a:solidFill>
              </a:rPr>
              <a:t>напишите какие ткани животного организма вы знаете?</a:t>
            </a:r>
            <a:endParaRPr lang="ru-RU" altLang="en-US" sz="4000" b="1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60350"/>
            <a:ext cx="8229600" cy="582930"/>
          </a:xfrm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ru-RU" altLang="en-US" sz="44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C000"/>
                </a:soli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Impact" panose="020B0806030902050204" charset="0"/>
                <a:ea typeface="Impact" panose="020B0806030902050204" charset="0"/>
                <a:sym typeface="+mn-ea"/>
              </a:rPr>
              <a:t>Ткани животного организма</a:t>
            </a:r>
            <a:endParaRPr kumimoji="0" lang="ru-RU" sz="4400" b="1" i="0" u="none" strike="noStrike" kern="0" cap="none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" name="Замещающее содержимое 1"/>
          <p:cNvPicPr>
            <a:picLocks noGrp="1" noChangeAspect="1"/>
          </p:cNvPicPr>
          <p:nvPr>
            <p:ph sz="half" idx="4294967295"/>
          </p:nvPr>
        </p:nvPicPr>
        <p:blipFill>
          <a:blip r:embed="rId1"/>
          <a:stretch>
            <a:fillRect/>
          </a:stretch>
        </p:blipFill>
        <p:spPr>
          <a:xfrm>
            <a:off x="2699385" y="2564765"/>
            <a:ext cx="3260725" cy="2445385"/>
          </a:xfrm>
          <a:prstGeom prst="rect">
            <a:avLst/>
          </a:prstGeom>
        </p:spPr>
      </p:pic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5645" y="3933190"/>
            <a:ext cx="3170555" cy="2375535"/>
          </a:xfrm>
          <a:prstGeom prst="rect">
            <a:avLst/>
          </a:prstGeom>
        </p:spPr>
      </p:pic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60" y="980440"/>
            <a:ext cx="2898775" cy="2171700"/>
          </a:xfrm>
          <a:prstGeom prst="rect">
            <a:avLst/>
          </a:prstGeom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8035" y="1052830"/>
            <a:ext cx="3121660" cy="2341880"/>
          </a:xfrm>
          <a:prstGeom prst="rect">
            <a:avLst/>
          </a:prstGeom>
        </p:spPr>
      </p:pic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9705" y="3644900"/>
            <a:ext cx="2786380" cy="20872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400" b="1" i="0" u="none" strike="noStrike" kern="0" cap="none" spc="0" normalizeH="0" baseline="0" noProof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Внимание:</a:t>
            </a:r>
            <a:endParaRPr kumimoji="0" lang="ru-RU" sz="4400" b="1" i="0" u="none" strike="noStrike" kern="0" cap="none" spc="0" normalizeH="0" baseline="0" noProof="0" smtClean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endParaRPr kumimoji="0" 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endParaRPr kumimoji="0" 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 Так существует ли взаимосвязь между     особенностями строения ткани и выполняемыми ею функциями? </a:t>
            </a:r>
            <a:endParaRPr kumimoji="0" 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400" b="1" i="0" u="none" strike="noStrike" kern="0" cap="none" spc="0" normalizeH="0" baseline="0" noProof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Вывод:</a:t>
            </a:r>
            <a:endParaRPr kumimoji="0" lang="ru-RU" sz="4400" b="1" i="0" u="none" strike="noStrike" kern="0" cap="none" spc="0" normalizeH="0" baseline="0" noProof="0" smtClean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/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endParaRPr kumimoji="0" 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endParaRPr kumimoji="0" 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между особенностями строения ткани и выполняемыми ею функциями существует взаимосвязь. </a:t>
            </a:r>
            <a:endParaRPr kumimoji="0" 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endParaRPr kumimoji="0" 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550" y="476885"/>
            <a:ext cx="7669530" cy="1082675"/>
          </a:xfrm>
        </p:spPr>
        <p:txBody>
          <a:bodyPr/>
          <a:lstStyle/>
          <a:p>
            <a:pPr algn="ctr"/>
            <a:r>
              <a:rPr lang="ru-RU" sz="4000" b="1" kern="0" noProof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sym typeface="+mn-ea"/>
              </a:rPr>
              <a:t>Органы цветкового растения</a:t>
            </a:r>
            <a:endParaRPr lang="ru-RU" altLang="en-US" sz="4000" b="1" kern="0" noProof="0" smtClean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sym typeface="+mn-ea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1400" y="2351405"/>
            <a:ext cx="7419975" cy="1752600"/>
          </a:xfrm>
        </p:spPr>
        <p:txBody>
          <a:bodyPr/>
          <a:lstStyle/>
          <a:p>
            <a:pPr algn="ctr"/>
            <a:r>
              <a:rPr lang="ru-RU" altLang="en-US" sz="4000" b="1">
                <a:solidFill>
                  <a:schemeClr val="tx1"/>
                </a:solidFill>
              </a:rPr>
              <a:t>напишите какие органы цветкового растения вы знаете?</a:t>
            </a:r>
            <a:endParaRPr lang="ru-RU" altLang="en-US" sz="4000" b="1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400" b="1" i="0" u="none" strike="noStrike" kern="0" cap="none" spc="0" normalizeH="0" baseline="0" noProof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Басня «Листы и корни»</a:t>
            </a:r>
            <a:r>
              <a:rPr kumimoji="0" lang="ru-RU" sz="44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                                                                                                                                                            </a:t>
            </a:r>
            <a:endParaRPr kumimoji="0" lang="ru-RU" sz="4400" b="1" i="0" u="none" strike="noStrike" kern="0" cap="none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51460" y="1196975"/>
            <a:ext cx="4038600" cy="4953000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В 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Arial Unicode MS" panose="020B0604020202020204" charset="-122"/>
                <a:ea typeface="Arial Unicode MS" panose="020B0604020202020204" charset="-122"/>
                <a:cs typeface="+mn-cs"/>
              </a:rPr>
              <a:t>прекрасный летний день,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Arial Unicode MS" panose="020B0604020202020204" charset="-122"/>
              <a:ea typeface="Arial Unicode MS" panose="020B0604020202020204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Arial Unicode MS" panose="020B0604020202020204" charset="-122"/>
                <a:ea typeface="Arial Unicode MS" panose="020B0604020202020204" charset="-122"/>
                <a:cs typeface="+mn-cs"/>
              </a:rPr>
              <a:t>Бросая по долине тень,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Arial Unicode MS" panose="020B0604020202020204" charset="-122"/>
              <a:ea typeface="Arial Unicode MS" panose="020B0604020202020204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Arial Unicode MS" panose="020B0604020202020204" charset="-122"/>
                <a:ea typeface="Arial Unicode MS" panose="020B0604020202020204" charset="-122"/>
                <a:cs typeface="+mn-cs"/>
              </a:rPr>
              <a:t>Листы на дереве с зефирами шептали,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Arial Unicode MS" panose="020B0604020202020204" charset="-122"/>
              <a:ea typeface="Arial Unicode MS" panose="020B0604020202020204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Arial Unicode MS" panose="020B0604020202020204" charset="-122"/>
                <a:ea typeface="Arial Unicode MS" panose="020B0604020202020204" charset="-122"/>
                <a:cs typeface="+mn-cs"/>
              </a:rPr>
              <a:t>Хвалились густотой,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Arial Unicode MS" panose="020B0604020202020204" charset="-122"/>
                <a:ea typeface="Arial Unicode MS" panose="020B0604020202020204" charset="-122"/>
                <a:cs typeface="+mn-cs"/>
              </a:rPr>
              <a:t>зеленостью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Arial Unicode MS" panose="020B0604020202020204" charset="-122"/>
                <a:ea typeface="Arial Unicode MS" panose="020B0604020202020204" charset="-122"/>
                <a:cs typeface="+mn-cs"/>
              </a:rPr>
              <a:t> своей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Arial Unicode MS" panose="020B0604020202020204" charset="-122"/>
              <a:ea typeface="Arial Unicode MS" panose="020B0604020202020204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Arial Unicode MS" panose="020B0604020202020204" charset="-122"/>
                <a:ea typeface="Arial Unicode MS" panose="020B0604020202020204" charset="-122"/>
                <a:cs typeface="+mn-cs"/>
              </a:rPr>
              <a:t>И вот как о себе зефирам толковали: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Arial Unicode MS" panose="020B0604020202020204" charset="-122"/>
              <a:ea typeface="Arial Unicode MS" panose="020B0604020202020204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Arial Unicode MS" panose="020B0604020202020204" charset="-122"/>
                <a:ea typeface="Arial Unicode MS" panose="020B0604020202020204" charset="-122"/>
                <a:cs typeface="+mn-cs"/>
              </a:rPr>
              <a:t>"Не правда ли, что мы краса долины всей?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Arial Unicode MS" panose="020B0604020202020204" charset="-122"/>
              <a:ea typeface="Arial Unicode MS" panose="020B0604020202020204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Arial Unicode MS" panose="020B0604020202020204" charset="-122"/>
                <a:ea typeface="Arial Unicode MS" panose="020B0604020202020204" charset="-122"/>
                <a:cs typeface="+mn-cs"/>
              </a:rPr>
              <a:t>Что нами дерево так пышно и кудряво,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Arial Unicode MS" panose="020B0604020202020204" charset="-122"/>
              <a:ea typeface="Arial Unicode MS" panose="020B0604020202020204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Arial Unicode MS" panose="020B0604020202020204" charset="-122"/>
                <a:ea typeface="Arial Unicode MS" panose="020B0604020202020204" charset="-122"/>
                <a:cs typeface="+mn-cs"/>
              </a:rPr>
              <a:t>Раскидисто и величаво?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Arial Unicode MS" panose="020B0604020202020204" charset="-122"/>
              <a:ea typeface="Arial Unicode MS" panose="020B0604020202020204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Arial Unicode MS" panose="020B0604020202020204" charset="-122"/>
                <a:ea typeface="Arial Unicode MS" panose="020B0604020202020204" charset="-122"/>
                <a:cs typeface="+mn-cs"/>
              </a:rPr>
              <a:t>Что б было в нем без нас? Ну, право,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Arial Unicode MS" panose="020B0604020202020204" charset="-122"/>
              <a:ea typeface="Arial Unicode MS" panose="020B0604020202020204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Arial Unicode MS" panose="020B0604020202020204" charset="-122"/>
                <a:ea typeface="Arial Unicode MS" panose="020B0604020202020204" charset="-122"/>
                <a:cs typeface="+mn-cs"/>
              </a:rPr>
              <a:t>Хвалить себя мы можем без греха!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Arial Unicode MS" panose="020B0604020202020204" charset="-122"/>
              <a:ea typeface="Arial Unicode MS" panose="020B0604020202020204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Arial Unicode MS" panose="020B0604020202020204" charset="-122"/>
                <a:ea typeface="Arial Unicode MS" panose="020B0604020202020204" charset="-122"/>
                <a:cs typeface="+mn-cs"/>
              </a:rPr>
              <a:t>Не мы ль от зноя пастуха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Arial Unicode MS" panose="020B0604020202020204" charset="-122"/>
              <a:ea typeface="Arial Unicode MS" panose="020B0604020202020204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Arial Unicode MS" panose="020B0604020202020204" charset="-122"/>
                <a:ea typeface="Arial Unicode MS" panose="020B0604020202020204" charset="-122"/>
                <a:cs typeface="+mn-cs"/>
              </a:rPr>
              <a:t>И странника в тени прохладной укрываем?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Arial Unicode MS" panose="020B0604020202020204" charset="-122"/>
              <a:ea typeface="Arial Unicode MS" panose="020B0604020202020204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Arial Unicode MS" panose="020B0604020202020204" charset="-122"/>
                <a:ea typeface="Arial Unicode MS" panose="020B0604020202020204" charset="-122"/>
                <a:cs typeface="+mn-cs"/>
              </a:rPr>
              <a:t>Не мы ль красивостью своей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Arial Unicode MS" panose="020B0604020202020204" charset="-122"/>
              <a:ea typeface="Arial Unicode MS" panose="020B0604020202020204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Arial Unicode MS" panose="020B0604020202020204" charset="-122"/>
                <a:ea typeface="Arial Unicode MS" panose="020B0604020202020204" charset="-122"/>
                <a:cs typeface="+mn-cs"/>
              </a:rPr>
              <a:t>Плясать сюда пастушек привлекаем?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Arial Unicode MS" panose="020B0604020202020204" charset="-122"/>
              <a:ea typeface="Arial Unicode MS" panose="020B0604020202020204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Arial Unicode MS" panose="020B0604020202020204" charset="-122"/>
                <a:ea typeface="Arial Unicode MS" panose="020B0604020202020204" charset="-122"/>
                <a:cs typeface="+mn-cs"/>
              </a:rPr>
              <a:t>У нас же раннею и позднею зарей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Arial Unicode MS" panose="020B0604020202020204" charset="-122"/>
              <a:ea typeface="Arial Unicode MS" panose="020B0604020202020204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Arial Unicode MS" panose="020B0604020202020204" charset="-122"/>
                <a:ea typeface="Arial Unicode MS" panose="020B0604020202020204" charset="-122"/>
                <a:cs typeface="+mn-cs"/>
              </a:rPr>
              <a:t>Насвистывает соловей.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Arial Unicode MS" panose="020B0604020202020204" charset="-122"/>
              <a:ea typeface="Arial Unicode MS" panose="020B0604020202020204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 Unicode MS" panose="020B0604020202020204" charset="-122"/>
              <a:ea typeface="Arial Unicode MS" panose="020B0604020202020204" charset="-122"/>
              <a:cs typeface="+mn-cs"/>
            </a:endParaRPr>
          </a:p>
        </p:txBody>
      </p:sp>
      <p:sp>
        <p:nvSpPr>
          <p:cNvPr id="2" name="Замещающее содержимое 1"/>
          <p:cNvSpPr>
            <a:spLocks noGrp="1"/>
          </p:cNvSpPr>
          <p:nvPr>
            <p:ph sz="half" idx="2"/>
          </p:nvPr>
        </p:nvSpPr>
        <p:spPr>
          <a:xfrm>
            <a:off x="4332605" y="1174750"/>
            <a:ext cx="4681220" cy="4953000"/>
          </a:xfrm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lang="ru-RU" sz="1600" kern="0" noProof="0" dirty="0" smtClean="0">
                <a:ln>
                  <a:noFill/>
                </a:ln>
                <a:uLnTx/>
                <a:uFillTx/>
                <a:sym typeface="+mn-ea"/>
              </a:rPr>
              <a:t>Да вы, зефиры, сами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lang="ru-RU" sz="1600" kern="0" noProof="0" dirty="0" smtClean="0">
                <a:ln>
                  <a:noFill/>
                </a:ln>
                <a:uLnTx/>
                <a:uFillTx/>
                <a:sym typeface="+mn-ea"/>
              </a:rPr>
              <a:t>Почти не расстаетесь с нами".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lang="ru-RU" sz="1600" kern="0" noProof="0" dirty="0" smtClean="0">
                <a:ln>
                  <a:noFill/>
                </a:ln>
                <a:uLnTx/>
                <a:uFillTx/>
                <a:sym typeface="+mn-ea"/>
              </a:rPr>
              <a:t>"Примолвить можно бы спасибо тут и нам",-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lang="ru-RU" sz="1600" kern="0" noProof="0" dirty="0" smtClean="0">
                <a:ln>
                  <a:noFill/>
                </a:ln>
                <a:uLnTx/>
                <a:uFillTx/>
                <a:sym typeface="+mn-ea"/>
              </a:rPr>
              <a:t>Им голос отвечал из-под земли смиренно.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lang="ru-RU" sz="1600" kern="0" noProof="0" dirty="0" smtClean="0">
                <a:ln>
                  <a:noFill/>
                </a:ln>
                <a:uLnTx/>
                <a:uFillTx/>
                <a:sym typeface="+mn-ea"/>
              </a:rPr>
              <a:t>"Кто смеет говорить столь нагло и надменно!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lang="ru-RU" sz="1600" kern="0" noProof="0" dirty="0" smtClean="0">
                <a:ln>
                  <a:noFill/>
                </a:ln>
                <a:uLnTx/>
                <a:uFillTx/>
                <a:sym typeface="+mn-ea"/>
              </a:rPr>
              <a:t>Вы кто такие там,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lang="ru-RU" sz="1600" kern="0" noProof="0" dirty="0" smtClean="0">
                <a:ln>
                  <a:noFill/>
                </a:ln>
                <a:uLnTx/>
                <a:uFillTx/>
                <a:sym typeface="+mn-ea"/>
              </a:rPr>
              <a:t>Что дерзко так считаться с нами стали?" -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lang="ru-RU" sz="1600" kern="0" noProof="0" dirty="0" smtClean="0">
                <a:ln>
                  <a:noFill/>
                </a:ln>
                <a:uLnTx/>
                <a:uFillTx/>
                <a:sym typeface="+mn-ea"/>
              </a:rPr>
              <a:t>Листы, по дереву шумя, залепетали.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lang="ru-RU" sz="1600" kern="0" noProof="0" dirty="0" smtClean="0">
                <a:ln>
                  <a:noFill/>
                </a:ln>
                <a:uLnTx/>
                <a:uFillTx/>
                <a:sym typeface="+mn-ea"/>
              </a:rPr>
              <a:t>"Мы те,-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lang="ru-RU" sz="1600" kern="0" noProof="0" dirty="0" smtClean="0">
                <a:ln>
                  <a:noFill/>
                </a:ln>
                <a:uLnTx/>
                <a:uFillTx/>
                <a:sym typeface="+mn-ea"/>
              </a:rPr>
              <a:t>Им снизу отвечали,-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lang="ru-RU" sz="1600" kern="0" noProof="0" dirty="0" smtClean="0">
                <a:ln>
                  <a:noFill/>
                </a:ln>
                <a:uLnTx/>
                <a:uFillTx/>
                <a:sym typeface="+mn-ea"/>
              </a:rPr>
              <a:t>Которые, здесь роясь в темноте,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lang="ru-RU" sz="1600" kern="0" noProof="0" dirty="0" smtClean="0">
                <a:ln>
                  <a:noFill/>
                </a:ln>
                <a:uLnTx/>
                <a:uFillTx/>
                <a:sym typeface="+mn-ea"/>
              </a:rPr>
              <a:t>Питаем вас. Ужель не узнаете?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lang="ru-RU" sz="1600" kern="0" noProof="0" dirty="0" smtClean="0">
                <a:ln>
                  <a:noFill/>
                </a:ln>
                <a:uLnTx/>
                <a:uFillTx/>
                <a:sym typeface="+mn-ea"/>
              </a:rPr>
              <a:t>Мы корни дерева, на коем вы цветете.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lang="ru-RU" sz="1600" kern="0" noProof="0" dirty="0" smtClean="0">
                <a:ln>
                  <a:noFill/>
                </a:ln>
                <a:uLnTx/>
                <a:uFillTx/>
                <a:sym typeface="+mn-ea"/>
              </a:rPr>
              <a:t>Красуйтесь в добрый час!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lang="ru-RU" sz="1600" kern="0" noProof="0" dirty="0" smtClean="0">
                <a:ln>
                  <a:noFill/>
                </a:ln>
                <a:uLnTx/>
                <a:uFillTx/>
                <a:sym typeface="+mn-ea"/>
              </a:rPr>
              <a:t>Да только помните ту разницу меж нас: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lang="ru-RU" sz="1600" kern="0" noProof="0" dirty="0" smtClean="0">
                <a:ln>
                  <a:noFill/>
                </a:ln>
                <a:uLnTx/>
                <a:uFillTx/>
                <a:sym typeface="+mn-ea"/>
              </a:rPr>
              <a:t>Что с новою весной лист новый народится,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lang="ru-RU" sz="1600" kern="0" noProof="0" dirty="0" smtClean="0">
                <a:ln>
                  <a:noFill/>
                </a:ln>
                <a:uLnTx/>
                <a:uFillTx/>
                <a:sym typeface="+mn-ea"/>
              </a:rPr>
              <a:t>А если корень иссушится,-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lang="ru-RU" sz="1600" kern="0" noProof="0" dirty="0" smtClean="0">
                <a:ln>
                  <a:noFill/>
                </a:ln>
                <a:uLnTx/>
                <a:uFillTx/>
                <a:sym typeface="+mn-ea"/>
              </a:rPr>
              <a:t>Не станет дерева, ни вас".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</a:endParaRPr>
          </a:p>
          <a:p>
            <a:endParaRPr lang="ru-RU" alt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400" b="1" i="0" u="none" strike="noStrike" kern="0" cap="none" spc="0" normalizeH="0" baseline="0" noProof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Кто прав?</a:t>
            </a:r>
            <a:endParaRPr kumimoji="0" lang="ru-RU" sz="4400" b="1" i="0" u="none" strike="noStrike" kern="0" cap="none" spc="0" normalizeH="0" baseline="0" noProof="0" smtClean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/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kumimoji="0" lang="ru-RU" sz="28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1. Кто прав – корни или листья? Почему вы так считаете?</a:t>
            </a:r>
            <a:endParaRPr kumimoji="0" lang="ru-RU" sz="28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kumimoji="0" lang="ru-RU" sz="28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2. Кто кого должен благодарить и почему?</a:t>
            </a:r>
            <a:endParaRPr kumimoji="0" lang="ru-RU" sz="28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kumimoji="0" lang="ru-RU" sz="28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3. О каком органе растения в басне не упоминается, но именно он выносит листья к свету, служит опорой для всех частей растения, связывает их между собой?</a:t>
            </a:r>
            <a:endParaRPr kumimoji="0" lang="ru-RU" sz="28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kumimoji="0" lang="ru-RU" sz="28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4. В чём была неточность знаменитого баснописца?</a:t>
            </a:r>
            <a:endParaRPr kumimoji="0" lang="ru-RU" sz="28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82880" y="190500"/>
            <a:ext cx="8587740" cy="582930"/>
          </a:xfrm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ru-RU" sz="4400" b="1" kern="0" noProof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sym typeface="+mn-ea"/>
              </a:rPr>
              <a:t>Органы цветкового растения</a:t>
            </a:r>
            <a:endParaRPr kumimoji="0" lang="ru-RU" sz="4400" b="1" i="0" u="none" strike="noStrike" kern="0" cap="none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3315" name="Picture 7" descr="c04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2450" y="1484313"/>
            <a:ext cx="4524375" cy="5257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6" name="WordArt 8"/>
          <p:cNvSpPr>
            <a:spLocks noTextEdit="1"/>
          </p:cNvSpPr>
          <p:nvPr/>
        </p:nvSpPr>
        <p:spPr>
          <a:xfrm>
            <a:off x="3838575" y="1773238"/>
            <a:ext cx="4262438" cy="43926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431"/>
              </a:avLst>
            </a:prstTxWarp>
            <a:normAutofit/>
            <a:scene3d>
              <a:camera prst="legacyPerspectiveTopLeft">
                <a:rot lat="0" lon="0" rev="0"/>
              </a:camera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ru-RU" altLang="en-US" sz="3600">
                <a:gradFill rotWithShape="1">
                  <a:gsLst>
                    <a:gs pos="0">
                      <a:srgbClr val="CBCBCB">
                        <a:alpha val="100000"/>
                      </a:srgbClr>
                    </a:gs>
                    <a:gs pos="13000">
                      <a:srgbClr val="5F5F5F">
                        <a:alpha val="100000"/>
                      </a:srgbClr>
                    </a:gs>
                    <a:gs pos="21001">
                      <a:srgbClr val="5F5F5F">
                        <a:alpha val="100000"/>
                      </a:srgbClr>
                    </a:gs>
                    <a:gs pos="63000">
                      <a:srgbClr val="FFFFFF">
                        <a:alpha val="100000"/>
                      </a:srgbClr>
                    </a:gs>
                    <a:gs pos="67000">
                      <a:srgbClr val="B2B2B2">
                        <a:alpha val="100000"/>
                      </a:srgbClr>
                    </a:gs>
                    <a:gs pos="69000">
                      <a:srgbClr val="292929">
                        <a:alpha val="100000"/>
                      </a:srgbClr>
                    </a:gs>
                    <a:gs pos="82001">
                      <a:srgbClr val="777777">
                        <a:alpha val="100000"/>
                      </a:srgbClr>
                    </a:gs>
                    <a:gs pos="100000">
                      <a:srgbClr val="EAEAEA">
                        <a:alpha val="100000"/>
                      </a:srgbClr>
                    </a:gs>
                  </a:gsLst>
                  <a:lin ang="5400000" scaled="1"/>
                  <a:tileRect/>
                </a:gradFill>
                <a:ea typeface="Times New Roman" panose="02020603050405020304" pitchFamily="18" charset="0"/>
                <a:sym typeface="+mn-ea"/>
              </a:rPr>
              <a:t>цветок</a:t>
            </a:r>
            <a:endParaRPr lang="ru-RU" altLang="en-US" sz="3600">
              <a:gradFill rotWithShape="1">
                <a:gsLst>
                  <a:gs pos="0">
                    <a:srgbClr val="CBCBCB">
                      <a:alpha val="100000"/>
                    </a:srgbClr>
                  </a:gs>
                  <a:gs pos="13000">
                    <a:srgbClr val="5F5F5F">
                      <a:alpha val="100000"/>
                    </a:srgbClr>
                  </a:gs>
                  <a:gs pos="21001">
                    <a:srgbClr val="5F5F5F">
                      <a:alpha val="100000"/>
                    </a:srgbClr>
                  </a:gs>
                  <a:gs pos="63000">
                    <a:srgbClr val="FFFFFF">
                      <a:alpha val="100000"/>
                    </a:srgbClr>
                  </a:gs>
                  <a:gs pos="67000">
                    <a:srgbClr val="B2B2B2">
                      <a:alpha val="100000"/>
                    </a:srgbClr>
                  </a:gs>
                  <a:gs pos="69000">
                    <a:srgbClr val="292929">
                      <a:alpha val="100000"/>
                    </a:srgbClr>
                  </a:gs>
                  <a:gs pos="82001">
                    <a:srgbClr val="777777">
                      <a:alpha val="100000"/>
                    </a:srgbClr>
                  </a:gs>
                  <a:gs pos="100000">
                    <a:srgbClr val="EAEAEA">
                      <a:alpha val="100000"/>
                    </a:srgbClr>
                  </a:gs>
                </a:gsLst>
                <a:lin ang="5400000" scaled="1"/>
                <a:tileRect/>
              </a:gra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ru-RU" altLang="en-US" sz="3600">
              <a:gradFill rotWithShape="1">
                <a:gsLst>
                  <a:gs pos="0">
                    <a:srgbClr val="CBCBCB">
                      <a:alpha val="100000"/>
                    </a:srgbClr>
                  </a:gs>
                  <a:gs pos="13000">
                    <a:srgbClr val="5F5F5F">
                      <a:alpha val="100000"/>
                    </a:srgbClr>
                  </a:gs>
                  <a:gs pos="21001">
                    <a:srgbClr val="5F5F5F">
                      <a:alpha val="100000"/>
                    </a:srgbClr>
                  </a:gs>
                  <a:gs pos="63000">
                    <a:srgbClr val="FFFFFF">
                      <a:alpha val="100000"/>
                    </a:srgbClr>
                  </a:gs>
                  <a:gs pos="67000">
                    <a:srgbClr val="B2B2B2">
                      <a:alpha val="100000"/>
                    </a:srgbClr>
                  </a:gs>
                  <a:gs pos="69000">
                    <a:srgbClr val="292929">
                      <a:alpha val="100000"/>
                    </a:srgbClr>
                  </a:gs>
                  <a:gs pos="82001">
                    <a:srgbClr val="777777">
                      <a:alpha val="100000"/>
                    </a:srgbClr>
                  </a:gs>
                  <a:gs pos="100000">
                    <a:srgbClr val="EAEAEA">
                      <a:alpha val="100000"/>
                    </a:srgbClr>
                  </a:gs>
                </a:gsLst>
                <a:lin ang="5400000" scaled="1"/>
                <a:tileRect/>
              </a:gra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altLang="en-US" sz="3600">
                <a:gradFill rotWithShape="1">
                  <a:gsLst>
                    <a:gs pos="0">
                      <a:srgbClr val="CBCBCB">
                        <a:alpha val="100000"/>
                      </a:srgbClr>
                    </a:gs>
                    <a:gs pos="13000">
                      <a:srgbClr val="5F5F5F">
                        <a:alpha val="100000"/>
                      </a:srgbClr>
                    </a:gs>
                    <a:gs pos="21001">
                      <a:srgbClr val="5F5F5F">
                        <a:alpha val="100000"/>
                      </a:srgbClr>
                    </a:gs>
                    <a:gs pos="63000">
                      <a:srgbClr val="FFFFFF">
                        <a:alpha val="100000"/>
                      </a:srgbClr>
                    </a:gs>
                    <a:gs pos="67000">
                      <a:srgbClr val="B2B2B2">
                        <a:alpha val="100000"/>
                      </a:srgbClr>
                    </a:gs>
                    <a:gs pos="69000">
                      <a:srgbClr val="292929">
                        <a:alpha val="100000"/>
                      </a:srgbClr>
                    </a:gs>
                    <a:gs pos="82001">
                      <a:srgbClr val="777777">
                        <a:alpha val="100000"/>
                      </a:srgbClr>
                    </a:gs>
                    <a:gs pos="100000">
                      <a:srgbClr val="EAEAEA">
                        <a:alpha val="100000"/>
                      </a:srgbClr>
                    </a:gs>
                  </a:gsLst>
                  <a:lin ang="5400000" scaled="1"/>
                  <a:tileRect/>
                </a:gradFill>
                <a:latin typeface="Times New Roman" panose="02020603050405020304" pitchFamily="18" charset="0"/>
                <a:ea typeface="Times New Roman" panose="02020603050405020304" pitchFamily="18" charset="0"/>
              </a:rPr>
              <a:t>стебель</a:t>
            </a:r>
            <a:endParaRPr lang="ru-RU" altLang="en-US" sz="3600">
              <a:gradFill rotWithShape="1">
                <a:gsLst>
                  <a:gs pos="0">
                    <a:srgbClr val="CBCBCB">
                      <a:alpha val="100000"/>
                    </a:srgbClr>
                  </a:gs>
                  <a:gs pos="13000">
                    <a:srgbClr val="5F5F5F">
                      <a:alpha val="100000"/>
                    </a:srgbClr>
                  </a:gs>
                  <a:gs pos="21001">
                    <a:srgbClr val="5F5F5F">
                      <a:alpha val="100000"/>
                    </a:srgbClr>
                  </a:gs>
                  <a:gs pos="63000">
                    <a:srgbClr val="FFFFFF">
                      <a:alpha val="100000"/>
                    </a:srgbClr>
                  </a:gs>
                  <a:gs pos="67000">
                    <a:srgbClr val="B2B2B2">
                      <a:alpha val="100000"/>
                    </a:srgbClr>
                  </a:gs>
                  <a:gs pos="69000">
                    <a:srgbClr val="292929">
                      <a:alpha val="100000"/>
                    </a:srgbClr>
                  </a:gs>
                  <a:gs pos="82001">
                    <a:srgbClr val="777777">
                      <a:alpha val="100000"/>
                    </a:srgbClr>
                  </a:gs>
                  <a:gs pos="100000">
                    <a:srgbClr val="EAEAEA">
                      <a:alpha val="100000"/>
                    </a:srgbClr>
                  </a:gs>
                </a:gsLst>
                <a:lin ang="5400000" scaled="1"/>
                <a:tileRect/>
              </a:gra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ru-RU" altLang="en-US" sz="3600">
              <a:gradFill rotWithShape="1">
                <a:gsLst>
                  <a:gs pos="0">
                    <a:srgbClr val="CBCBCB">
                      <a:alpha val="100000"/>
                    </a:srgbClr>
                  </a:gs>
                  <a:gs pos="13000">
                    <a:srgbClr val="5F5F5F">
                      <a:alpha val="100000"/>
                    </a:srgbClr>
                  </a:gs>
                  <a:gs pos="21001">
                    <a:srgbClr val="5F5F5F">
                      <a:alpha val="100000"/>
                    </a:srgbClr>
                  </a:gs>
                  <a:gs pos="63000">
                    <a:srgbClr val="FFFFFF">
                      <a:alpha val="100000"/>
                    </a:srgbClr>
                  </a:gs>
                  <a:gs pos="67000">
                    <a:srgbClr val="B2B2B2">
                      <a:alpha val="100000"/>
                    </a:srgbClr>
                  </a:gs>
                  <a:gs pos="69000">
                    <a:srgbClr val="292929">
                      <a:alpha val="100000"/>
                    </a:srgbClr>
                  </a:gs>
                  <a:gs pos="82001">
                    <a:srgbClr val="777777">
                      <a:alpha val="100000"/>
                    </a:srgbClr>
                  </a:gs>
                  <a:gs pos="100000">
                    <a:srgbClr val="EAEAEA">
                      <a:alpha val="100000"/>
                    </a:srgbClr>
                  </a:gs>
                </a:gsLst>
                <a:lin ang="5400000" scaled="1"/>
                <a:tileRect/>
              </a:gra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altLang="en-US" sz="3600">
                <a:gradFill rotWithShape="1">
                  <a:gsLst>
                    <a:gs pos="0">
                      <a:srgbClr val="CBCBCB">
                        <a:alpha val="100000"/>
                      </a:srgbClr>
                    </a:gs>
                    <a:gs pos="13000">
                      <a:srgbClr val="5F5F5F">
                        <a:alpha val="100000"/>
                      </a:srgbClr>
                    </a:gs>
                    <a:gs pos="21001">
                      <a:srgbClr val="5F5F5F">
                        <a:alpha val="100000"/>
                      </a:srgbClr>
                    </a:gs>
                    <a:gs pos="63000">
                      <a:srgbClr val="FFFFFF">
                        <a:alpha val="100000"/>
                      </a:srgbClr>
                    </a:gs>
                    <a:gs pos="67000">
                      <a:srgbClr val="B2B2B2">
                        <a:alpha val="100000"/>
                      </a:srgbClr>
                    </a:gs>
                    <a:gs pos="69000">
                      <a:srgbClr val="292929">
                        <a:alpha val="100000"/>
                      </a:srgbClr>
                    </a:gs>
                    <a:gs pos="82001">
                      <a:srgbClr val="777777">
                        <a:alpha val="100000"/>
                      </a:srgbClr>
                    </a:gs>
                    <a:gs pos="100000">
                      <a:srgbClr val="EAEAEA">
                        <a:alpha val="100000"/>
                      </a:srgbClr>
                    </a:gs>
                  </a:gsLst>
                  <a:lin ang="5400000" scaled="1"/>
                  <a:tileRect/>
                </a:gradFill>
                <a:latin typeface="Times New Roman" panose="02020603050405020304" pitchFamily="18" charset="0"/>
                <a:ea typeface="Times New Roman" panose="02020603050405020304" pitchFamily="18" charset="0"/>
              </a:rPr>
              <a:t>лист</a:t>
            </a:r>
            <a:endParaRPr lang="ru-RU" altLang="en-US" sz="3600">
              <a:gradFill rotWithShape="1">
                <a:gsLst>
                  <a:gs pos="0">
                    <a:srgbClr val="CBCBCB">
                      <a:alpha val="100000"/>
                    </a:srgbClr>
                  </a:gs>
                  <a:gs pos="13000">
                    <a:srgbClr val="5F5F5F">
                      <a:alpha val="100000"/>
                    </a:srgbClr>
                  </a:gs>
                  <a:gs pos="21001">
                    <a:srgbClr val="5F5F5F">
                      <a:alpha val="100000"/>
                    </a:srgbClr>
                  </a:gs>
                  <a:gs pos="63000">
                    <a:srgbClr val="FFFFFF">
                      <a:alpha val="100000"/>
                    </a:srgbClr>
                  </a:gs>
                  <a:gs pos="67000">
                    <a:srgbClr val="B2B2B2">
                      <a:alpha val="100000"/>
                    </a:srgbClr>
                  </a:gs>
                  <a:gs pos="69000">
                    <a:srgbClr val="292929">
                      <a:alpha val="100000"/>
                    </a:srgbClr>
                  </a:gs>
                  <a:gs pos="82001">
                    <a:srgbClr val="777777">
                      <a:alpha val="100000"/>
                    </a:srgbClr>
                  </a:gs>
                  <a:gs pos="100000">
                    <a:srgbClr val="EAEAEA">
                      <a:alpha val="100000"/>
                    </a:srgbClr>
                  </a:gs>
                </a:gsLst>
                <a:lin ang="5400000" scaled="1"/>
                <a:tileRect/>
              </a:gra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ru-RU" altLang="en-US" sz="3600">
              <a:gradFill rotWithShape="1">
                <a:gsLst>
                  <a:gs pos="0">
                    <a:srgbClr val="CBCBCB">
                      <a:alpha val="100000"/>
                    </a:srgbClr>
                  </a:gs>
                  <a:gs pos="13000">
                    <a:srgbClr val="5F5F5F">
                      <a:alpha val="100000"/>
                    </a:srgbClr>
                  </a:gs>
                  <a:gs pos="21001">
                    <a:srgbClr val="5F5F5F">
                      <a:alpha val="100000"/>
                    </a:srgbClr>
                  </a:gs>
                  <a:gs pos="63000">
                    <a:srgbClr val="FFFFFF">
                      <a:alpha val="100000"/>
                    </a:srgbClr>
                  </a:gs>
                  <a:gs pos="67000">
                    <a:srgbClr val="B2B2B2">
                      <a:alpha val="100000"/>
                    </a:srgbClr>
                  </a:gs>
                  <a:gs pos="69000">
                    <a:srgbClr val="292929">
                      <a:alpha val="100000"/>
                    </a:srgbClr>
                  </a:gs>
                  <a:gs pos="82001">
                    <a:srgbClr val="777777">
                      <a:alpha val="100000"/>
                    </a:srgbClr>
                  </a:gs>
                  <a:gs pos="100000">
                    <a:srgbClr val="EAEAEA">
                      <a:alpha val="100000"/>
                    </a:srgbClr>
                  </a:gs>
                </a:gsLst>
                <a:lin ang="5400000" scaled="1"/>
                <a:tileRect/>
              </a:gradFill>
              <a:ea typeface="Times New Roman" panose="02020603050405020304" pitchFamily="18" charset="0"/>
              <a:sym typeface="+mn-ea"/>
            </a:endParaRPr>
          </a:p>
          <a:p>
            <a:pPr algn="ctr"/>
            <a:r>
              <a:rPr lang="ru-RU" altLang="en-US" sz="3600">
                <a:gradFill rotWithShape="1">
                  <a:gsLst>
                    <a:gs pos="0">
                      <a:srgbClr val="CBCBCB">
                        <a:alpha val="100000"/>
                      </a:srgbClr>
                    </a:gs>
                    <a:gs pos="13000">
                      <a:srgbClr val="5F5F5F">
                        <a:alpha val="100000"/>
                      </a:srgbClr>
                    </a:gs>
                    <a:gs pos="21001">
                      <a:srgbClr val="5F5F5F">
                        <a:alpha val="100000"/>
                      </a:srgbClr>
                    </a:gs>
                    <a:gs pos="63000">
                      <a:srgbClr val="FFFFFF">
                        <a:alpha val="100000"/>
                      </a:srgbClr>
                    </a:gs>
                    <a:gs pos="67000">
                      <a:srgbClr val="B2B2B2">
                        <a:alpha val="100000"/>
                      </a:srgbClr>
                    </a:gs>
                    <a:gs pos="69000">
                      <a:srgbClr val="292929">
                        <a:alpha val="100000"/>
                      </a:srgbClr>
                    </a:gs>
                    <a:gs pos="82001">
                      <a:srgbClr val="777777">
                        <a:alpha val="100000"/>
                      </a:srgbClr>
                    </a:gs>
                    <a:gs pos="100000">
                      <a:srgbClr val="EAEAEA">
                        <a:alpha val="100000"/>
                      </a:srgbClr>
                    </a:gs>
                  </a:gsLst>
                  <a:lin ang="5400000" scaled="1"/>
                  <a:tileRect/>
                </a:gradFill>
                <a:ea typeface="Times New Roman" panose="02020603050405020304" pitchFamily="18" charset="0"/>
                <a:sym typeface="+mn-ea"/>
              </a:rPr>
              <a:t>корень</a:t>
            </a:r>
            <a:endParaRPr lang="ru-RU" altLang="en-US" sz="3600">
              <a:gradFill rotWithShape="1">
                <a:gsLst>
                  <a:gs pos="0">
                    <a:srgbClr val="CBCBCB">
                      <a:alpha val="100000"/>
                    </a:srgbClr>
                  </a:gs>
                  <a:gs pos="13000">
                    <a:srgbClr val="5F5F5F">
                      <a:alpha val="100000"/>
                    </a:srgbClr>
                  </a:gs>
                  <a:gs pos="21001">
                    <a:srgbClr val="5F5F5F">
                      <a:alpha val="100000"/>
                    </a:srgbClr>
                  </a:gs>
                  <a:gs pos="63000">
                    <a:srgbClr val="FFFFFF">
                      <a:alpha val="100000"/>
                    </a:srgbClr>
                  </a:gs>
                  <a:gs pos="67000">
                    <a:srgbClr val="B2B2B2">
                      <a:alpha val="100000"/>
                    </a:srgbClr>
                  </a:gs>
                  <a:gs pos="69000">
                    <a:srgbClr val="292929">
                      <a:alpha val="100000"/>
                    </a:srgbClr>
                  </a:gs>
                  <a:gs pos="82001">
                    <a:srgbClr val="777777">
                      <a:alpha val="100000"/>
                    </a:srgbClr>
                  </a:gs>
                  <a:gs pos="100000">
                    <a:srgbClr val="EAEAEA">
                      <a:alpha val="100000"/>
                    </a:srgbClr>
                  </a:gs>
                </a:gsLst>
                <a:lin ang="5400000" scaled="1"/>
                <a:tileRect/>
              </a:gra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 noChangeArrowheads="1"/>
          </p:cNvSpPr>
          <p:nvPr>
            <p:ph type="ctrTitle"/>
          </p:nvPr>
        </p:nvSpPr>
        <p:spPr>
          <a:xfrm>
            <a:off x="408305" y="1125855"/>
            <a:ext cx="8048625" cy="1082675"/>
          </a:xfrm>
        </p:spPr>
        <p:txBody>
          <a:bodyPr/>
          <a:lstStyle/>
          <a:p>
            <a:pPr algn="ctr"/>
            <a:r>
              <a:rPr lang="ru-RU" b="1" kern="0" noProof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sym typeface="+mn-ea"/>
              </a:rPr>
              <a:t>Системы органов животного организма</a:t>
            </a:r>
            <a:br>
              <a:rPr lang="ru-RU" altLang="en-US" b="1" kern="0" noProof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sym typeface="+mn-ea"/>
              </a:rPr>
            </a:br>
            <a:endParaRPr lang="ru-RU" altLang="en-US"/>
          </a:p>
        </p:txBody>
      </p:sp>
      <p:sp>
        <p:nvSpPr>
          <p:cNvPr id="5" name="Подзаголовок 4"/>
          <p:cNvSpPr>
            <a:spLocks noGrp="1" noChangeArrowheads="1"/>
          </p:cNvSpPr>
          <p:nvPr>
            <p:ph type="subTitle" idx="1"/>
          </p:nvPr>
        </p:nvSpPr>
        <p:spPr>
          <a:xfrm>
            <a:off x="969645" y="2351405"/>
            <a:ext cx="7491730" cy="1752600"/>
          </a:xfrm>
        </p:spPr>
        <p:txBody>
          <a:bodyPr/>
          <a:lstStyle/>
          <a:p>
            <a:pPr algn="ctr"/>
            <a:r>
              <a:rPr lang="ru-RU" altLang="en-US" b="1">
                <a:solidFill>
                  <a:schemeClr val="tx1"/>
                </a:solidFill>
                <a:sym typeface="+mn-ea"/>
              </a:rPr>
              <a:t>напишите какие системы органов животных вы знаете?</a:t>
            </a:r>
            <a:endParaRPr lang="ru-RU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07315" y="44450"/>
            <a:ext cx="8786495" cy="763905"/>
          </a:xfrm>
        </p:spPr>
        <p:txBody>
          <a:bodyPr vert="horz" wrap="square" lIns="91440" tIns="45720" rIns="91440" bIns="45720" numCol="1" anchor="ctr" anchorCtr="0" compatLnSpc="1">
            <a:scene3d>
              <a:camera prst="orthographicFront"/>
              <a:lightRig rig="threePt" dir="t"/>
            </a:scene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b="1" i="0" u="none" strike="noStrike" kern="0" cap="none" spc="0" normalizeH="0" baseline="0" noProof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Какие системы органов животного организма вы знаете?</a:t>
            </a:r>
            <a:r>
              <a:rPr kumimoji="0" lang="ru-RU" b="1" i="0" u="none" strike="noStrike" kern="0" cap="none" spc="0" normalizeH="0" baseline="0" noProof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b="1" i="0" u="none" strike="noStrike" kern="0" cap="none" spc="0" normalizeH="0" baseline="0" noProof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uLnTx/>
                <a:uFillTx/>
                <a:latin typeface="+mn-lt"/>
                <a:ea typeface="+mn-ea"/>
                <a:cs typeface="+mn-cs"/>
              </a:rPr>
              <a:t>Пищеварительная 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uLnTx/>
                <a:uFillTx/>
                <a:latin typeface="+mn-lt"/>
                <a:ea typeface="+mn-ea"/>
                <a:cs typeface="+mn-cs"/>
              </a:rPr>
              <a:t>система</a:t>
            </a:r>
            <a:endParaRPr kumimoji="0" lang="ru-RU" sz="3200" b="0" i="0" u="none" strike="noStrike" kern="0" cap="none" spc="0" normalizeH="0" baseline="0" noProof="0" dirty="0" smtClean="0">
              <a:ln>
                <a:noFill/>
              </a:ln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uLnTx/>
                <a:uFillTx/>
                <a:latin typeface="+mn-lt"/>
                <a:ea typeface="+mn-ea"/>
                <a:cs typeface="+mn-cs"/>
              </a:rPr>
              <a:t>Кровеносная система</a:t>
            </a:r>
            <a:endParaRPr kumimoji="0" lang="ru-RU" sz="3200" b="0" i="0" u="none" strike="noStrike" kern="0" cap="none" spc="0" normalizeH="0" baseline="0" noProof="0" dirty="0" smtClean="0">
              <a:ln>
                <a:noFill/>
              </a:ln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uLnTx/>
                <a:uFillTx/>
                <a:latin typeface="+mn-lt"/>
                <a:ea typeface="+mn-ea"/>
                <a:cs typeface="+mn-cs"/>
              </a:rPr>
              <a:t>Дыхательная система</a:t>
            </a:r>
            <a:endParaRPr kumimoji="0" lang="ru-RU" sz="3200" b="0" i="0" u="none" strike="noStrike" kern="0" cap="none" spc="0" normalizeH="0" baseline="0" noProof="0" dirty="0" smtClean="0">
              <a:ln>
                <a:noFill/>
              </a:ln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uLnTx/>
                <a:uFillTx/>
                <a:latin typeface="+mn-lt"/>
                <a:ea typeface="+mn-ea"/>
                <a:cs typeface="+mn-cs"/>
              </a:rPr>
              <a:t>Выделительная система</a:t>
            </a:r>
            <a:endParaRPr kumimoji="0" lang="ru-RU" sz="3200" b="0" i="0" u="none" strike="noStrike" kern="0" cap="none" spc="0" normalizeH="0" baseline="0" noProof="0" dirty="0" smtClean="0">
              <a:ln>
                <a:noFill/>
              </a:ln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uLnTx/>
                <a:uFillTx/>
                <a:latin typeface="+mn-lt"/>
                <a:ea typeface="+mn-ea"/>
                <a:cs typeface="+mn-cs"/>
              </a:rPr>
              <a:t>Опорно-двигательная система</a:t>
            </a:r>
            <a:endParaRPr kumimoji="0" lang="ru-RU" sz="3200" b="0" i="0" u="none" strike="noStrike" kern="0" cap="none" spc="0" normalizeH="0" baseline="0" noProof="0" dirty="0" smtClean="0">
              <a:ln>
                <a:noFill/>
              </a:ln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uLnTx/>
                <a:uFillTx/>
                <a:latin typeface="+mn-lt"/>
                <a:ea typeface="+mn-ea"/>
                <a:cs typeface="+mn-cs"/>
              </a:rPr>
              <a:t>Нервная система</a:t>
            </a:r>
            <a:endParaRPr kumimoji="0" lang="ru-RU" sz="3200" b="0" i="0" u="none" strike="noStrike" kern="0" cap="none" spc="0" normalizeH="0" baseline="0" noProof="0" dirty="0" smtClean="0">
              <a:ln>
                <a:noFill/>
              </a:ln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uLnTx/>
                <a:uFillTx/>
                <a:latin typeface="+mn-lt"/>
                <a:ea typeface="+mn-ea"/>
                <a:cs typeface="+mn-cs"/>
              </a:rPr>
              <a:t>Эндокринная система</a:t>
            </a:r>
            <a:endParaRPr kumimoji="0" lang="ru-RU" sz="3200" b="0" i="0" u="none" strike="noStrike" kern="0" cap="none" spc="0" normalizeH="0" baseline="0" noProof="0" dirty="0" smtClean="0">
              <a:ln>
                <a:noFill/>
              </a:ln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uLnTx/>
                <a:uFillTx/>
                <a:latin typeface="+mn-lt"/>
                <a:ea typeface="+mn-ea"/>
                <a:cs typeface="+mn-cs"/>
              </a:rPr>
              <a:t>Система органов размножения</a:t>
            </a:r>
            <a:endParaRPr kumimoji="0" lang="ru-RU" sz="3200" b="0" i="0" u="none" strike="noStrike" kern="0" cap="none" spc="0" normalizeH="0" baseline="0" noProof="0" dirty="0" smtClean="0">
              <a:ln>
                <a:noFill/>
              </a:ln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WordArt 8"/>
          <p:cNvSpPr>
            <a:spLocks noTextEdit="1"/>
          </p:cNvSpPr>
          <p:nvPr/>
        </p:nvSpPr>
        <p:spPr>
          <a:xfrm>
            <a:off x="539750" y="908050"/>
            <a:ext cx="8208963" cy="46815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ru-RU" altLang="en-US" sz="360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charset="0"/>
                <a:ea typeface="Impact" panose="020B0806030902050204" charset="0"/>
              </a:rPr>
              <a:t>Игра</a:t>
            </a:r>
            <a:endParaRPr lang="ru-RU" altLang="en-US" sz="3600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Impact" panose="020B0806030902050204" charset="0"/>
              <a:ea typeface="Impact" panose="020B0806030902050204" charset="0"/>
            </a:endParaRPr>
          </a:p>
          <a:p>
            <a:pPr algn="ctr"/>
            <a:r>
              <a:rPr lang="ru-RU" altLang="en-US" sz="360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charset="0"/>
                <a:ea typeface="Impact" panose="020B0806030902050204" charset="0"/>
              </a:rPr>
              <a:t>"Сортировка"</a:t>
            </a:r>
            <a:endParaRPr lang="ru-RU" altLang="en-US" sz="3600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Impact" panose="020B0806030902050204" charset="0"/>
              <a:ea typeface="Impact" panose="020B080603090205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67360" y="260350"/>
            <a:ext cx="8229600" cy="582613"/>
          </a:xfrm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br>
              <a:rPr kumimoji="0" lang="ru-RU" sz="5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0" cap="none" spc="0" normalizeH="0" baseline="0" noProof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Выделительная система:</a:t>
            </a:r>
            <a:br>
              <a:rPr kumimoji="0" lang="ru-RU" sz="60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6000" b="0" i="0" u="none" strike="noStrike" kern="0" cap="none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/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endParaRPr kumimoji="0" lang="ru-RU" sz="32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kumimoji="0" lang="ru-RU" sz="32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</a:t>
            </a:r>
            <a:r>
              <a:rPr kumimoji="0" lang="ru-RU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почки, мочеточники, мочевой пузырь, мочеиспускательный канал</a:t>
            </a:r>
            <a:endParaRPr kumimoji="0" lang="ru-RU" sz="36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32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endParaRPr kumimoji="0" 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Пищеварительная </a:t>
            </a:r>
            <a:r>
              <a:rPr kumimoji="0" lang="ru-RU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система:</a:t>
            </a:r>
            <a:endParaRPr kumimoji="0" lang="ru-RU" sz="4000" b="1" i="0" u="none" strike="noStrike" kern="0" cap="none" spc="0" normalizeH="0" baseline="0" noProof="0" dirty="0" smtClean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/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endParaRPr kumimoji="0" lang="ru-RU" sz="32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endParaRPr kumimoji="0" lang="ru-RU" sz="32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kumimoji="0" lang="ru-RU" sz="4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рот, глотка, пищевод, желудок, кишечник, анальное отверстие.</a:t>
            </a:r>
            <a:r>
              <a:rPr kumimoji="0" lang="ru-RU" sz="4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40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endParaRPr kumimoji="0" lang="ru-RU" sz="40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kern="0" noProof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sym typeface="+mn-ea"/>
              </a:rPr>
              <a:t>Кровеносная система:</a:t>
            </a:r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ru-RU" altLang="en-US" sz="4000" b="1"/>
          </a:p>
          <a:p>
            <a:pPr marL="0" indent="0" algn="ctr">
              <a:buNone/>
            </a:pPr>
            <a:endParaRPr lang="ru-RU" altLang="en-US" sz="4000" b="1"/>
          </a:p>
          <a:p>
            <a:pPr marL="0" indent="0" algn="ctr">
              <a:buNone/>
            </a:pPr>
            <a:r>
              <a:rPr lang="ru-RU" altLang="en-US" sz="4000" b="1"/>
              <a:t>сердце, артерии, вены, капиляры</a:t>
            </a:r>
            <a:endParaRPr lang="ru-RU" altLang="en-US" sz="40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kern="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Свойства живых организмов:</a:t>
            </a:r>
            <a:endParaRPr lang="ru-RU" dirty="0"/>
          </a:p>
        </p:txBody>
      </p:sp>
      <p:pic>
        <p:nvPicPr>
          <p:cNvPr id="1026" name="Picture 2" descr="https://yandex-images.naydex.net/NQvb96385/bc04c3hdhXu/Kn883ud1u_Wg6V0qj0LyZMf8dwOfqlxQUQSKy_15QB2k4uyiTudpD3hWVtfbnBCyGLUcwTCbtOw8ae_nt7IR_Ht9uw1mpS_k9OyP9tlDN_YAPSHCyjjaRgWVjR48fdLNMfR3N57jehttAw9Xml5XedI921z_kTknNLfxNGMwketouiuIaP_ruyAhnHxIwfR9QLewyZotA12aABNLOPLZ26klqafNrnnYKE5MwsJJiveZNNPVvFP0rvY7-ngvMRbpKu1rwSy0vzAi7tMzQgAz9ck08sreb8xVWMXSzHl-UlNnqyKpzmJ5WGyCBspHSUd-Xr0RHjrZPyv997_7ZvrYY67q5ABmubPwaSNau4WNsDRKPj7DUmeEU1PDEAP-OlJfZechZwjisBeoS8qPBgeJ9dw-3ZH7V3PvPjO2u-r9HSDjLaxBKzwwO-EkGjeNgX75A_xyj9wphxWWxVPPdHlWXiHtoqnGbbMY6gNJhkWDivWZd9Bc-hD-rLgxPnijvROuriIuSWqxtrXqZN_xxYKwMcW4uIueJUPWFsjazDV-H1BjqqmgB-M8l6eDSUOPjw63m7SWn_mQtOtwNzBwJTdRY-OtKgysMTFwKeeT9MhHv_LD8L1LUyaO0BpAEkZwfVmWJeTpbUAqM9Ajj47CC09HNFB72Fc5EHym-f66P6g5VKPnaqfPobW2ceNuGP9ARX72D7fxRlyqQlBYi5tD8LGT0Oxg4asJbjkeb4oLD8_Lx_zTvxOeuNu1ZTP-s3ShM1xh5SnrxKI6c3TjJBO5icd0sch0eglU5M-flUQTAnG00tGjImLpyS4-EmPKDE5IiwD0njyXGPHXeCk1Prk-6ToVZi2v40HsvL406W5cOEeJfjJKPTHLH-6J3ZSDU4j-ftZQ7uHtK4lk_hKqT8KFzMTD8lv8U96z2DkodfbyeKZ61SFvr-oNo_RwMGypm_mIw718S7x8AxIujdeahJJL8U"/>
          <p:cNvPicPr>
            <a:picLocks noGrp="1" noChangeAspect="1" noChangeArrowheads="1"/>
          </p:cNvPicPr>
          <p:nvPr>
            <p:ph idx="1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67" y="1124744"/>
            <a:ext cx="3274234" cy="2132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medaboutme.ru/upload/iblock/2c9/chto_est_pered_trenirovkoy_printsipy_pitaniya_poklonnika_zoz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5673" y="1557886"/>
            <a:ext cx="2876327" cy="1918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im0-tub-ru.yandex.net/i?id=abd35c494737f023a11d89acff98f1fe-l&amp;n=1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78" y="2126441"/>
            <a:ext cx="3393096" cy="2262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fs00.infourok.ru/images/doc/56/69305/hello_html_75e062a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2482" y="10974521"/>
            <a:ext cx="1626824" cy="622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fizi4ka.ru/wp-content/uploads/2018/01/img_5a5b784397b53-e1515944019278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8571" y="2898940"/>
            <a:ext cx="3507073" cy="2286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s://cf2.ppt-online.org/files2/slide/e/elg1HDoSu9Q5wvM0tXAkryPGLh36FjJpznxqICZbK/slide-7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60" t="6260" r="4266" b="27302"/>
          <a:stretch>
            <a:fillRect/>
          </a:stretch>
        </p:blipFill>
        <p:spPr bwMode="auto">
          <a:xfrm>
            <a:off x="5153826" y="4340310"/>
            <a:ext cx="3913238" cy="2174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4303713"/>
          </a:xfrm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96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- Организм.</a:t>
            </a:r>
            <a:r>
              <a:rPr kumimoji="0" lang="ru-RU" sz="40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4000" b="1" i="0" u="none" strike="noStrike" kern="0" cap="none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74750"/>
            <a:ext cx="8229600" cy="2419985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    </a:t>
            </a:r>
            <a:endParaRPr kumimoji="0" 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en-US" sz="6000" b="1">
                <a:solidFill>
                  <a:srgbClr val="FFC000"/>
                </a:solidFill>
              </a:rPr>
              <a:t>организм</a:t>
            </a:r>
            <a:endParaRPr lang="ru-RU" altLang="en-US" sz="6000" b="1">
              <a:solidFill>
                <a:srgbClr val="FFC000"/>
              </a:solidFill>
            </a:endParaRP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3037840"/>
          </a:xfrm>
        </p:spPr>
        <p:txBody>
          <a:bodyPr/>
          <a:lstStyle/>
          <a:p>
            <a:pPr marL="0" indent="0" algn="just">
              <a:buNone/>
            </a:pPr>
            <a:r>
              <a:rPr lang="ru-RU" altLang="en-US">
                <a:sym typeface="+mn-ea"/>
              </a:rPr>
              <a:t> </a:t>
            </a:r>
            <a:r>
              <a:rPr lang="ru-RU" altLang="en-US" sz="4000" b="1">
                <a:sym typeface="+mn-ea"/>
              </a:rPr>
              <a:t>открытая биологическая система, состоящая из взаимосвязанных и соподчинённых частей, особенности, строения которых определены их работой как единого целого</a:t>
            </a:r>
            <a:endParaRPr lang="ru-RU" altLang="en-US" sz="4000" b="1"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075613" cy="2071688"/>
          </a:xfrm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br>
              <a:rPr kumimoji="0" lang="ru-RU" sz="54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br>
              <a:rPr kumimoji="0" lang="ru-RU" sz="54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br>
              <a:rPr kumimoji="0" lang="ru-RU" sz="54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br>
              <a:rPr kumimoji="0" lang="ru-RU" sz="54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66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При каком условии может существовать организм?</a:t>
            </a:r>
            <a:br>
              <a:rPr kumimoji="0" lang="ru-RU" sz="66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6600" b="0" i="0" u="none" strike="noStrike" kern="0" cap="none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708275"/>
            <a:ext cx="8229600" cy="3422650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2" name="Rectangle 4"/>
          <p:cNvSpPr>
            <a:spLocks noChangeArrowheads="1"/>
          </p:cNvSpPr>
          <p:nvPr/>
        </p:nvSpPr>
        <p:spPr bwMode="auto">
          <a:xfrm>
            <a:off x="468313" y="549275"/>
            <a:ext cx="7704138" cy="563118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kumimoji="0" lang="ru-RU" sz="6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организм может существовать только при обмене с окружающей средой веществами и энергией</a:t>
            </a:r>
            <a:r>
              <a:rPr kumimoji="0" lang="ru-RU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endParaRPr kumimoji="0" lang="ru-RU" sz="4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ru-RU" altLang="en-US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97485" y="190500"/>
            <a:ext cx="8844915" cy="582930"/>
          </a:xfrm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000" b="1" i="0" u="none" strike="noStrike" kern="0" cap="none" spc="0" normalizeH="0" baseline="0" noProof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Напишите понятия вместо точек</a:t>
            </a:r>
            <a:endParaRPr kumimoji="0" lang="ru-RU" sz="4000" b="1" i="0" u="none" strike="noStrike" kern="0" cap="none" spc="0" normalizeH="0" baseline="0" noProof="0" smtClean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kumimoji="0" lang="ru-RU" sz="240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anose="020B0604020202020204" charset="-122"/>
                <a:ea typeface="Arial Unicode MS" panose="020B0604020202020204" charset="-122"/>
                <a:cs typeface="+mn-cs"/>
              </a:rPr>
              <a:t>Группа связанных между собой органов, выполняющих общие функции - это ....</a:t>
            </a:r>
            <a:endParaRPr kumimoji="0" lang="ru-RU" sz="240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Unicode MS" panose="020B0604020202020204" charset="-122"/>
              <a:ea typeface="Arial Unicode MS" panose="020B0604020202020204" charset="-122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kumimoji="0" lang="ru-RU" sz="240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anose="020B0604020202020204" charset="-122"/>
                <a:ea typeface="Arial Unicode MS" panose="020B0604020202020204" charset="-122"/>
                <a:cs typeface="+mn-cs"/>
              </a:rPr>
              <a:t>Группа клеток</a:t>
            </a:r>
            <a:r>
              <a:rPr kumimoji="0" lang="ru-RU" sz="240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 Unicode MS" panose="020B0604020202020204" charset="-122"/>
                <a:ea typeface="Arial Unicode MS" panose="020B0604020202020204" charset="-122"/>
                <a:cs typeface="+mn-cs"/>
              </a:rPr>
              <a:t> </a:t>
            </a:r>
            <a:r>
              <a:rPr kumimoji="0" lang="ru-RU" sz="240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anose="020B0604020202020204" charset="-122"/>
                <a:ea typeface="Arial Unicode MS" panose="020B0604020202020204" charset="-122"/>
                <a:cs typeface="+mn-cs"/>
              </a:rPr>
              <a:t>и</a:t>
            </a:r>
            <a:r>
              <a:rPr lang="ru-RU" altLang="en-US" sz="2400">
                <a:latin typeface="Arial Unicode MS" panose="020B0604020202020204" charset="-122"/>
                <a:ea typeface="Arial Unicode MS" panose="020B0604020202020204" charset="-122"/>
                <a:sym typeface="+mn-ea"/>
              </a:rPr>
              <a:t> межклеточного вещества, объединенных общим происхождением, строением и выполняемыми функциями - это ...</a:t>
            </a: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lang="ru-RU" altLang="en-US" sz="2400">
                <a:sym typeface="+mn-ea"/>
              </a:rPr>
              <a:t>Обособленная совокупность различных типов клеток и тканей, выполняющая определённую функцию в живом организме - это ....</a:t>
            </a:r>
            <a:endParaRPr lang="ru-RU" altLang="en-US" sz="2400">
              <a:sym typeface="+mn-ea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endParaRPr lang="ru-RU" altLang="en-US" sz="2400"/>
          </a:p>
          <a:p>
            <a:pPr marL="342900" marR="0" lvl="0" indent="-342900" algn="just" defTabSz="914400" rtl="0" eaLnBrk="1" latinLnBrk="0" hangingPunct="1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ru-RU" altLang="en-US" sz="2400">
                <a:sym typeface="+mn-ea"/>
              </a:rPr>
              <a:t>совокупность органов, выполняющих общую функцию</a:t>
            </a: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-</a:t>
            </a:r>
            <a:r>
              <a:rPr kumimoji="0" lang="ru-RU" sz="2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это ... </a:t>
            </a:r>
            <a:endParaRPr kumimoji="0" lang="ru-RU" sz="24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just" defTabSz="914400" rtl="0" eaLnBrk="1" latinLnBrk="0" hangingPunct="1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kumimoji="0" lang="ru-RU" sz="2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endParaRPr kumimoji="0" lang="ru-RU" sz="24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latinLnBrk="0" hangingPunct="1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ru-RU" altLang="en-US" sz="2400">
                <a:sym typeface="+mn-ea"/>
              </a:rPr>
              <a:t>живое тело, обладающее совокупностью свойств, отличающих его от неживой материи - это ...</a:t>
            </a:r>
            <a:r>
              <a:rPr kumimoji="0" lang="ru-RU" sz="2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kumimoji="0" 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190500"/>
            <a:ext cx="8229600" cy="582930"/>
          </a:xfrm>
        </p:spPr>
        <p:txBody>
          <a:bodyPr/>
          <a:lstStyle/>
          <a:p>
            <a:pPr algn="ctr"/>
            <a:r>
              <a:rPr lang="ru-RU" altLang="en-US" sz="4000">
                <a:solidFill>
                  <a:srgbClr val="FFC000"/>
                </a:solidFill>
              </a:rPr>
              <a:t>домашнее задание</a:t>
            </a:r>
            <a:endParaRPr lang="ru-RU" altLang="en-US" sz="4000">
              <a:solidFill>
                <a:srgbClr val="FFC000"/>
              </a:solidFill>
            </a:endParaRPr>
          </a:p>
        </p:txBody>
      </p:sp>
      <p:sp>
        <p:nvSpPr>
          <p:cNvPr id="5" name="Замещающее содержимое 4"/>
          <p:cNvSpPr>
            <a:spLocks noGrp="1"/>
          </p:cNvSpPr>
          <p:nvPr>
            <p:ph sz="half" idx="4294967295"/>
          </p:nvPr>
        </p:nvSpPr>
        <p:spPr>
          <a:xfrm>
            <a:off x="1085215" y="1124585"/>
            <a:ext cx="6973570" cy="706120"/>
          </a:xfrm>
        </p:spPr>
        <p:txBody>
          <a:bodyPr/>
          <a:lstStyle/>
          <a:p>
            <a:pPr marL="0" indent="0" algn="ctr">
              <a:buNone/>
            </a:pPr>
            <a:r>
              <a:rPr lang="ru-RU" altLang="en-US"/>
              <a:t>Ткани растительного организма</a:t>
            </a:r>
            <a:endParaRPr lang="ru-RU" altLang="en-US"/>
          </a:p>
          <a:p>
            <a:pPr marL="0" indent="0" algn="ctr">
              <a:buNone/>
            </a:pPr>
            <a:endParaRPr lang="ru-RU" altLang="en-US"/>
          </a:p>
          <a:p>
            <a:endParaRPr lang="ru-RU" altLang="en-US"/>
          </a:p>
        </p:txBody>
      </p:sp>
      <p:graphicFrame>
        <p:nvGraphicFramePr>
          <p:cNvPr id="6" name="Замещающее содержимое 5"/>
          <p:cNvGraphicFramePr>
            <a:graphicFrameLocks noGrp="1"/>
          </p:cNvGraphicFramePr>
          <p:nvPr>
            <p:ph sz="half" idx="4294967295"/>
          </p:nvPr>
        </p:nvGraphicFramePr>
        <p:xfrm>
          <a:off x="971550" y="1917065"/>
          <a:ext cx="7385050" cy="43548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2020"/>
                <a:gridCol w="1577340"/>
                <a:gridCol w="1591310"/>
                <a:gridCol w="2024380"/>
              </a:tblGrid>
              <a:tr h="72580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/>
                        <a:t>название ткани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/>
                        <a:t>строение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/>
                        <a:t>функции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/>
                        <a:t>место в организме</a:t>
                      </a:r>
                      <a:endParaRPr lang="ru-RU" altLang="en-US"/>
                    </a:p>
                  </a:txBody>
                  <a:tcPr/>
                </a:tc>
              </a:tr>
              <a:tr h="72580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b="1"/>
                        <a:t>проводящая</a:t>
                      </a:r>
                      <a:endParaRPr lang="ru-RU" alt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</a:tr>
              <a:tr h="72580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b="1"/>
                        <a:t>механическая</a:t>
                      </a:r>
                      <a:endParaRPr lang="ru-RU" alt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</a:tr>
              <a:tr h="72580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b="1"/>
                        <a:t>образовательная</a:t>
                      </a:r>
                      <a:endParaRPr lang="ru-RU" alt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</a:tr>
              <a:tr h="72580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b="1"/>
                        <a:t>покровная</a:t>
                      </a:r>
                      <a:endParaRPr lang="ru-RU" alt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</a:tr>
              <a:tr h="72580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b="1"/>
                        <a:t>основная</a:t>
                      </a:r>
                      <a:endParaRPr lang="ru-RU" alt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е поле 1"/>
          <p:cNvSpPr txBox="1"/>
          <p:nvPr/>
        </p:nvSpPr>
        <p:spPr>
          <a:xfrm>
            <a:off x="2252663" y="260350"/>
            <a:ext cx="4733925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ru-RU" altLang="en-US" sz="4000" b="1">
                <a:solidFill>
                  <a:srgbClr val="FFC000"/>
                </a:solidFill>
                <a:latin typeface="Arial Unicode MS" panose="020B0604020202020204" charset="-122"/>
                <a:ea typeface="Arial Unicode MS" panose="020B0604020202020204" charset="-122"/>
                <a:sym typeface="+mn-ea"/>
              </a:rPr>
              <a:t>домашнее задание</a:t>
            </a:r>
            <a:endParaRPr lang="ru-RU" altLang="en-US" sz="4000" b="1">
              <a:solidFill>
                <a:srgbClr val="FFC000"/>
              </a:solidFill>
              <a:latin typeface="Arial Unicode MS" panose="020B0604020202020204" charset="-122"/>
              <a:ea typeface="Arial Unicode MS" panose="020B0604020202020204" charset="-122"/>
              <a:sym typeface="+mn-ea"/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1438275" y="1088390"/>
            <a:ext cx="626745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marL="0" indent="0" algn="ctr">
              <a:buNone/>
            </a:pPr>
            <a:r>
              <a:rPr lang="ru-RU" altLang="en-US" sz="4000">
                <a:sym typeface="+mn-ea"/>
              </a:rPr>
              <a:t>Ткани животного организма</a:t>
            </a:r>
            <a:endParaRPr lang="ru-RU" altLang="en-US" sz="4000">
              <a:sym typeface="+mn-ea"/>
            </a:endParaRPr>
          </a:p>
        </p:txBody>
      </p:sp>
      <p:graphicFrame>
        <p:nvGraphicFramePr>
          <p:cNvPr id="6" name="Таблица 5"/>
          <p:cNvGraphicFramePr/>
          <p:nvPr/>
        </p:nvGraphicFramePr>
        <p:xfrm>
          <a:off x="971550" y="1917065"/>
          <a:ext cx="7385050" cy="45434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2020"/>
                <a:gridCol w="1577340"/>
                <a:gridCol w="1591310"/>
                <a:gridCol w="2024380"/>
              </a:tblGrid>
              <a:tr h="72580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/>
                        <a:t>название ткани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/>
                        <a:t>строение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/>
                        <a:t>функции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/>
                        <a:t>место в организме</a:t>
                      </a:r>
                      <a:endParaRPr lang="ru-RU" altLang="en-US"/>
                    </a:p>
                  </a:txBody>
                  <a:tcPr/>
                </a:tc>
              </a:tr>
              <a:tr h="72580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b="1"/>
                        <a:t>мышечная:</a:t>
                      </a:r>
                      <a:endParaRPr lang="ru-RU" altLang="en-US" b="1"/>
                    </a:p>
                    <a:p>
                      <a:pPr algn="ctr">
                        <a:buNone/>
                      </a:pPr>
                      <a:r>
                        <a:rPr lang="ru-RU" altLang="en-US" b="1"/>
                        <a:t>гладкая</a:t>
                      </a:r>
                      <a:endParaRPr lang="ru-RU" alt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</a:tr>
              <a:tr h="72580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800" b="1">
                          <a:sym typeface="+mn-ea"/>
                        </a:rPr>
                        <a:t>мышечная:</a:t>
                      </a:r>
                      <a:endParaRPr lang="ru-RU" altLang="en-US" sz="1800" b="1"/>
                    </a:p>
                    <a:p>
                      <a:pPr algn="ctr">
                        <a:buNone/>
                      </a:pPr>
                      <a:r>
                        <a:rPr lang="ru-RU" altLang="en-US" b="1"/>
                        <a:t>поперечно-полосатая</a:t>
                      </a:r>
                      <a:endParaRPr lang="ru-RU" alt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</a:tr>
              <a:tr h="72580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b="1"/>
                        <a:t>эпителиальная</a:t>
                      </a:r>
                      <a:endParaRPr lang="ru-RU" alt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</a:tr>
              <a:tr h="72580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b="1"/>
                        <a:t>соединительная</a:t>
                      </a:r>
                      <a:endParaRPr lang="ru-RU" alt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</a:tr>
              <a:tr h="72580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b="1"/>
                        <a:t>нервная</a:t>
                      </a:r>
                      <a:endParaRPr lang="ru-RU" alt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403033" y="895033"/>
            <a:ext cx="6908800" cy="1082675"/>
          </a:xfrm>
        </p:spPr>
        <p:txBody>
          <a:bodyPr/>
          <a:p>
            <a:r>
              <a:rPr lang="ru-RU" altLang="en-US">
                <a:solidFill>
                  <a:schemeClr val="tx1"/>
                </a:solidFill>
              </a:rPr>
              <a:t>запишите  ответы на вопросы: </a:t>
            </a:r>
            <a:endParaRPr lang="ru-RU" altLang="en-US">
              <a:solidFill>
                <a:schemeClr val="tx1"/>
              </a:solidFill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539115" y="1844675"/>
            <a:ext cx="8203565" cy="1752600"/>
          </a:xfrm>
        </p:spPr>
        <p:txBody>
          <a:bodyPr/>
          <a:p>
            <a:pPr algn="l"/>
            <a:r>
              <a:rPr lang="ru-RU" altLang="en-US">
                <a:solidFill>
                  <a:schemeClr val="tx1"/>
                </a:solidFill>
              </a:rPr>
              <a:t>1. Что вам сегодня лучше всего удалось?</a:t>
            </a:r>
            <a:endParaRPr lang="ru-RU" altLang="en-US">
              <a:solidFill>
                <a:schemeClr val="tx1"/>
              </a:solidFill>
            </a:endParaRPr>
          </a:p>
          <a:p>
            <a:pPr algn="l"/>
            <a:r>
              <a:rPr lang="ru-RU" altLang="en-US">
                <a:solidFill>
                  <a:schemeClr val="tx1"/>
                </a:solidFill>
              </a:rPr>
              <a:t>2. Что вызвало затруднения?</a:t>
            </a:r>
            <a:endParaRPr lang="ru-RU" altLang="en-US">
              <a:solidFill>
                <a:schemeClr val="tx1"/>
              </a:solidFill>
            </a:endParaRPr>
          </a:p>
          <a:p>
            <a:pPr algn="l"/>
            <a:r>
              <a:rPr lang="ru-RU" altLang="en-US">
                <a:solidFill>
                  <a:schemeClr val="tx1"/>
                </a:solidFill>
              </a:rPr>
              <a:t>3. Удалось справиться с затрудненем?</a:t>
            </a:r>
            <a:endParaRPr lang="ru-RU" altLang="en-US">
              <a:solidFill>
                <a:schemeClr val="tx1"/>
              </a:solidFill>
            </a:endParaRPr>
          </a:p>
          <a:p>
            <a:pPr algn="l"/>
            <a:r>
              <a:rPr lang="ru-RU" altLang="en-US">
                <a:solidFill>
                  <a:schemeClr val="tx1"/>
                </a:solidFill>
              </a:rPr>
              <a:t>4. Что было не понятно?</a:t>
            </a:r>
            <a:endParaRPr lang="ru-RU" altLang="en-US">
              <a:solidFill>
                <a:schemeClr val="tx1"/>
              </a:solidFill>
            </a:endParaRPr>
          </a:p>
          <a:p>
            <a:pPr algn="l"/>
            <a:r>
              <a:rPr lang="ru-RU" altLang="en-US">
                <a:solidFill>
                  <a:schemeClr val="tx1"/>
                </a:solidFill>
              </a:rPr>
              <a:t>5. Ваше настроение на конец урока: </a:t>
            </a:r>
            <a:endParaRPr lang="ru-RU" altLang="en-US">
              <a:solidFill>
                <a:schemeClr val="tx1"/>
              </a:solidFill>
            </a:endParaRPr>
          </a:p>
          <a:p>
            <a:pPr algn="l"/>
            <a:r>
              <a:rPr lang="ru-RU" altLang="en-US">
                <a:solidFill>
                  <a:schemeClr val="tx1"/>
                </a:solidFill>
              </a:rPr>
              <a:t>1            2                3 </a:t>
            </a:r>
            <a:endParaRPr lang="ru-RU" altLang="en-US">
              <a:solidFill>
                <a:schemeClr val="tx1"/>
              </a:solidFill>
            </a:endParaRPr>
          </a:p>
          <a:p>
            <a:pPr algn="l"/>
            <a:endParaRPr lang="ru-RU" altLang="en-US">
              <a:solidFill>
                <a:schemeClr val="tx1"/>
              </a:solidFill>
            </a:endParaRPr>
          </a:p>
        </p:txBody>
      </p:sp>
      <p:sp>
        <p:nvSpPr>
          <p:cNvPr id="2" name="Текстовое поле 1"/>
          <p:cNvSpPr txBox="1"/>
          <p:nvPr/>
        </p:nvSpPr>
        <p:spPr>
          <a:xfrm>
            <a:off x="2915285" y="188595"/>
            <a:ext cx="2780665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ru-RU" altLang="en-US" sz="4000" b="1">
                <a:solidFill>
                  <a:srgbClr val="FFC000"/>
                </a:solidFill>
                <a:latin typeface="Arial Unicode MS" panose="020B0604020202020204" charset="-122"/>
                <a:ea typeface="Arial Unicode MS" panose="020B0604020202020204" charset="-122"/>
                <a:sym typeface="+mn-ea"/>
              </a:rPr>
              <a:t>рефлексия</a:t>
            </a:r>
            <a:endParaRPr lang="ru-RU" altLang="en-US" sz="4000" b="1">
              <a:solidFill>
                <a:srgbClr val="FFC000"/>
              </a:solidFill>
              <a:latin typeface="Arial Unicode MS" panose="020B0604020202020204" charset="-122"/>
              <a:ea typeface="Arial Unicode MS" panose="020B0604020202020204" charset="-122"/>
              <a:sym typeface="+mn-ea"/>
            </a:endParaRPr>
          </a:p>
        </p:txBody>
      </p:sp>
      <p:pic>
        <p:nvPicPr>
          <p:cNvPr id="7" name="Замещающее содержимое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7405" y="4796790"/>
            <a:ext cx="1167765" cy="116776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" name="Изображение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9385" y="4725035"/>
            <a:ext cx="1230630" cy="1070610"/>
          </a:xfrm>
          <a:prstGeom prst="rect">
            <a:avLst/>
          </a:prstGeom>
        </p:spPr>
      </p:pic>
      <p:pic>
        <p:nvPicPr>
          <p:cNvPr id="9" name="Изображение 8"/>
          <p:cNvPicPr>
            <a:picLocks noChangeAspect="1"/>
          </p:cNvPicPr>
          <p:nvPr/>
        </p:nvPicPr>
        <p:blipFill>
          <a:blip r:embed="rId3"/>
          <a:srcRect l="29473" t="5639" r="27744" b="13473"/>
          <a:stretch>
            <a:fillRect/>
          </a:stretch>
        </p:blipFill>
        <p:spPr>
          <a:xfrm>
            <a:off x="4932045" y="4796790"/>
            <a:ext cx="1201420" cy="119253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ata Pie Charts">
  <a:themeElements>
    <a:clrScheme name="Data Pie Charts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9900"/>
      </a:accent1>
      <a:accent2>
        <a:srgbClr val="99CC00"/>
      </a:accent2>
      <a:accent3>
        <a:srgbClr val="FFFFFF"/>
      </a:accent3>
      <a:accent4>
        <a:srgbClr val="000000"/>
      </a:accent4>
      <a:accent5>
        <a:srgbClr val="AACAAA"/>
      </a:accent5>
      <a:accent6>
        <a:srgbClr val="8AB900"/>
      </a:accent6>
      <a:hlink>
        <a:srgbClr val="CC3300"/>
      </a:hlink>
      <a:folHlink>
        <a:srgbClr val="996600"/>
      </a:folHlink>
    </a:clrScheme>
    <a:fontScheme name="Data Pie Charts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Data Pie Char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ta Pie Chart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ta Pie Chart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ta Pie Chart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ta Pie Chart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ta Pie Chart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9900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AACAAA"/>
        </a:accent5>
        <a:accent6>
          <a:srgbClr val="8AB900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Maple</Template>
  <TotalTime>0</TotalTime>
  <Words>9679</Words>
  <Application>WPS Presentation</Application>
  <PresentationFormat>Экран (4:3)</PresentationFormat>
  <Paragraphs>258</Paragraphs>
  <Slides>34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34</vt:i4>
      </vt:variant>
    </vt:vector>
  </HeadingPairs>
  <TitlesOfParts>
    <vt:vector size="43" baseType="lpstr">
      <vt:lpstr>Arial</vt:lpstr>
      <vt:lpstr>SimSun</vt:lpstr>
      <vt:lpstr>Wingdings</vt:lpstr>
      <vt:lpstr>Times New Roman</vt:lpstr>
      <vt:lpstr>Impact</vt:lpstr>
      <vt:lpstr>Microsoft YaHei</vt:lpstr>
      <vt:lpstr>Arial Unicode MS</vt:lpstr>
      <vt:lpstr>Calibri</vt:lpstr>
      <vt:lpstr>Data Pie Charts</vt:lpstr>
      <vt:lpstr>Тема урока:  Взаимосвязь тканей, органов, систем органов как основа целостности организмов </vt:lpstr>
      <vt:lpstr>PowerPoint 演示文稿</vt:lpstr>
      <vt:lpstr>PowerPoint 演示文稿</vt:lpstr>
      <vt:lpstr>PowerPoint 演示文稿</vt:lpstr>
      <vt:lpstr>Актуализация опорных знаний: </vt:lpstr>
      <vt:lpstr>Вопросы урока</vt:lpstr>
      <vt:lpstr>PowerPoint 演示文稿</vt:lpstr>
      <vt:lpstr>уровни организации растительного и животного организмов</vt:lpstr>
      <vt:lpstr>Ткани растительного организма </vt:lpstr>
      <vt:lpstr>Ткани растительного организма </vt:lpstr>
      <vt:lpstr>Ткани животного организма</vt:lpstr>
      <vt:lpstr>Ткани животного организма</vt:lpstr>
      <vt:lpstr>Внимание:</vt:lpstr>
      <vt:lpstr>Вывод:</vt:lpstr>
      <vt:lpstr>Органы цветкового растения</vt:lpstr>
      <vt:lpstr>Басня «Листы и корни»                                                                                                                                                             </vt:lpstr>
      <vt:lpstr>Кто прав?</vt:lpstr>
      <vt:lpstr>Органы цветкового растения</vt:lpstr>
      <vt:lpstr>Системы органов животного организма </vt:lpstr>
      <vt:lpstr>Какие системы органов животного организма вы знаете? </vt:lpstr>
      <vt:lpstr>PowerPoint 演示文稿</vt:lpstr>
      <vt:lpstr> Выделительная система: </vt:lpstr>
      <vt:lpstr>Пищеварительная система:</vt:lpstr>
      <vt:lpstr>Кровеносная система:</vt:lpstr>
      <vt:lpstr>Свойства живых организмов:</vt:lpstr>
      <vt:lpstr>- Организм. </vt:lpstr>
      <vt:lpstr>организм</vt:lpstr>
      <vt:lpstr>    При каком условии может существовать организм? </vt:lpstr>
      <vt:lpstr>PowerPoint 演示文稿</vt:lpstr>
      <vt:lpstr>PowerPoint 演示文稿</vt:lpstr>
      <vt:lpstr>Напишите понятия вместо точек</vt:lpstr>
      <vt:lpstr>домашнее задание</vt:lpstr>
      <vt:lpstr>PowerPoint 演示文稿</vt:lpstr>
      <vt:lpstr>PowerPoint 演示文稿</vt:lpstr>
    </vt:vector>
  </TitlesOfParts>
  <Company>JS-Ruler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Жизнедеятельность организма. Взаимосвязь клеток, тканей и органов в организмах. </dc:title>
  <dc:creator>Ruler</dc:creator>
  <cp:lastModifiedBy>User</cp:lastModifiedBy>
  <cp:revision>17</cp:revision>
  <dcterms:created xsi:type="dcterms:W3CDTF">2011-05-09T19:12:00Z</dcterms:created>
  <dcterms:modified xsi:type="dcterms:W3CDTF">2021-03-01T10:25:47Z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1049-11.2.0.9984</vt:lpwstr>
  </property>
</Properties>
</file>