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4" r:id="rId5"/>
    <p:sldId id="265" r:id="rId6"/>
    <p:sldId id="260" r:id="rId7"/>
    <p:sldId id="267" r:id="rId8"/>
    <p:sldId id="268" r:id="rId9"/>
    <p:sldId id="274" r:id="rId10"/>
    <p:sldId id="275" r:id="rId11"/>
    <p:sldId id="276" r:id="rId12"/>
    <p:sldId id="278" r:id="rId13"/>
    <p:sldId id="279" r:id="rId14"/>
    <p:sldId id="280" r:id="rId15"/>
    <p:sldId id="281" r:id="rId16"/>
    <p:sldId id="282" r:id="rId17"/>
    <p:sldId id="283" r:id="rId18"/>
    <p:sldId id="284" r:id="rId19"/>
    <p:sldId id="28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24.04.2024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dirty="0"/>
          </a:p>
        </p:txBody>
      </p:sp>
      <p:pic>
        <p:nvPicPr>
          <p:cNvPr id="2050" name="Picture 2" descr="C:\Users\User\Desktop\1613462201_3-p-fon-dlya-prezentatsii-pro-kukhnyu-3 - копия.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TextBox 4"/>
          <p:cNvSpPr txBox="1"/>
          <p:nvPr/>
        </p:nvSpPr>
        <p:spPr>
          <a:xfrm>
            <a:off x="1071538" y="428604"/>
            <a:ext cx="6215106" cy="58477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lvl="0" algn="ctr" fontAlgn="base">
              <a:spcBef>
                <a:spcPct val="0"/>
              </a:spcBef>
              <a:spcAft>
                <a:spcPct val="0"/>
              </a:spcAft>
            </a:pPr>
            <a:r>
              <a:rPr lang="ru-RU" sz="3200" b="1" dirty="0" smtClean="0">
                <a:solidFill>
                  <a:srgbClr val="C00000"/>
                </a:solidFill>
                <a:latin typeface="Times New Roman" pitchFamily="18" charset="0"/>
                <a:ea typeface="Times New Roman" pitchFamily="18" charset="0"/>
                <a:cs typeface="Times New Roman" pitchFamily="18" charset="0"/>
              </a:rPr>
              <a:t>«Национальная кухня России»  </a:t>
            </a:r>
            <a:endParaRPr lang="ru-RU" sz="3200" dirty="0" smtClean="0">
              <a:solidFill>
                <a:srgbClr val="C00000"/>
              </a:solidFill>
              <a:latin typeface="Arial" pitchFamily="34" charset="0"/>
              <a:cs typeface="Arial" pitchFamily="34" charset="0"/>
            </a:endParaRPr>
          </a:p>
        </p:txBody>
      </p:sp>
      <p:sp>
        <p:nvSpPr>
          <p:cNvPr id="6" name="TextBox 5"/>
          <p:cNvSpPr txBox="1"/>
          <p:nvPr/>
        </p:nvSpPr>
        <p:spPr>
          <a:xfrm>
            <a:off x="4429124" y="3286124"/>
            <a:ext cx="184731" cy="369332"/>
          </a:xfrm>
          <a:prstGeom prst="rect">
            <a:avLst/>
          </a:prstGeom>
          <a:noFill/>
        </p:spPr>
        <p:txBody>
          <a:bodyPr wrap="none" rtlCol="0">
            <a:spAutoFit/>
          </a:bodyPr>
          <a:lstStyle/>
          <a:p>
            <a:endParaRPr lang="ru-RU" dirty="0"/>
          </a:p>
        </p:txBody>
      </p:sp>
      <p:sp>
        <p:nvSpPr>
          <p:cNvPr id="7" name="TextBox 6"/>
          <p:cNvSpPr txBox="1"/>
          <p:nvPr/>
        </p:nvSpPr>
        <p:spPr>
          <a:xfrm>
            <a:off x="2786050" y="2357430"/>
            <a:ext cx="5143536" cy="2062103"/>
          </a:xfrm>
          <a:prstGeom prst="rect">
            <a:avLst/>
          </a:prstGeom>
          <a:noFill/>
        </p:spPr>
        <p:txBody>
          <a:bodyPr wrap="square" rtlCol="0">
            <a:spAutoFit/>
          </a:bodyPr>
          <a:lstStyle/>
          <a:p>
            <a:pPr algn="ctr"/>
            <a:r>
              <a:rPr lang="ru-RU" sz="3200" b="1" dirty="0" smtClean="0">
                <a:latin typeface="Times New Roman" pitchFamily="18" charset="0"/>
                <a:ea typeface="Times New Roman" pitchFamily="18" charset="0"/>
                <a:cs typeface="Times New Roman" pitchFamily="18" charset="0"/>
              </a:rPr>
              <a:t>Познавательно - творческий проект – «Татарская национальная кухня»</a:t>
            </a:r>
            <a:endParaRPr lang="ru-RU" sz="3200" dirty="0"/>
          </a:p>
        </p:txBody>
      </p:sp>
      <p:sp>
        <p:nvSpPr>
          <p:cNvPr id="8" name="TextBox 7"/>
          <p:cNvSpPr txBox="1"/>
          <p:nvPr/>
        </p:nvSpPr>
        <p:spPr>
          <a:xfrm>
            <a:off x="5786446" y="5429264"/>
            <a:ext cx="3336573" cy="646331"/>
          </a:xfrm>
          <a:prstGeom prst="rect">
            <a:avLst/>
          </a:prstGeom>
          <a:noFill/>
        </p:spPr>
        <p:txBody>
          <a:bodyPr wrap="square" rtlCol="0">
            <a:spAutoFit/>
          </a:bodyPr>
          <a:lstStyle/>
          <a:p>
            <a:r>
              <a:rPr lang="ru-RU" dirty="0" smtClean="0">
                <a:latin typeface="Times New Roman" pitchFamily="18" charset="0"/>
                <a:cs typeface="Times New Roman" pitchFamily="18" charset="0"/>
              </a:rPr>
              <a:t>Педагоги: </a:t>
            </a:r>
            <a:r>
              <a:rPr lang="ru-RU" dirty="0" err="1" smtClean="0">
                <a:latin typeface="Times New Roman" pitchFamily="18" charset="0"/>
                <a:cs typeface="Times New Roman" pitchFamily="18" charset="0"/>
              </a:rPr>
              <a:t>Макейчик</a:t>
            </a:r>
            <a:r>
              <a:rPr lang="ru-RU" dirty="0" smtClean="0">
                <a:latin typeface="Times New Roman" pitchFamily="18" charset="0"/>
                <a:cs typeface="Times New Roman" pitchFamily="18" charset="0"/>
              </a:rPr>
              <a:t> А.В.</a:t>
            </a:r>
          </a:p>
          <a:p>
            <a:r>
              <a:rPr lang="ru-RU" dirty="0" smtClean="0">
                <a:latin typeface="Times New Roman" pitchFamily="18" charset="0"/>
                <a:cs typeface="Times New Roman" pitchFamily="18" charset="0"/>
              </a:rPr>
              <a:t>Черепанова Е.В.</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8" name="TextBox 7"/>
          <p:cNvSpPr txBox="1"/>
          <p:nvPr/>
        </p:nvSpPr>
        <p:spPr>
          <a:xfrm>
            <a:off x="357158" y="714356"/>
            <a:ext cx="8072494" cy="1077218"/>
          </a:xfrm>
          <a:prstGeom prst="rect">
            <a:avLst/>
          </a:prstGeom>
          <a:noFill/>
        </p:spPr>
        <p:txBody>
          <a:bodyPr wrap="square" rtlCol="0">
            <a:spAutoFit/>
          </a:bodyPr>
          <a:lstStyle/>
          <a:p>
            <a:pPr algn="ctr"/>
            <a:r>
              <a:rPr lang="ru-RU" sz="1600" b="1" dirty="0" smtClean="0">
                <a:latin typeface="Times New Roman" pitchFamily="18" charset="0"/>
                <a:cs typeface="Times New Roman" pitchFamily="18" charset="0"/>
              </a:rPr>
              <a:t>Название проекта: </a:t>
            </a:r>
            <a:r>
              <a:rPr lang="ru-RU" sz="1600" dirty="0" smtClean="0">
                <a:latin typeface="Times New Roman" pitchFamily="18" charset="0"/>
                <a:cs typeface="Times New Roman" pitchFamily="18" charset="0"/>
              </a:rPr>
              <a:t>«Татарская национальная  кухня».</a:t>
            </a:r>
            <a:br>
              <a:rPr lang="ru-RU" sz="1600"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Продолжительность: </a:t>
            </a:r>
            <a:r>
              <a:rPr lang="ru-RU" sz="1600" dirty="0" smtClean="0">
                <a:latin typeface="Times New Roman" pitchFamily="18" charset="0"/>
                <a:cs typeface="Times New Roman" pitchFamily="18" charset="0"/>
              </a:rPr>
              <a:t>среднесрочный.</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Проект «Национальная татарская кухня» будет реализован в течение 3 месяцев.</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Начало реализации проекта –   с 1 февраля 2024года, окончание 25 апреля 2024 года.</a:t>
            </a:r>
            <a:endParaRPr lang="ru-RU" sz="1600" dirty="0"/>
          </a:p>
        </p:txBody>
      </p:sp>
      <p:sp>
        <p:nvSpPr>
          <p:cNvPr id="9" name="TextBox 8"/>
          <p:cNvSpPr txBox="1"/>
          <p:nvPr/>
        </p:nvSpPr>
        <p:spPr>
          <a:xfrm>
            <a:off x="428596" y="1928802"/>
            <a:ext cx="8286808" cy="3816429"/>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Проблемное поле: </a:t>
            </a:r>
            <a:r>
              <a:rPr lang="ru-RU" sz="1600" dirty="0" smtClean="0">
                <a:latin typeface="Times New Roman" pitchFamily="18" charset="0"/>
                <a:cs typeface="Times New Roman" pitchFamily="18" charset="0"/>
              </a:rPr>
              <a:t>В настоящее время необходимо в дошкольных учреждениях как можно больше приобщать детей к культуре своего народа и развивать их национальное самосознание. Кроме того, знакомство с культурой народов ближайшего окружения – это самый верный путь воспитания, уважения, симпатии, добрых чувств к людям иных национальностей и этики межнационального общения. Постепенно мы забываем о замечательных национальных  традициях, кулинарных рецептах наших предков. Ведь мы во многом «запрограммированы» на традиционную кухню. Вкусная же, аппетитная и полезная еда укрепляет человека лучше всякого лекарства. Мы забываем о замечательных национальных традициях и кулинарных рецептах наших предков, так как идет сильное влияние других культур на культуру татарского народа. Такое влияние оказывает на то, что настоящие татарские блюда либо забываются, либо дополняются едой проживающих на данной территории других национальностей.</a:t>
            </a:r>
          </a:p>
          <a:p>
            <a:r>
              <a:rPr lang="ru-RU" sz="1600" dirty="0" smtClean="0">
                <a:latin typeface="Times New Roman" pitchFamily="18" charset="0"/>
                <a:cs typeface="Times New Roman" pitchFamily="18" charset="0"/>
              </a:rPr>
              <a:t>Проект решает проблему сохранения культурного наследия и традиций татарского народа, а также проблему ознакомления детей и родителей с национальными татарскими блюдами.</a:t>
            </a:r>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6" name="TextBox 5"/>
          <p:cNvSpPr txBox="1"/>
          <p:nvPr/>
        </p:nvSpPr>
        <p:spPr>
          <a:xfrm>
            <a:off x="928663" y="1285860"/>
            <a:ext cx="7072361" cy="2554545"/>
          </a:xfrm>
          <a:prstGeom prst="rect">
            <a:avLst/>
          </a:prstGeom>
          <a:noFill/>
        </p:spPr>
        <p:txBody>
          <a:bodyPr wrap="square" rtlCol="0">
            <a:spAutoFit/>
          </a:bodyPr>
          <a:lstStyle/>
          <a:p>
            <a:r>
              <a:rPr lang="ru-RU" sz="2000" b="1" dirty="0" smtClean="0">
                <a:latin typeface="Times New Roman" pitchFamily="18" charset="0"/>
                <a:cs typeface="Times New Roman" pitchFamily="18" charset="0"/>
              </a:rPr>
              <a:t>Цель: </a:t>
            </a:r>
            <a:r>
              <a:rPr lang="ru-RU" sz="2000" dirty="0" smtClean="0">
                <a:latin typeface="Times New Roman" pitchFamily="18" charset="0"/>
                <a:cs typeface="Times New Roman" pitchFamily="18" charset="0"/>
              </a:rPr>
              <a:t>ознакомление с национальной кухней народов, проживающих на территории Уральского округа, воспитание у детей дошкольного возраста чувства глубокого уважения к культурным и национальным традициям соседних народов, чувства дружбы и взаимопонимания между представителями разных национальностей через знакомство с национальной татарской кухней, как важным компонентом национальной культуры.</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5" name="TextBox 4"/>
          <p:cNvSpPr txBox="1"/>
          <p:nvPr/>
        </p:nvSpPr>
        <p:spPr>
          <a:xfrm>
            <a:off x="857225" y="785794"/>
            <a:ext cx="7572428" cy="5355312"/>
          </a:xfrm>
          <a:prstGeom prst="rect">
            <a:avLst/>
          </a:prstGeom>
          <a:noFill/>
        </p:spPr>
        <p:txBody>
          <a:bodyPr wrap="square" rtlCol="0">
            <a:spAutoFit/>
          </a:bodyPr>
          <a:lstStyle/>
          <a:p>
            <a:r>
              <a:rPr lang="ru-RU" b="1" dirty="0" smtClean="0">
                <a:latin typeface="Times New Roman" pitchFamily="18" charset="0"/>
                <a:cs typeface="Times New Roman" pitchFamily="18" charset="0"/>
              </a:rPr>
              <a:t>Задачи:</a:t>
            </a:r>
            <a:endParaRPr lang="ru-RU" dirty="0" smtClean="0">
              <a:latin typeface="Times New Roman" pitchFamily="18" charset="0"/>
              <a:cs typeface="Times New Roman" pitchFamily="18" charset="0"/>
            </a:endParaRPr>
          </a:p>
          <a:p>
            <a:r>
              <a:rPr lang="ru-RU" u="sng" dirty="0" smtClean="0">
                <a:latin typeface="Times New Roman" pitchFamily="18" charset="0"/>
                <a:cs typeface="Times New Roman" pitchFamily="18" charset="0"/>
              </a:rPr>
              <a:t>Образовательные</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1. Расширять знания воспитанников о татарских национальных блюдах.</a:t>
            </a:r>
          </a:p>
          <a:p>
            <a:r>
              <a:rPr lang="ru-RU" dirty="0" smtClean="0">
                <a:latin typeface="Times New Roman" pitchFamily="18" charset="0"/>
                <a:cs typeface="Times New Roman" pitchFamily="18" charset="0"/>
              </a:rPr>
              <a:t>2. Заинтересовать и привлекать родителей воспитанников к реализации проекта.</a:t>
            </a:r>
          </a:p>
          <a:p>
            <a:r>
              <a:rPr lang="ru-RU" dirty="0" smtClean="0">
                <a:latin typeface="Times New Roman" pitchFamily="18" charset="0"/>
                <a:cs typeface="Times New Roman" pitchFamily="18" charset="0"/>
              </a:rPr>
              <a:t>3. Пополнить методическое и дидактическое сопровождение по познавательному развитию.</a:t>
            </a:r>
          </a:p>
          <a:p>
            <a:r>
              <a:rPr lang="ru-RU" dirty="0" smtClean="0">
                <a:latin typeface="Times New Roman" pitchFamily="18" charset="0"/>
                <a:cs typeface="Times New Roman" pitchFamily="18" charset="0"/>
              </a:rPr>
              <a:t>4. Выявить особенности и уникальность татарских национальных блюд.</a:t>
            </a:r>
          </a:p>
          <a:p>
            <a:r>
              <a:rPr lang="ru-RU" dirty="0" smtClean="0">
                <a:latin typeface="Times New Roman" pitchFamily="18" charset="0"/>
                <a:cs typeface="Times New Roman" pitchFamily="18" charset="0"/>
              </a:rPr>
              <a:t>5. Формировать первичных представлений о труде взрослых, его роли в обществе и жизни каждого человека.</a:t>
            </a:r>
          </a:p>
          <a:p>
            <a:r>
              <a:rPr lang="ru-RU" u="sng" dirty="0" smtClean="0">
                <a:latin typeface="Times New Roman" pitchFamily="18" charset="0"/>
                <a:cs typeface="Times New Roman" pitchFamily="18" charset="0"/>
              </a:rPr>
              <a:t>Развивающие</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1. Обогащать и развивать словарный запас детей.</a:t>
            </a:r>
          </a:p>
          <a:p>
            <a:r>
              <a:rPr lang="ru-RU" dirty="0" smtClean="0">
                <a:latin typeface="Times New Roman" pitchFamily="18" charset="0"/>
                <a:cs typeface="Times New Roman" pitchFamily="18" charset="0"/>
              </a:rPr>
              <a:t>2. Расширять представления воспитанников о рациональном питании.</a:t>
            </a:r>
          </a:p>
          <a:p>
            <a:r>
              <a:rPr lang="ru-RU" dirty="0" smtClean="0">
                <a:latin typeface="Times New Roman" pitchFamily="18" charset="0"/>
                <a:cs typeface="Times New Roman" pitchFamily="18" charset="0"/>
              </a:rPr>
              <a:t>3. Развивать игровую деятельность.</a:t>
            </a:r>
          </a:p>
          <a:p>
            <a:r>
              <a:rPr lang="ru-RU" u="sng" dirty="0" smtClean="0">
                <a:latin typeface="Times New Roman" pitchFamily="18" charset="0"/>
                <a:cs typeface="Times New Roman" pitchFamily="18" charset="0"/>
              </a:rPr>
              <a:t>Воспитательные</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1. Повышать интерес воспитанников к традициям и культуре татарского народа.</a:t>
            </a:r>
          </a:p>
          <a:p>
            <a:r>
              <a:rPr lang="ru-RU" dirty="0" smtClean="0">
                <a:latin typeface="Times New Roman" pitchFamily="18" charset="0"/>
                <a:cs typeface="Times New Roman" pitchFamily="18" charset="0"/>
              </a:rPr>
              <a:t>2. Формировать гендерную, семейную и гражданскую принадлежность.</a:t>
            </a:r>
          </a:p>
          <a:p>
            <a:r>
              <a:rPr lang="ru-RU" dirty="0" smtClean="0">
                <a:latin typeface="Times New Roman" pitchFamily="18" charset="0"/>
                <a:cs typeface="Times New Roman" pitchFamily="18" charset="0"/>
              </a:rPr>
              <a:t>3. Воспитывать достойных приемников народных традиций.</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sp>
        <p:nvSpPr>
          <p:cNvPr id="5121" name="Rectangle 1"/>
          <p:cNvSpPr>
            <a:spLocks noChangeArrowheads="1"/>
          </p:cNvSpPr>
          <p:nvPr/>
        </p:nvSpPr>
        <p:spPr bwMode="auto">
          <a:xfrm>
            <a:off x="857224" y="714356"/>
            <a:ext cx="7143800" cy="477053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69875" algn="l"/>
                <a:tab pos="4029075" algn="l"/>
              </a:tabLst>
            </a:pPr>
            <a:r>
              <a:rPr lang="ru-RU" b="1" dirty="0" smtClean="0">
                <a:latin typeface="Times New Roman" pitchFamily="18" charset="0"/>
                <a:ea typeface="Times New Roman" pitchFamily="18" charset="0"/>
                <a:cs typeface="Times New Roman" pitchFamily="18" charset="0"/>
              </a:rPr>
              <a:t>С</a:t>
            </a:r>
            <a:r>
              <a:rPr kumimoji="0" lang="ru-RU"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ценарий совместной деятельности по решению задач</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(ос­новные шаги по реализации проекта):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Подбор материала по теме «Дружба народов» для реализации проекта;</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Подбор материала для беседы с детьми на тему – «Ты и я – мы друзья»;</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Провести анкетирование для родителей по патриотическому воспитанию;</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Изготовление папки-передвижки в родительский уголок « </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Чак</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ru-RU" sz="1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Чак</a:t>
            </a: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солнечное блюдо!»;</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Собрать картотеку народных игр;</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Сделать альбом с рецептами  приготовления татарских блюд.</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Создание альбома «Татарские народные блюда – готовим вместе!»;</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Изготовить лепбук «Татары: быт и культура»;</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Оформить папку «Национальный костюм»;</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Сделать альбом раскрасок «Татар орнаменты»;</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Просмотр презентации «Национальные татарские блюда»;</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Провести акцию с родителями – «Подари тюбетейку детскому саду!»;</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Привлечь родителей к участию в выставке продуктов совместной  деятельности;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69875" algn="l"/>
                <a:tab pos="4029075" algn="l"/>
              </a:tabLst>
            </a:pPr>
            <a:r>
              <a:rPr kumimoji="0" lang="ru-RU"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Провести консультацию для родителей «Роль семьи в приобщении детей к культуре и традициям своего народа».</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8193" name="Rectangle 1"/>
          <p:cNvSpPr>
            <a:spLocks noChangeArrowheads="1"/>
          </p:cNvSpPr>
          <p:nvPr/>
        </p:nvSpPr>
        <p:spPr bwMode="auto">
          <a:xfrm>
            <a:off x="1214414" y="857232"/>
            <a:ext cx="7143800" cy="452431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tabLst>
                <a:tab pos="269875" algn="l"/>
                <a:tab pos="4035425" algn="l"/>
              </a:tabLst>
            </a:pPr>
            <a:r>
              <a:rPr lang="ru-RU" dirty="0" smtClean="0"/>
              <a:t>Д</a:t>
            </a:r>
            <a:r>
              <a:rPr lang="ru-RU" dirty="0" smtClean="0">
                <a:latin typeface="Times New Roman" pitchFamily="18" charset="0"/>
                <a:cs typeface="Times New Roman" pitchFamily="18" charset="0"/>
              </a:rPr>
              <a:t>анный проект направлен на пополнение развивающей среды элементами нравственно-патриотической направленности, характеризующими многонациональность нашей страны, на воспитание у детей дошкольного возраста чувства глубокого уважения к культурным и национальным традициям соседних народов, через знакомство с татарской кухней. Воспитание в детях, достойных приемников народных традиций.</a:t>
            </a:r>
          </a:p>
          <a:p>
            <a:pPr lvl="0" fontAlgn="base">
              <a:spcBef>
                <a:spcPct val="0"/>
              </a:spcBef>
              <a:spcAft>
                <a:spcPct val="0"/>
              </a:spcAft>
              <a:tabLst>
                <a:tab pos="269875" algn="l"/>
                <a:tab pos="4035425" algn="l"/>
              </a:tabLst>
            </a:pPr>
            <a:endPar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lvl="0" fontAlgn="base">
              <a:spcBef>
                <a:spcPct val="0"/>
              </a:spcBef>
              <a:spcAft>
                <a:spcPct val="0"/>
              </a:spcAft>
              <a:tabLst>
                <a:tab pos="269875" algn="l"/>
                <a:tab pos="4035425" algn="l"/>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Описание предполагаемого продукта:</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69875" algn="l"/>
                <a:tab pos="4035425" algn="l"/>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Изготовить макеты татарских национальных блюд</a:t>
            </a:r>
            <a:endParaRPr kumimoji="0" lang="ru-RU"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69875" algn="l"/>
                <a:tab pos="4035425" algn="l"/>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Сделать  наглядную информацию для родителей</a:t>
            </a:r>
            <a:endParaRPr kumimoji="0" lang="ru-RU"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69875" algn="l"/>
                <a:tab pos="4035425" algn="l"/>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Сделать дидактические и настольные игры</a:t>
            </a:r>
            <a:endParaRPr kumimoji="0" lang="ru-RU"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69875" algn="l"/>
                <a:tab pos="4035425" algn="l"/>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Создать альбомы с семейными фотографиями</a:t>
            </a:r>
            <a:endParaRPr kumimoji="0" lang="ru-RU"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69875" algn="l"/>
                <a:tab pos="4035425" algn="l"/>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Пополнить патриотический уголок татарскими национальными вещами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69875" algn="l"/>
                <a:tab pos="4035425"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smtClean="0"/>
              <a:t>                                                     </a:t>
            </a:r>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sp>
        <p:nvSpPr>
          <p:cNvPr id="5" name="TextBox 4"/>
          <p:cNvSpPr txBox="1"/>
          <p:nvPr/>
        </p:nvSpPr>
        <p:spPr>
          <a:xfrm>
            <a:off x="1714480" y="642918"/>
            <a:ext cx="5848458" cy="523220"/>
          </a:xfrm>
          <a:prstGeom prst="rect">
            <a:avLst/>
          </a:prstGeom>
          <a:noFill/>
        </p:spPr>
        <p:txBody>
          <a:bodyPr wrap="square" rtlCol="0">
            <a:spAutoFit/>
          </a:bodyPr>
          <a:lstStyle/>
          <a:p>
            <a:pPr algn="ctr"/>
            <a:r>
              <a:rPr lang="ru-RU" sz="2800" b="1" dirty="0" smtClean="0">
                <a:solidFill>
                  <a:srgbClr val="00B050"/>
                </a:solidFill>
                <a:latin typeface="Times New Roman" pitchFamily="18" charset="0"/>
                <a:cs typeface="Times New Roman" pitchFamily="18" charset="0"/>
              </a:rPr>
              <a:t>Знакомство с культурой и бытом</a:t>
            </a:r>
            <a:endParaRPr lang="ru-RU" sz="2800" b="1" dirty="0">
              <a:solidFill>
                <a:srgbClr val="00B050"/>
              </a:solidFill>
              <a:latin typeface="Times New Roman" pitchFamily="18" charset="0"/>
              <a:cs typeface="Times New Roman" pitchFamily="18" charset="0"/>
            </a:endParaRPr>
          </a:p>
        </p:txBody>
      </p:sp>
      <p:pic>
        <p:nvPicPr>
          <p:cNvPr id="6" name="Picture 2" descr="C:\Users\User\Desktop\Валерия\фотки с фотоаппарата  (4)\1712473320442.jpg"/>
          <p:cNvPicPr>
            <a:picLocks noChangeAspect="1" noChangeArrowheads="1"/>
          </p:cNvPicPr>
          <p:nvPr/>
        </p:nvPicPr>
        <p:blipFill>
          <a:blip r:embed="rId3" cstate="print"/>
          <a:srcRect/>
          <a:stretch>
            <a:fillRect/>
          </a:stretch>
        </p:blipFill>
        <p:spPr bwMode="auto">
          <a:xfrm>
            <a:off x="500034" y="1285860"/>
            <a:ext cx="2214578" cy="2928958"/>
          </a:xfrm>
          <a:prstGeom prst="rect">
            <a:avLst/>
          </a:prstGeom>
          <a:noFill/>
        </p:spPr>
      </p:pic>
      <p:pic>
        <p:nvPicPr>
          <p:cNvPr id="7" name="Picture 7" descr="C:\Users\User\Desktop\Валерия\фотки с фотоаппарата  (4)\1712472501192.jpg"/>
          <p:cNvPicPr>
            <a:picLocks noChangeAspect="1" noChangeArrowheads="1"/>
          </p:cNvPicPr>
          <p:nvPr/>
        </p:nvPicPr>
        <p:blipFill>
          <a:blip r:embed="rId4" cstate="print"/>
          <a:srcRect/>
          <a:stretch>
            <a:fillRect/>
          </a:stretch>
        </p:blipFill>
        <p:spPr bwMode="auto">
          <a:xfrm>
            <a:off x="3071802" y="1142984"/>
            <a:ext cx="2857520" cy="3143272"/>
          </a:xfrm>
          <a:prstGeom prst="rect">
            <a:avLst/>
          </a:prstGeom>
          <a:noFill/>
        </p:spPr>
      </p:pic>
      <p:pic>
        <p:nvPicPr>
          <p:cNvPr id="8" name="Picture 6" descr="C:\Users\User\Desktop\Валерия\фотки с фотоаппарата  (4)\1712472947753.jpg"/>
          <p:cNvPicPr>
            <a:picLocks noChangeAspect="1" noChangeArrowheads="1"/>
          </p:cNvPicPr>
          <p:nvPr/>
        </p:nvPicPr>
        <p:blipFill>
          <a:blip r:embed="rId5" cstate="print"/>
          <a:srcRect/>
          <a:stretch>
            <a:fillRect/>
          </a:stretch>
        </p:blipFill>
        <p:spPr bwMode="auto">
          <a:xfrm>
            <a:off x="4429124" y="3214686"/>
            <a:ext cx="3994925" cy="321471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sp>
        <p:nvSpPr>
          <p:cNvPr id="5" name="TextBox 4"/>
          <p:cNvSpPr txBox="1"/>
          <p:nvPr/>
        </p:nvSpPr>
        <p:spPr>
          <a:xfrm>
            <a:off x="2357422" y="642918"/>
            <a:ext cx="4642612" cy="523220"/>
          </a:xfrm>
          <a:prstGeom prst="rect">
            <a:avLst/>
          </a:prstGeom>
          <a:noFill/>
        </p:spPr>
        <p:txBody>
          <a:bodyPr wrap="square" rtlCol="0">
            <a:spAutoFit/>
          </a:bodyPr>
          <a:lstStyle/>
          <a:p>
            <a:pPr algn="ctr"/>
            <a:r>
              <a:rPr lang="ru-RU" sz="2800" dirty="0" smtClean="0">
                <a:solidFill>
                  <a:srgbClr val="00B050"/>
                </a:solidFill>
                <a:latin typeface="Times New Roman" pitchFamily="18" charset="0"/>
                <a:cs typeface="Times New Roman" pitchFamily="18" charset="0"/>
              </a:rPr>
              <a:t>Национальная одежда</a:t>
            </a:r>
            <a:endParaRPr lang="ru-RU" sz="2800" dirty="0">
              <a:solidFill>
                <a:srgbClr val="00B050"/>
              </a:solidFill>
              <a:latin typeface="Times New Roman" pitchFamily="18" charset="0"/>
              <a:cs typeface="Times New Roman" pitchFamily="18" charset="0"/>
            </a:endParaRPr>
          </a:p>
        </p:txBody>
      </p:sp>
      <p:pic>
        <p:nvPicPr>
          <p:cNvPr id="6" name="Picture 8" descr="C:\Users\User\Desktop\Валерия\фотки с фотоаппарата  (4)\1712468700709.jpg"/>
          <p:cNvPicPr>
            <a:picLocks noChangeAspect="1" noChangeArrowheads="1"/>
          </p:cNvPicPr>
          <p:nvPr/>
        </p:nvPicPr>
        <p:blipFill>
          <a:blip r:embed="rId3" cstate="print"/>
          <a:srcRect/>
          <a:stretch>
            <a:fillRect/>
          </a:stretch>
        </p:blipFill>
        <p:spPr bwMode="auto">
          <a:xfrm>
            <a:off x="428596" y="1142984"/>
            <a:ext cx="2928958" cy="2428892"/>
          </a:xfrm>
          <a:prstGeom prst="rect">
            <a:avLst/>
          </a:prstGeom>
          <a:noFill/>
        </p:spPr>
      </p:pic>
      <p:pic>
        <p:nvPicPr>
          <p:cNvPr id="7" name="Picture 5" descr="C:\Users\User\Desktop\Валерия\фотки с фотоаппарата  (4)\1712468121070.jpg"/>
          <p:cNvPicPr>
            <a:picLocks noChangeAspect="1" noChangeArrowheads="1"/>
          </p:cNvPicPr>
          <p:nvPr/>
        </p:nvPicPr>
        <p:blipFill>
          <a:blip r:embed="rId4" cstate="print"/>
          <a:srcRect/>
          <a:stretch>
            <a:fillRect/>
          </a:stretch>
        </p:blipFill>
        <p:spPr bwMode="auto">
          <a:xfrm>
            <a:off x="857224" y="3643314"/>
            <a:ext cx="2643206" cy="2857520"/>
          </a:xfrm>
          <a:prstGeom prst="rect">
            <a:avLst/>
          </a:prstGeom>
          <a:noFill/>
        </p:spPr>
      </p:pic>
      <p:pic>
        <p:nvPicPr>
          <p:cNvPr id="8" name="Picture 2" descr="C:\Users\User\Desktop\Валерия\фотки с фотоаппарата  (4)\1712472433304.jpg"/>
          <p:cNvPicPr>
            <a:picLocks noChangeAspect="1" noChangeArrowheads="1"/>
          </p:cNvPicPr>
          <p:nvPr/>
        </p:nvPicPr>
        <p:blipFill>
          <a:blip r:embed="rId5" cstate="print"/>
          <a:srcRect/>
          <a:stretch>
            <a:fillRect/>
          </a:stretch>
        </p:blipFill>
        <p:spPr bwMode="auto">
          <a:xfrm>
            <a:off x="3857620" y="1214422"/>
            <a:ext cx="2228853" cy="2285993"/>
          </a:xfrm>
          <a:prstGeom prst="rect">
            <a:avLst/>
          </a:prstGeom>
          <a:noFill/>
        </p:spPr>
      </p:pic>
      <p:pic>
        <p:nvPicPr>
          <p:cNvPr id="9" name="Picture 4" descr="C:\Users\User\Desktop\Валерия\фотки с фотоаппарата  (4)\1713841944920.jpg"/>
          <p:cNvPicPr>
            <a:picLocks noChangeAspect="1" noChangeArrowheads="1"/>
          </p:cNvPicPr>
          <p:nvPr/>
        </p:nvPicPr>
        <p:blipFill>
          <a:blip r:embed="rId6" cstate="print"/>
          <a:srcRect/>
          <a:stretch>
            <a:fillRect/>
          </a:stretch>
        </p:blipFill>
        <p:spPr bwMode="auto">
          <a:xfrm>
            <a:off x="6429388" y="1142984"/>
            <a:ext cx="2428892" cy="3143272"/>
          </a:xfrm>
          <a:prstGeom prst="rect">
            <a:avLst/>
          </a:prstGeom>
          <a:noFill/>
        </p:spPr>
      </p:pic>
      <p:pic>
        <p:nvPicPr>
          <p:cNvPr id="10" name="Picture 11" descr="C:\Users\User\Desktop\Валерия\фотки с фотоаппарата  (4)\1712468534136.jpg"/>
          <p:cNvPicPr>
            <a:picLocks noChangeAspect="1" noChangeArrowheads="1"/>
          </p:cNvPicPr>
          <p:nvPr/>
        </p:nvPicPr>
        <p:blipFill>
          <a:blip r:embed="rId7" cstate="print"/>
          <a:srcRect/>
          <a:stretch>
            <a:fillRect/>
          </a:stretch>
        </p:blipFill>
        <p:spPr bwMode="auto">
          <a:xfrm>
            <a:off x="3786182" y="3643314"/>
            <a:ext cx="3214710" cy="300039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6" descr="C:\Users\User\Desktop\Валерия\фотки с фотоаппарата  (4)\1712468750728.jpg"/>
          <p:cNvPicPr>
            <a:picLocks noChangeAspect="1" noChangeArrowheads="1"/>
          </p:cNvPicPr>
          <p:nvPr/>
        </p:nvPicPr>
        <p:blipFill>
          <a:blip r:embed="rId3" cstate="print"/>
          <a:srcRect/>
          <a:stretch>
            <a:fillRect/>
          </a:stretch>
        </p:blipFill>
        <p:spPr bwMode="auto">
          <a:xfrm>
            <a:off x="323528" y="714356"/>
            <a:ext cx="3391216" cy="4786346"/>
          </a:xfrm>
          <a:prstGeom prst="rect">
            <a:avLst/>
          </a:prstGeom>
          <a:noFill/>
        </p:spPr>
      </p:pic>
      <p:pic>
        <p:nvPicPr>
          <p:cNvPr id="6" name="Picture 2" descr="C:\Users\User\Desktop\Валерия\фотки с фотоаппарата  (4)\1712468489165.jpg"/>
          <p:cNvPicPr>
            <a:picLocks noChangeAspect="1" noChangeArrowheads="1"/>
          </p:cNvPicPr>
          <p:nvPr/>
        </p:nvPicPr>
        <p:blipFill>
          <a:blip r:embed="rId4" cstate="print"/>
          <a:srcRect/>
          <a:stretch>
            <a:fillRect/>
          </a:stretch>
        </p:blipFill>
        <p:spPr bwMode="auto">
          <a:xfrm>
            <a:off x="3929058" y="857232"/>
            <a:ext cx="4891414" cy="566811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9" descr="C:\Users\User\Desktop\Валерия\фотки с фотоаппарата  (4)\1712468604447.jpg"/>
          <p:cNvPicPr>
            <a:picLocks noChangeAspect="1" noChangeArrowheads="1"/>
          </p:cNvPicPr>
          <p:nvPr/>
        </p:nvPicPr>
        <p:blipFill>
          <a:blip r:embed="rId3" cstate="print"/>
          <a:srcRect/>
          <a:stretch>
            <a:fillRect/>
          </a:stretch>
        </p:blipFill>
        <p:spPr bwMode="auto">
          <a:xfrm>
            <a:off x="342928" y="571480"/>
            <a:ext cx="2728874" cy="3429024"/>
          </a:xfrm>
          <a:prstGeom prst="rect">
            <a:avLst/>
          </a:prstGeom>
          <a:noFill/>
        </p:spPr>
      </p:pic>
      <p:pic>
        <p:nvPicPr>
          <p:cNvPr id="6" name="Picture 3" descr="C:\Users\User\Desktop\Валерия\фотки с фотоаппарата  (4)\1712468460689.jpg"/>
          <p:cNvPicPr>
            <a:picLocks noChangeAspect="1" noChangeArrowheads="1"/>
          </p:cNvPicPr>
          <p:nvPr/>
        </p:nvPicPr>
        <p:blipFill>
          <a:blip r:embed="rId4" cstate="print"/>
          <a:srcRect/>
          <a:stretch>
            <a:fillRect/>
          </a:stretch>
        </p:blipFill>
        <p:spPr bwMode="auto">
          <a:xfrm>
            <a:off x="2483768" y="2071678"/>
            <a:ext cx="3380384" cy="4500594"/>
          </a:xfrm>
          <a:prstGeom prst="rect">
            <a:avLst/>
          </a:prstGeom>
          <a:noFill/>
        </p:spPr>
      </p:pic>
      <p:pic>
        <p:nvPicPr>
          <p:cNvPr id="7" name="Picture 10" descr="C:\Users\User\Desktop\Валерия\фотки с фотоаппарата  (4)\1712468568673.jpg"/>
          <p:cNvPicPr>
            <a:picLocks noChangeAspect="1" noChangeArrowheads="1"/>
          </p:cNvPicPr>
          <p:nvPr/>
        </p:nvPicPr>
        <p:blipFill>
          <a:blip r:embed="rId5" cstate="print"/>
          <a:srcRect/>
          <a:stretch>
            <a:fillRect/>
          </a:stretch>
        </p:blipFill>
        <p:spPr bwMode="auto">
          <a:xfrm>
            <a:off x="5929322" y="857232"/>
            <a:ext cx="2871750" cy="478634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8" descr="C:\Users\User\Desktop\Валерия\фотки с фотоаппарата  (4)\1713788140078 (1).jpg"/>
          <p:cNvPicPr>
            <a:picLocks noChangeAspect="1" noChangeArrowheads="1"/>
          </p:cNvPicPr>
          <p:nvPr/>
        </p:nvPicPr>
        <p:blipFill>
          <a:blip r:embed="rId3" cstate="print"/>
          <a:srcRect/>
          <a:stretch>
            <a:fillRect/>
          </a:stretch>
        </p:blipFill>
        <p:spPr bwMode="auto">
          <a:xfrm>
            <a:off x="6516216" y="1643050"/>
            <a:ext cx="2448272" cy="4000528"/>
          </a:xfrm>
          <a:prstGeom prst="rect">
            <a:avLst/>
          </a:prstGeom>
          <a:noFill/>
        </p:spPr>
      </p:pic>
      <p:pic>
        <p:nvPicPr>
          <p:cNvPr id="6" name="Picture 5" descr="C:\Users\User\Desktop\Валерия\фотки с фотоаппарата  (4)\1713793224324.jpg"/>
          <p:cNvPicPr>
            <a:picLocks noChangeAspect="1" noChangeArrowheads="1"/>
          </p:cNvPicPr>
          <p:nvPr/>
        </p:nvPicPr>
        <p:blipFill>
          <a:blip r:embed="rId4" cstate="print"/>
          <a:srcRect/>
          <a:stretch>
            <a:fillRect/>
          </a:stretch>
        </p:blipFill>
        <p:spPr bwMode="auto">
          <a:xfrm>
            <a:off x="1313876" y="4533485"/>
            <a:ext cx="2826076" cy="2168790"/>
          </a:xfrm>
          <a:prstGeom prst="rect">
            <a:avLst/>
          </a:prstGeom>
          <a:noFill/>
        </p:spPr>
      </p:pic>
      <p:pic>
        <p:nvPicPr>
          <p:cNvPr id="7" name="Picture 6" descr="C:\Users\User\Desktop\Валерия\фотки с фотоаппарата  (4)\1713793224320.jpg"/>
          <p:cNvPicPr>
            <a:picLocks noChangeAspect="1" noChangeArrowheads="1"/>
          </p:cNvPicPr>
          <p:nvPr/>
        </p:nvPicPr>
        <p:blipFill>
          <a:blip r:embed="rId5" cstate="print"/>
          <a:srcRect/>
          <a:stretch>
            <a:fillRect/>
          </a:stretch>
        </p:blipFill>
        <p:spPr bwMode="auto">
          <a:xfrm>
            <a:off x="683568" y="560818"/>
            <a:ext cx="5960134" cy="393975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sp>
        <p:nvSpPr>
          <p:cNvPr id="5" name="TextBox 4"/>
          <p:cNvSpPr txBox="1"/>
          <p:nvPr/>
        </p:nvSpPr>
        <p:spPr>
          <a:xfrm>
            <a:off x="1857356" y="642918"/>
            <a:ext cx="5602043" cy="523220"/>
          </a:xfrm>
          <a:prstGeom prst="rect">
            <a:avLst/>
          </a:prstGeom>
          <a:noFill/>
        </p:spPr>
        <p:txBody>
          <a:bodyPr wrap="square" rtlCol="0">
            <a:spAutoFit/>
          </a:bodyPr>
          <a:lstStyle/>
          <a:p>
            <a:pPr algn="ctr"/>
            <a:r>
              <a:rPr lang="ru-RU" sz="2800" dirty="0" smtClean="0">
                <a:solidFill>
                  <a:srgbClr val="00B050"/>
                </a:solidFill>
                <a:latin typeface="Times New Roman" pitchFamily="18" charset="0"/>
                <a:cs typeface="Times New Roman" pitchFamily="18" charset="0"/>
              </a:rPr>
              <a:t>Рецепты наших бабушек</a:t>
            </a:r>
            <a:endParaRPr lang="ru-RU" sz="2800" dirty="0">
              <a:solidFill>
                <a:srgbClr val="00B050"/>
              </a:solidFill>
              <a:latin typeface="Times New Roman" pitchFamily="18" charset="0"/>
              <a:cs typeface="Times New Roman" pitchFamily="18" charset="0"/>
            </a:endParaRPr>
          </a:p>
        </p:txBody>
      </p:sp>
      <p:pic>
        <p:nvPicPr>
          <p:cNvPr id="6" name="Picture 5" descr="C:\Users\User\Desktop\Валерия\фотки с фотоаппарата  (4)\1712472324640.jpg"/>
          <p:cNvPicPr>
            <a:picLocks noChangeAspect="1" noChangeArrowheads="1"/>
          </p:cNvPicPr>
          <p:nvPr/>
        </p:nvPicPr>
        <p:blipFill>
          <a:blip r:embed="rId3" cstate="print"/>
          <a:srcRect/>
          <a:stretch>
            <a:fillRect/>
          </a:stretch>
        </p:blipFill>
        <p:spPr bwMode="auto">
          <a:xfrm>
            <a:off x="357158" y="1571612"/>
            <a:ext cx="3143272" cy="2714644"/>
          </a:xfrm>
          <a:prstGeom prst="rect">
            <a:avLst/>
          </a:prstGeom>
          <a:noFill/>
        </p:spPr>
      </p:pic>
      <p:pic>
        <p:nvPicPr>
          <p:cNvPr id="7" name="Picture 3" descr="C:\Users\User\Desktop\Валерия\фотки с фотоаппарата  (4)\1712473320432.jpg"/>
          <p:cNvPicPr>
            <a:picLocks noChangeAspect="1" noChangeArrowheads="1"/>
          </p:cNvPicPr>
          <p:nvPr/>
        </p:nvPicPr>
        <p:blipFill>
          <a:blip r:embed="rId4" cstate="print"/>
          <a:srcRect/>
          <a:stretch>
            <a:fillRect/>
          </a:stretch>
        </p:blipFill>
        <p:spPr bwMode="auto">
          <a:xfrm>
            <a:off x="3571868" y="2214554"/>
            <a:ext cx="2786082" cy="3071834"/>
          </a:xfrm>
          <a:prstGeom prst="rect">
            <a:avLst/>
          </a:prstGeom>
          <a:noFill/>
        </p:spPr>
      </p:pic>
      <p:pic>
        <p:nvPicPr>
          <p:cNvPr id="8" name="Picture 4" descr="C:\Users\User\Desktop\Валерия\фотки с фотоаппарата  (4)\1712473234322.jpg"/>
          <p:cNvPicPr>
            <a:picLocks noChangeAspect="1" noChangeArrowheads="1"/>
          </p:cNvPicPr>
          <p:nvPr/>
        </p:nvPicPr>
        <p:blipFill>
          <a:blip r:embed="rId5" cstate="print"/>
          <a:srcRect/>
          <a:stretch>
            <a:fillRect/>
          </a:stretch>
        </p:blipFill>
        <p:spPr bwMode="auto">
          <a:xfrm>
            <a:off x="6786578" y="857232"/>
            <a:ext cx="1928826" cy="2643206"/>
          </a:xfrm>
          <a:prstGeom prst="rect">
            <a:avLst/>
          </a:prstGeom>
          <a:noFill/>
        </p:spPr>
      </p:pic>
      <p:pic>
        <p:nvPicPr>
          <p:cNvPr id="9" name="Picture 5" descr="C:\Users\User\Desktop\Валерия\фотки с фотоаппарата  (4)\1712473038301.jpg"/>
          <p:cNvPicPr>
            <a:picLocks noChangeAspect="1" noChangeArrowheads="1"/>
          </p:cNvPicPr>
          <p:nvPr/>
        </p:nvPicPr>
        <p:blipFill>
          <a:blip r:embed="rId6" cstate="print"/>
          <a:srcRect/>
          <a:stretch>
            <a:fillRect/>
          </a:stretch>
        </p:blipFill>
        <p:spPr bwMode="auto">
          <a:xfrm>
            <a:off x="6858016" y="3714752"/>
            <a:ext cx="1857389" cy="2784251"/>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715184"/>
          </a:xfrm>
          <a:prstGeom prst="rect">
            <a:avLst/>
          </a:prstGeom>
          <a:noFill/>
        </p:spPr>
      </p:pic>
      <p:pic>
        <p:nvPicPr>
          <p:cNvPr id="5" name="Picture 4" descr="C:\Users\User\Desktop\Валерия\фотки с фотоаппарата  (4)\1712468121079.jpg"/>
          <p:cNvPicPr>
            <a:picLocks noChangeAspect="1" noChangeArrowheads="1"/>
          </p:cNvPicPr>
          <p:nvPr/>
        </p:nvPicPr>
        <p:blipFill>
          <a:blip r:embed="rId3" cstate="print"/>
          <a:srcRect/>
          <a:stretch>
            <a:fillRect/>
          </a:stretch>
        </p:blipFill>
        <p:spPr bwMode="auto">
          <a:xfrm>
            <a:off x="6286512" y="714356"/>
            <a:ext cx="2000264" cy="2658792"/>
          </a:xfrm>
          <a:prstGeom prst="rect">
            <a:avLst/>
          </a:prstGeom>
          <a:noFill/>
        </p:spPr>
      </p:pic>
      <p:pic>
        <p:nvPicPr>
          <p:cNvPr id="6" name="Picture 8" descr="C:\Users\User\Desktop\Валерия\фотки с фотоаппарата  (4)\1712468121044.jpg"/>
          <p:cNvPicPr>
            <a:picLocks noChangeAspect="1" noChangeArrowheads="1"/>
          </p:cNvPicPr>
          <p:nvPr/>
        </p:nvPicPr>
        <p:blipFill>
          <a:blip r:embed="rId4" cstate="print"/>
          <a:srcRect/>
          <a:stretch>
            <a:fillRect/>
          </a:stretch>
        </p:blipFill>
        <p:spPr bwMode="auto">
          <a:xfrm>
            <a:off x="6215074" y="3500438"/>
            <a:ext cx="2428892" cy="3500462"/>
          </a:xfrm>
          <a:prstGeom prst="rect">
            <a:avLst/>
          </a:prstGeom>
          <a:noFill/>
        </p:spPr>
      </p:pic>
      <p:pic>
        <p:nvPicPr>
          <p:cNvPr id="7" name="Picture 6" descr="C:\Users\User\Desktop\Валерия\фотки с фотоаппарата  (4)\1712468121035.jpg"/>
          <p:cNvPicPr>
            <a:picLocks noChangeAspect="1" noChangeArrowheads="1"/>
          </p:cNvPicPr>
          <p:nvPr/>
        </p:nvPicPr>
        <p:blipFill>
          <a:blip r:embed="rId5" cstate="print"/>
          <a:srcRect/>
          <a:stretch>
            <a:fillRect/>
          </a:stretch>
        </p:blipFill>
        <p:spPr bwMode="auto">
          <a:xfrm>
            <a:off x="357158" y="1214422"/>
            <a:ext cx="5715040" cy="4786347"/>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4" descr="C:\Users\User\Desktop\Валерия\фотки с фотоаппарата  (4)\1713793161042.jpg"/>
          <p:cNvPicPr>
            <a:picLocks noChangeAspect="1" noChangeArrowheads="1"/>
          </p:cNvPicPr>
          <p:nvPr/>
        </p:nvPicPr>
        <p:blipFill>
          <a:blip r:embed="rId3" cstate="print"/>
          <a:srcRect/>
          <a:stretch>
            <a:fillRect/>
          </a:stretch>
        </p:blipFill>
        <p:spPr bwMode="auto">
          <a:xfrm>
            <a:off x="3442677" y="571480"/>
            <a:ext cx="2415207" cy="3214710"/>
          </a:xfrm>
          <a:prstGeom prst="rect">
            <a:avLst/>
          </a:prstGeom>
          <a:noFill/>
        </p:spPr>
      </p:pic>
      <p:pic>
        <p:nvPicPr>
          <p:cNvPr id="6" name="Picture 4" descr="C:\Users\User\Desktop\Валерия\фотки с фотоаппарата  (4)\1713793224328.jpg"/>
          <p:cNvPicPr>
            <a:picLocks noChangeAspect="1" noChangeArrowheads="1"/>
          </p:cNvPicPr>
          <p:nvPr/>
        </p:nvPicPr>
        <p:blipFill>
          <a:blip r:embed="rId4" cstate="print"/>
          <a:srcRect/>
          <a:stretch>
            <a:fillRect/>
          </a:stretch>
        </p:blipFill>
        <p:spPr bwMode="auto">
          <a:xfrm>
            <a:off x="6615098" y="3357562"/>
            <a:ext cx="2194197" cy="3286148"/>
          </a:xfrm>
          <a:prstGeom prst="rect">
            <a:avLst/>
          </a:prstGeom>
          <a:noFill/>
        </p:spPr>
      </p:pic>
      <p:pic>
        <p:nvPicPr>
          <p:cNvPr id="7" name="Picture 6" descr="C:\Users\User\Desktop\Валерия\фотки с фотоаппарата  (4)\1713793161030.jpg"/>
          <p:cNvPicPr>
            <a:picLocks noChangeAspect="1" noChangeArrowheads="1"/>
          </p:cNvPicPr>
          <p:nvPr/>
        </p:nvPicPr>
        <p:blipFill>
          <a:blip r:embed="rId5" cstate="print"/>
          <a:srcRect/>
          <a:stretch>
            <a:fillRect/>
          </a:stretch>
        </p:blipFill>
        <p:spPr bwMode="auto">
          <a:xfrm flipH="1">
            <a:off x="4214810" y="3714752"/>
            <a:ext cx="2214578" cy="2786082"/>
          </a:xfrm>
          <a:prstGeom prst="rect">
            <a:avLst/>
          </a:prstGeom>
          <a:noFill/>
        </p:spPr>
      </p:pic>
      <p:pic>
        <p:nvPicPr>
          <p:cNvPr id="8" name="Picture 3" descr="C:\Users\User\Desktop\Валерия\фотки с фотоаппарата  (4)\1713793224331.jpg"/>
          <p:cNvPicPr>
            <a:picLocks noChangeAspect="1" noChangeArrowheads="1"/>
          </p:cNvPicPr>
          <p:nvPr/>
        </p:nvPicPr>
        <p:blipFill>
          <a:blip r:embed="rId6" cstate="print"/>
          <a:srcRect/>
          <a:stretch>
            <a:fillRect/>
          </a:stretch>
        </p:blipFill>
        <p:spPr bwMode="auto">
          <a:xfrm>
            <a:off x="357158" y="3786190"/>
            <a:ext cx="3143272" cy="2571768"/>
          </a:xfrm>
          <a:prstGeom prst="rect">
            <a:avLst/>
          </a:prstGeom>
          <a:noFill/>
        </p:spPr>
      </p:pic>
      <p:pic>
        <p:nvPicPr>
          <p:cNvPr id="9" name="Picture 2" descr="C:\Users\User\Desktop\Валерия\фотки с фотоаппарата  (4)\1713793309664.jpg"/>
          <p:cNvPicPr>
            <a:picLocks noChangeAspect="1" noChangeArrowheads="1"/>
          </p:cNvPicPr>
          <p:nvPr/>
        </p:nvPicPr>
        <p:blipFill>
          <a:blip r:embed="rId7" cstate="print"/>
          <a:srcRect/>
          <a:stretch>
            <a:fillRect/>
          </a:stretch>
        </p:blipFill>
        <p:spPr bwMode="auto">
          <a:xfrm>
            <a:off x="6357950" y="692696"/>
            <a:ext cx="1857388" cy="2593428"/>
          </a:xfrm>
          <a:prstGeom prst="rect">
            <a:avLst/>
          </a:prstGeom>
          <a:noFill/>
        </p:spPr>
      </p:pic>
      <p:sp>
        <p:nvSpPr>
          <p:cNvPr id="10" name="TextBox 9"/>
          <p:cNvSpPr txBox="1"/>
          <p:nvPr/>
        </p:nvSpPr>
        <p:spPr>
          <a:xfrm>
            <a:off x="714348" y="1571612"/>
            <a:ext cx="2542619" cy="738664"/>
          </a:xfrm>
          <a:prstGeom prst="rect">
            <a:avLst/>
          </a:prstGeom>
          <a:noFill/>
        </p:spPr>
        <p:txBody>
          <a:bodyPr wrap="none" rtlCol="0">
            <a:spAutoFit/>
          </a:bodyPr>
          <a:lstStyle/>
          <a:p>
            <a:endParaRPr lang="ru-RU" dirty="0" smtClean="0"/>
          </a:p>
          <a:p>
            <a:r>
              <a:rPr lang="ru-RU" sz="2400" dirty="0" smtClean="0">
                <a:solidFill>
                  <a:srgbClr val="00B050"/>
                </a:solidFill>
                <a:latin typeface="Times New Roman" pitchFamily="18" charset="0"/>
                <a:cs typeface="Times New Roman" pitchFamily="18" charset="0"/>
              </a:rPr>
              <a:t>Взялись за работу</a:t>
            </a:r>
            <a:endParaRPr lang="ru-RU" sz="2400" dirty="0">
              <a:solidFill>
                <a:srgbClr val="00B05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sp>
        <p:nvSpPr>
          <p:cNvPr id="5" name="TextBox 4"/>
          <p:cNvSpPr txBox="1"/>
          <p:nvPr/>
        </p:nvSpPr>
        <p:spPr>
          <a:xfrm>
            <a:off x="2214546" y="642918"/>
            <a:ext cx="3706143" cy="461665"/>
          </a:xfrm>
          <a:prstGeom prst="rect">
            <a:avLst/>
          </a:prstGeom>
          <a:noFill/>
        </p:spPr>
        <p:txBody>
          <a:bodyPr wrap="none" rtlCol="0">
            <a:spAutoFit/>
          </a:bodyPr>
          <a:lstStyle/>
          <a:p>
            <a:pPr algn="ctr"/>
            <a:r>
              <a:rPr lang="ru-RU" sz="2400" dirty="0" smtClean="0">
                <a:solidFill>
                  <a:srgbClr val="00B050"/>
                </a:solidFill>
                <a:latin typeface="Times New Roman" pitchFamily="18" charset="0"/>
                <a:cs typeface="Times New Roman" pitchFamily="18" charset="0"/>
              </a:rPr>
              <a:t>Вот, что у нас получилось!</a:t>
            </a:r>
            <a:endParaRPr lang="ru-RU" sz="2400" dirty="0">
              <a:solidFill>
                <a:srgbClr val="00B050"/>
              </a:solidFill>
              <a:latin typeface="Times New Roman" pitchFamily="18" charset="0"/>
              <a:cs typeface="Times New Roman" pitchFamily="18" charset="0"/>
            </a:endParaRPr>
          </a:p>
        </p:txBody>
      </p:sp>
      <p:pic>
        <p:nvPicPr>
          <p:cNvPr id="6" name="Picture 2" descr="C:\Users\User\Desktop\Валерия\фотки с фотоаппарата  (4)\1713793224315.jpg"/>
          <p:cNvPicPr>
            <a:picLocks noChangeAspect="1" noChangeArrowheads="1"/>
          </p:cNvPicPr>
          <p:nvPr/>
        </p:nvPicPr>
        <p:blipFill>
          <a:blip r:embed="rId3" cstate="print"/>
          <a:srcRect/>
          <a:stretch>
            <a:fillRect/>
          </a:stretch>
        </p:blipFill>
        <p:spPr bwMode="auto">
          <a:xfrm>
            <a:off x="357158" y="1214422"/>
            <a:ext cx="2181762" cy="3857652"/>
          </a:xfrm>
          <a:prstGeom prst="rect">
            <a:avLst/>
          </a:prstGeom>
          <a:noFill/>
        </p:spPr>
      </p:pic>
      <p:pic>
        <p:nvPicPr>
          <p:cNvPr id="7" name="Picture 5" descr="C:\Users\User\Desktop\Валерия\фотки с фотоаппарата  (4)\1713793161037.jpg"/>
          <p:cNvPicPr>
            <a:picLocks noChangeAspect="1" noChangeArrowheads="1"/>
          </p:cNvPicPr>
          <p:nvPr/>
        </p:nvPicPr>
        <p:blipFill>
          <a:blip r:embed="rId4" cstate="print"/>
          <a:srcRect/>
          <a:stretch>
            <a:fillRect/>
          </a:stretch>
        </p:blipFill>
        <p:spPr bwMode="auto">
          <a:xfrm>
            <a:off x="2643174" y="1357298"/>
            <a:ext cx="3214710" cy="5214974"/>
          </a:xfrm>
          <a:prstGeom prst="rect">
            <a:avLst/>
          </a:prstGeom>
          <a:noFill/>
        </p:spPr>
      </p:pic>
      <p:pic>
        <p:nvPicPr>
          <p:cNvPr id="8" name="Picture 3" descr="C:\Users\User\Desktop\Валерия\фотки с фотоаппарата  (4)\1713793224310.jpg"/>
          <p:cNvPicPr>
            <a:picLocks noChangeAspect="1" noChangeArrowheads="1"/>
          </p:cNvPicPr>
          <p:nvPr/>
        </p:nvPicPr>
        <p:blipFill>
          <a:blip r:embed="rId5" cstate="print"/>
          <a:srcRect/>
          <a:stretch>
            <a:fillRect/>
          </a:stretch>
        </p:blipFill>
        <p:spPr bwMode="auto">
          <a:xfrm>
            <a:off x="5857884" y="1214422"/>
            <a:ext cx="3000396" cy="442915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1" descr="C:\Users\User\Desktop\Валерия\фотки с фотоаппарата  (4)\1713789888889.jpg"/>
          <p:cNvPicPr>
            <a:picLocks noChangeAspect="1" noChangeArrowheads="1"/>
          </p:cNvPicPr>
          <p:nvPr/>
        </p:nvPicPr>
        <p:blipFill>
          <a:blip r:embed="rId3" cstate="print"/>
          <a:srcRect/>
          <a:stretch>
            <a:fillRect/>
          </a:stretch>
        </p:blipFill>
        <p:spPr bwMode="auto">
          <a:xfrm>
            <a:off x="3491880" y="3501008"/>
            <a:ext cx="2643206" cy="3238523"/>
          </a:xfrm>
          <a:prstGeom prst="rect">
            <a:avLst/>
          </a:prstGeom>
          <a:noFill/>
        </p:spPr>
      </p:pic>
      <p:pic>
        <p:nvPicPr>
          <p:cNvPr id="6" name="Picture 1" descr="C:\Users\User\Desktop\Валерия\фотки с фотоаппарата  (4)\1713789850602.jpg"/>
          <p:cNvPicPr>
            <a:picLocks noChangeAspect="1" noChangeArrowheads="1"/>
          </p:cNvPicPr>
          <p:nvPr/>
        </p:nvPicPr>
        <p:blipFill>
          <a:blip r:embed="rId4" cstate="print"/>
          <a:srcRect/>
          <a:stretch>
            <a:fillRect/>
          </a:stretch>
        </p:blipFill>
        <p:spPr bwMode="auto">
          <a:xfrm>
            <a:off x="5286380" y="642918"/>
            <a:ext cx="3143272" cy="3643338"/>
          </a:xfrm>
          <a:prstGeom prst="rect">
            <a:avLst/>
          </a:prstGeom>
          <a:noFill/>
        </p:spPr>
      </p:pic>
      <p:pic>
        <p:nvPicPr>
          <p:cNvPr id="7" name="Picture 2" descr="C:\Users\User\Desktop\Валерия\фотки с фотоаппарата  (4)\1713788220305.jpg"/>
          <p:cNvPicPr>
            <a:picLocks noChangeAspect="1" noChangeArrowheads="1"/>
          </p:cNvPicPr>
          <p:nvPr/>
        </p:nvPicPr>
        <p:blipFill>
          <a:blip r:embed="rId5" cstate="print"/>
          <a:srcRect/>
          <a:stretch>
            <a:fillRect/>
          </a:stretch>
        </p:blipFill>
        <p:spPr bwMode="auto">
          <a:xfrm>
            <a:off x="323528" y="842316"/>
            <a:ext cx="3168352" cy="492922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7" descr="C:\Users\User\Desktop\Валерия\фотки с фотоаппарата  (4)\1712468726859.jpg"/>
          <p:cNvPicPr>
            <a:picLocks noChangeAspect="1" noChangeArrowheads="1"/>
          </p:cNvPicPr>
          <p:nvPr/>
        </p:nvPicPr>
        <p:blipFill>
          <a:blip r:embed="rId3" cstate="print"/>
          <a:srcRect/>
          <a:stretch>
            <a:fillRect/>
          </a:stretch>
        </p:blipFill>
        <p:spPr bwMode="auto">
          <a:xfrm>
            <a:off x="179512" y="714356"/>
            <a:ext cx="3320918" cy="4000528"/>
          </a:xfrm>
          <a:prstGeom prst="rect">
            <a:avLst/>
          </a:prstGeom>
          <a:noFill/>
        </p:spPr>
      </p:pic>
      <p:pic>
        <p:nvPicPr>
          <p:cNvPr id="6" name="Picture 7" descr="C:\Users\User\Desktop\Валерия\фотки с фотоаппарата  (4)\1713793161027.jpg"/>
          <p:cNvPicPr>
            <a:picLocks noChangeAspect="1" noChangeArrowheads="1"/>
          </p:cNvPicPr>
          <p:nvPr/>
        </p:nvPicPr>
        <p:blipFill>
          <a:blip r:embed="rId4" cstate="print"/>
          <a:srcRect/>
          <a:stretch>
            <a:fillRect/>
          </a:stretch>
        </p:blipFill>
        <p:spPr bwMode="auto">
          <a:xfrm>
            <a:off x="3131840" y="3284984"/>
            <a:ext cx="2572908" cy="3269024"/>
          </a:xfrm>
          <a:prstGeom prst="rect">
            <a:avLst/>
          </a:prstGeom>
          <a:noFill/>
        </p:spPr>
      </p:pic>
      <p:pic>
        <p:nvPicPr>
          <p:cNvPr id="7" name="Picture 8" descr="C:\Users\User\Desktop\Валерия\фотки с фотоаппарата  (4)\1713793161023.jpg"/>
          <p:cNvPicPr>
            <a:picLocks noChangeAspect="1" noChangeArrowheads="1"/>
          </p:cNvPicPr>
          <p:nvPr/>
        </p:nvPicPr>
        <p:blipFill>
          <a:blip r:embed="rId5" cstate="print"/>
          <a:srcRect/>
          <a:stretch>
            <a:fillRect/>
          </a:stretch>
        </p:blipFill>
        <p:spPr bwMode="auto">
          <a:xfrm>
            <a:off x="6012160" y="1285860"/>
            <a:ext cx="2703244" cy="435771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2" descr="C:\Users\User\Desktop\Валерия\фотки с фотоаппарата  (4)\1713786388981.jpg"/>
          <p:cNvPicPr>
            <a:picLocks noChangeAspect="1" noChangeArrowheads="1"/>
          </p:cNvPicPr>
          <p:nvPr/>
        </p:nvPicPr>
        <p:blipFill>
          <a:blip r:embed="rId3" cstate="print"/>
          <a:srcRect/>
          <a:stretch>
            <a:fillRect/>
          </a:stretch>
        </p:blipFill>
        <p:spPr bwMode="auto">
          <a:xfrm>
            <a:off x="500034" y="642918"/>
            <a:ext cx="2571768" cy="2571768"/>
          </a:xfrm>
          <a:prstGeom prst="rect">
            <a:avLst/>
          </a:prstGeom>
          <a:noFill/>
        </p:spPr>
      </p:pic>
      <p:pic>
        <p:nvPicPr>
          <p:cNvPr id="6" name="Picture 4" descr="C:\Users\User\Desktop\Валерия\фотки с фотоаппарата  (4)\1713786388991.jpg"/>
          <p:cNvPicPr>
            <a:picLocks noChangeAspect="1" noChangeArrowheads="1"/>
          </p:cNvPicPr>
          <p:nvPr/>
        </p:nvPicPr>
        <p:blipFill>
          <a:blip r:embed="rId4" cstate="print"/>
          <a:srcRect/>
          <a:stretch>
            <a:fillRect/>
          </a:stretch>
        </p:blipFill>
        <p:spPr bwMode="auto">
          <a:xfrm>
            <a:off x="500034" y="3286100"/>
            <a:ext cx="3357586" cy="3214734"/>
          </a:xfrm>
          <a:prstGeom prst="rect">
            <a:avLst/>
          </a:prstGeom>
          <a:noFill/>
        </p:spPr>
      </p:pic>
      <p:pic>
        <p:nvPicPr>
          <p:cNvPr id="7" name="Picture 3" descr="C:\Users\User\Desktop\Валерия\фотки с фотоаппарата  (4)\1713786388996.jpg"/>
          <p:cNvPicPr>
            <a:picLocks noChangeAspect="1" noChangeArrowheads="1"/>
          </p:cNvPicPr>
          <p:nvPr/>
        </p:nvPicPr>
        <p:blipFill>
          <a:blip r:embed="rId5" cstate="print"/>
          <a:srcRect/>
          <a:stretch>
            <a:fillRect/>
          </a:stretch>
        </p:blipFill>
        <p:spPr bwMode="auto">
          <a:xfrm>
            <a:off x="3635896" y="714356"/>
            <a:ext cx="5222384" cy="5234924"/>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pic>
        <p:nvPicPr>
          <p:cNvPr id="3074" name="Picture 2" descr="C:\Users\User\Desktop\1671800379_grizly-club-p-ramka-dlya-gramoti-s-kazakhskim-ornamentom-26 - копия.jpg"/>
          <p:cNvPicPr>
            <a:picLocks noGrp="1" noChangeAspect="1" noChangeArrowheads="1"/>
          </p:cNvPicPr>
          <p:nvPr>
            <p:ph idx="1"/>
          </p:nvPr>
        </p:nvPicPr>
        <p:blipFill>
          <a:blip r:embed="rId2"/>
          <a:srcRect/>
          <a:stretch>
            <a:fillRect/>
          </a:stretch>
        </p:blipFill>
        <p:spPr bwMode="auto">
          <a:xfrm>
            <a:off x="0" y="0"/>
            <a:ext cx="9144000" cy="7215166"/>
          </a:xfrm>
          <a:prstGeom prst="rect">
            <a:avLst/>
          </a:prstGeom>
          <a:noFill/>
        </p:spPr>
      </p:pic>
      <p:pic>
        <p:nvPicPr>
          <p:cNvPr id="5" name="Picture 2" descr="C:\Users\User\Desktop\Валерия\фотки с фотоаппарата  (4)\1713786389002.jpg"/>
          <p:cNvPicPr>
            <a:picLocks noChangeAspect="1" noChangeArrowheads="1"/>
          </p:cNvPicPr>
          <p:nvPr/>
        </p:nvPicPr>
        <p:blipFill>
          <a:blip r:embed="rId3" cstate="print"/>
          <a:srcRect/>
          <a:stretch>
            <a:fillRect/>
          </a:stretch>
        </p:blipFill>
        <p:spPr bwMode="auto">
          <a:xfrm>
            <a:off x="571472" y="428604"/>
            <a:ext cx="8072494" cy="5715040"/>
          </a:xfrm>
          <a:prstGeom prst="rect">
            <a:avLst/>
          </a:prstGeom>
          <a:noFill/>
        </p:spPr>
      </p:pic>
      <p:sp>
        <p:nvSpPr>
          <p:cNvPr id="6" name="TextBox 5"/>
          <p:cNvSpPr txBox="1"/>
          <p:nvPr/>
        </p:nvSpPr>
        <p:spPr>
          <a:xfrm>
            <a:off x="2714612" y="6143644"/>
            <a:ext cx="3782569" cy="400110"/>
          </a:xfrm>
          <a:prstGeom prst="rect">
            <a:avLst/>
          </a:prstGeom>
          <a:noFill/>
        </p:spPr>
        <p:txBody>
          <a:bodyPr wrap="square" rtlCol="0">
            <a:spAutoFit/>
          </a:bodyPr>
          <a:lstStyle/>
          <a:p>
            <a:pPr algn="ctr"/>
            <a:r>
              <a:rPr lang="ru-RU" sz="2000" dirty="0" err="1" smtClean="0">
                <a:solidFill>
                  <a:srgbClr val="00B050"/>
                </a:solidFill>
                <a:latin typeface="Times New Roman" pitchFamily="18" charset="0"/>
                <a:cs typeface="Times New Roman" pitchFamily="18" charset="0"/>
              </a:rPr>
              <a:t>Игътибар</a:t>
            </a:r>
            <a:r>
              <a:rPr lang="ru-RU" sz="2000" dirty="0" smtClean="0">
                <a:solidFill>
                  <a:srgbClr val="00B050"/>
                </a:solidFill>
                <a:latin typeface="Times New Roman" pitchFamily="18" charset="0"/>
                <a:cs typeface="Times New Roman" pitchFamily="18" charset="0"/>
              </a:rPr>
              <a:t> </a:t>
            </a:r>
            <a:r>
              <a:rPr lang="ru-RU" sz="2000" dirty="0" err="1" smtClean="0">
                <a:solidFill>
                  <a:srgbClr val="00B050"/>
                </a:solidFill>
                <a:latin typeface="Times New Roman" pitchFamily="18" charset="0"/>
                <a:cs typeface="Times New Roman" pitchFamily="18" charset="0"/>
              </a:rPr>
              <a:t>өчен рәхмәт!</a:t>
            </a:r>
            <a:endParaRPr lang="ru-RU" sz="2000" dirty="0">
              <a:solidFill>
                <a:srgbClr val="00B05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TotalTime>
  <Words>409</Words>
  <Application>Microsoft Office PowerPoint</Application>
  <PresentationFormat>Экран (4:3)</PresentationFormat>
  <Paragraphs>54</Paragraphs>
  <Slides>19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19</vt:i4>
      </vt:variant>
    </vt:vector>
  </HeadingPairs>
  <TitlesOfParts>
    <vt:vector size="23" baseType="lpstr">
      <vt:lpstr>Arial</vt:lpstr>
      <vt:lpstr>Calibri</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ВОСПИТАТЕЛЬ1</cp:lastModifiedBy>
  <cp:revision>36</cp:revision>
  <dcterms:created xsi:type="dcterms:W3CDTF">2024-04-22T10:57:54Z</dcterms:created>
  <dcterms:modified xsi:type="dcterms:W3CDTF">2024-04-24T02:00:25Z</dcterms:modified>
</cp:coreProperties>
</file>