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95" r:id="rId4"/>
    <p:sldId id="277" r:id="rId5"/>
    <p:sldId id="279" r:id="rId6"/>
    <p:sldId id="289" r:id="rId7"/>
    <p:sldId id="290" r:id="rId8"/>
    <p:sldId id="278" r:id="rId9"/>
    <p:sldId id="284" r:id="rId10"/>
    <p:sldId id="286" r:id="rId11"/>
    <p:sldId id="285" r:id="rId12"/>
    <p:sldId id="291" r:id="rId13"/>
    <p:sldId id="292" r:id="rId14"/>
    <p:sldId id="287" r:id="rId15"/>
    <p:sldId id="297" r:id="rId16"/>
    <p:sldId id="298" r:id="rId17"/>
    <p:sldId id="299" r:id="rId18"/>
    <p:sldId id="300" r:id="rId19"/>
    <p:sldId id="296" r:id="rId20"/>
    <p:sldId id="293" r:id="rId21"/>
    <p:sldId id="294" r:id="rId22"/>
    <p:sldId id="280" r:id="rId23"/>
    <p:sldId id="301" r:id="rId24"/>
    <p:sldId id="261" r:id="rId25"/>
    <p:sldId id="265" r:id="rId26"/>
    <p:sldId id="262" r:id="rId27"/>
    <p:sldId id="264" r:id="rId28"/>
    <p:sldId id="263" r:id="rId29"/>
    <p:sldId id="266" r:id="rId30"/>
    <p:sldId id="267" r:id="rId31"/>
    <p:sldId id="268" r:id="rId32"/>
    <p:sldId id="270" r:id="rId33"/>
    <p:sldId id="269" r:id="rId34"/>
    <p:sldId id="271" r:id="rId35"/>
    <p:sldId id="272" r:id="rId36"/>
    <p:sldId id="273" r:id="rId37"/>
    <p:sldId id="274" r:id="rId38"/>
    <p:sldId id="28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18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C%D0%B8%D1%80%D0%BD%D0%BE%D0%B2" TargetMode="External"/><Relationship Id="rId7" Type="http://schemas.openxmlformats.org/officeDocument/2006/relationships/image" Target="../media/image21.png"/><Relationship Id="rId2" Type="http://schemas.openxmlformats.org/officeDocument/2006/relationships/hyperlink" Target="https://ru.wikipedia.org/wiki/%D0%98%D0%B2%D0%B0%D0%BD%D0%BE%D0%B2_(%D1%84%D0%B0%D0%BC%D0%B8%D0%BB%D0%B8%D1%8F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2%D0%B0%D1%81%D0%B8%D0%BB%D1%8C%D0%B5%D0%B2" TargetMode="External"/><Relationship Id="rId5" Type="http://schemas.openxmlformats.org/officeDocument/2006/relationships/hyperlink" Target="https://ru.wikipedia.org/wiki/%D0%9F%D0%BE%D0%BF%D0%BE%D0%B2_(%D1%84%D0%B0%D0%BC%D0%B8%D0%BB%D0%B8%D1%8F)" TargetMode="External"/><Relationship Id="rId4" Type="http://schemas.openxmlformats.org/officeDocument/2006/relationships/hyperlink" Target="https://ru.wikipedia.org/wiki/%D0%9A%D1%83%D0%B7%D0%BD%D0%B5%D1%86%D0%BE%D0%B2_(%D1%84%D0%B0%D0%BC%D0%B8%D0%BB%D0%B8%D1%8F)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73016"/>
            <a:ext cx="3181330" cy="2721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" y="94985"/>
            <a:ext cx="210343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79712" y="274638"/>
            <a:ext cx="5760639" cy="1143000"/>
          </a:xfrm>
        </p:spPr>
        <p:txBody>
          <a:bodyPr/>
          <a:lstStyle/>
          <a:p>
            <a:r>
              <a:rPr lang="ru-RU" sz="1800" b="1" dirty="0">
                <a:solidFill>
                  <a:srgbClr val="C00000"/>
                </a:solidFill>
              </a:rPr>
              <a:t>МБУДО «Центр дополнительного образования и воспитания «Созвездие»</a:t>
            </a:r>
            <a:br>
              <a:rPr lang="ru-RU" sz="1800" b="1" dirty="0">
                <a:solidFill>
                  <a:srgbClr val="C00000"/>
                </a:solidFill>
              </a:rPr>
            </a:br>
            <a:r>
              <a:rPr lang="ru-RU" sz="1800" b="1" dirty="0">
                <a:solidFill>
                  <a:srgbClr val="C00000"/>
                </a:solidFill>
              </a:rPr>
              <a:t>Структурное подразделение ППМС центр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7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2060"/>
                </a:solidFill>
              </a:rPr>
              <a:t>Муниципальный детско-родительский форум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</a:rPr>
              <a:t>Познавательно-развлекательная программа</a:t>
            </a:r>
            <a:r>
              <a:rPr lang="ru-RU" sz="39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 algn="ctr">
              <a:buNone/>
            </a:pPr>
            <a:r>
              <a:rPr lang="ru-RU" sz="3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ПРАВОВОЙ ЛИКБЕЗ </a:t>
            </a:r>
            <a:r>
              <a:rPr lang="ru-RU" sz="39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и семьЯ»</a:t>
            </a:r>
          </a:p>
          <a:p>
            <a:pPr marL="0" indent="0" algn="ctr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ru-RU" sz="1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sz="1800" b="1" dirty="0">
                <a:solidFill>
                  <a:srgbClr val="002060"/>
                </a:solidFill>
              </a:rPr>
              <a:t>Октябрь, 2024г.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60648"/>
            <a:ext cx="122555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8358354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79"/>
          <a:stretch/>
        </p:blipFill>
        <p:spPr bwMode="auto">
          <a:xfrm>
            <a:off x="5940152" y="22162"/>
            <a:ext cx="3203848" cy="317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«МОЙ МИР – МОЯ СЕМЬЯ!»</a:t>
            </a:r>
          </a:p>
          <a:p>
            <a:pPr marL="0" indent="0" algn="ctr">
              <a:buNone/>
            </a:pPr>
            <a:endParaRPr lang="ru-RU" sz="3300" b="1" dirty="0">
              <a:solidFill>
                <a:srgbClr val="C00000"/>
              </a:solidFill>
              <a:latin typeface="Times New Roman Cyr"/>
            </a:endParaRPr>
          </a:p>
          <a:p>
            <a:pPr marL="0" indent="0">
              <a:buNone/>
            </a:pP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Семья</a:t>
            </a: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 – это счастье, любовь и удача,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Семья </a:t>
            </a: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– это летом поездки на дачу.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Семья</a:t>
            </a: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 – это праздник, семейные даты,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Подарки, покупки, приятные траты.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Рожденье детей, первый шаг, первый лепет,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Мечты о хорошем, волненье и трепет.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Семья</a:t>
            </a: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 – это труд, друг о друге забота,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Семья </a:t>
            </a: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– это много домашней работы.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Семья</a:t>
            </a: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 – это важно! </a:t>
            </a:r>
            <a:r>
              <a:rPr lang="ru-RU" sz="3300" b="1" dirty="0">
                <a:solidFill>
                  <a:srgbClr val="C00000"/>
                </a:solidFill>
                <a:latin typeface="Times New Roman Cyr"/>
              </a:rPr>
              <a:t>Семья</a:t>
            </a: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 – это сложно!</a:t>
            </a:r>
            <a:br>
              <a:rPr lang="ru-RU" sz="3300" b="1" dirty="0">
                <a:solidFill>
                  <a:srgbClr val="002060"/>
                </a:solidFill>
              </a:rPr>
            </a:br>
            <a:r>
              <a:rPr lang="ru-RU" sz="3300" b="1" dirty="0">
                <a:solidFill>
                  <a:srgbClr val="002060"/>
                </a:solidFill>
                <a:latin typeface="Times New Roman Cyr"/>
              </a:rPr>
              <a:t>Но счастливо жить одному невозможно!</a:t>
            </a:r>
            <a:br>
              <a:rPr lang="ru-RU" sz="3300" b="1" dirty="0">
                <a:solidFill>
                  <a:srgbClr val="002060"/>
                </a:solidFill>
              </a:rPr>
            </a:br>
            <a:endParaRPr lang="ru-RU" sz="3300" b="1" dirty="0">
              <a:solidFill>
                <a:srgbClr val="C00000"/>
              </a:solidFill>
              <a:latin typeface="Times New Roman Cyr"/>
            </a:endParaRPr>
          </a:p>
          <a:p>
            <a:pPr marL="0" indent="0" algn="r">
              <a:buNone/>
            </a:pPr>
            <a:r>
              <a:rPr lang="ru-RU" dirty="0">
                <a:solidFill>
                  <a:srgbClr val="000000"/>
                </a:solidFill>
                <a:latin typeface="Times New Roman Cyr"/>
              </a:rPr>
              <a:t>© Мария </a:t>
            </a:r>
            <a:r>
              <a:rPr lang="ru-RU" dirty="0" err="1">
                <a:solidFill>
                  <a:srgbClr val="000000"/>
                </a:solidFill>
                <a:latin typeface="Times New Roman Cyr"/>
              </a:rPr>
              <a:t>Лангер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8783010"/>
      </p:ext>
    </p:extLst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2146250"/>
          </a:xfrm>
        </p:spPr>
        <p:txBody>
          <a:bodyPr>
            <a:normAutofit fontScale="90000"/>
          </a:bodyPr>
          <a:lstStyle/>
          <a:p>
            <a:br>
              <a:rPr lang="ru-RU" sz="2200" dirty="0"/>
            </a:br>
            <a:br>
              <a:rPr lang="ru-RU" sz="2200" dirty="0"/>
            </a:br>
            <a:br>
              <a:rPr lang="ru-RU" sz="2200" dirty="0"/>
            </a:br>
            <a:br>
              <a:rPr lang="ru-RU" sz="2200" dirty="0"/>
            </a:br>
            <a:r>
              <a:rPr lang="ru-RU" sz="2700" b="1" dirty="0">
                <a:solidFill>
                  <a:srgbClr val="C00000"/>
                </a:solidFill>
              </a:rPr>
              <a:t>Семейный кодекс </a:t>
            </a:r>
            <a:r>
              <a:rPr lang="ru-RU" sz="2700" b="1" dirty="0">
                <a:solidFill>
                  <a:srgbClr val="002060"/>
                </a:solidFill>
              </a:rPr>
              <a:t>— это нормативный правовой акт, в котором прописан регламент отношений внутри любой семьи в Российской Федерации. У родителей есть права и обязанности, а у детей, в силу недееспособности, только права.</a:t>
            </a:r>
            <a:br>
              <a:rPr lang="ru-RU" sz="2700" b="1" dirty="0">
                <a:solidFill>
                  <a:srgbClr val="002060"/>
                </a:solidFill>
              </a:rPr>
            </a:b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</a:rPr>
              <a:t>Какие важные моменты зафиксированы в кодексе? 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Ответственность родителей за своего ребенка. 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Забота родителей о физическом и психическом здоровье ребенка.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Воспитание ребенка родителями.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Защита родительских прав. 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Лишение родительских прав. 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Права ребенка. 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Порядок взыскания и выплаты алиментов. </a:t>
            </a:r>
          </a:p>
          <a:p>
            <a:r>
              <a:rPr lang="ru-RU" sz="2600" b="1" dirty="0">
                <a:solidFill>
                  <a:srgbClr val="002060"/>
                </a:solidFill>
              </a:rPr>
              <a:t>Защита семейного права.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00" b="96000" l="7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645024"/>
            <a:ext cx="4098032" cy="307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6327320"/>
      </p:ext>
    </p:extLst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363272" cy="557748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Брак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(немец.) – некачественный товар</a:t>
            </a:r>
          </a:p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Брак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(древнерус.) – отклонять плохое и выбирать хорошее</a:t>
            </a:r>
          </a:p>
          <a:p>
            <a:r>
              <a:rPr lang="ru-RU" sz="2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Брак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(право) – союз мужчины и женщины  с целью создания _____________________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94050"/>
            <a:ext cx="4391677" cy="2796769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8152">
            <a:off x="2368123" y="3425971"/>
            <a:ext cx="1905000" cy="1433513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94050"/>
            <a:ext cx="4191924" cy="279461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682749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664" y="2732283"/>
            <a:ext cx="3447256" cy="2298171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864096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заключения брака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255260" cy="1446901"/>
          </a:xfrm>
        </p:spPr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Достижение совершеннолетия (18 лет)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Добровольное согласие мужчины и женщины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других браков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близкого родства между мужчиной и женщиной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2" y="2733578"/>
            <a:ext cx="3528392" cy="2352261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78623" y="5249036"/>
            <a:ext cx="450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67944" y="3963799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0292" y="515423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58" t="24970" r="4195" b="10571"/>
          <a:stretch/>
        </p:blipFill>
        <p:spPr bwMode="auto">
          <a:xfrm>
            <a:off x="2992208" y="4678700"/>
            <a:ext cx="3014750" cy="2033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4899216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1.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3429000"/>
            <a:ext cx="705678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Прав ли гражданин Попов, подавший губернатору жалобу на отдел ЗАГСа, указав в нём, что сотрудники этого учреждения отказались регистрировать его брак с гражданкой Семёновой, которая живёт в другом городе, но прислала в ЗАГС письменное согласие на брак заверенное у нотариуса.</a:t>
            </a:r>
          </a:p>
        </p:txBody>
      </p:sp>
    </p:spTree>
    <p:extLst>
      <p:ext uri="{BB962C8B-B14F-4D97-AF65-F5344CB8AC3E}">
        <p14:creationId xmlns:p14="http://schemas.microsoft.com/office/powerpoint/2010/main" val="4045513622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1.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3429000"/>
            <a:ext cx="66247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Ответ:</a:t>
            </a:r>
            <a:r>
              <a:rPr lang="ru-RU" sz="2800" b="1" dirty="0">
                <a:solidFill>
                  <a:srgbClr val="002060"/>
                </a:solidFill>
              </a:rPr>
              <a:t> гражданин Попов не прав. Заявление на вступление в брак можно подать только лично.</a:t>
            </a:r>
          </a:p>
        </p:txBody>
      </p:sp>
    </p:spTree>
    <p:extLst>
      <p:ext uri="{BB962C8B-B14F-4D97-AF65-F5344CB8AC3E}">
        <p14:creationId xmlns:p14="http://schemas.microsoft.com/office/powerpoint/2010/main" val="2950256120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br>
              <a:rPr lang="ru-RU" sz="3600" dirty="0"/>
            </a:b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Разгадайте 6 анаграмм в которых зашифрованы некоторые понятия семейного права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РАКБ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МЬЯСЕ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ДИТЕЛИРО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РЕНОКБЕ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ИЩЕСТВОМУ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СЛЕДСТВОНА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76872"/>
            <a:ext cx="4606801" cy="3214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070901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br>
              <a:rPr lang="ru-RU" sz="3600" dirty="0"/>
            </a:b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Разгадайте 6 анаграмм в которых зашифрованы некоторые понятия семейного права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БРАК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ИМУЩЕСТВО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НАСЛЕДСТВО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78815"/>
            <a:ext cx="433393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814006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Имущественные отношения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>
                <a:solidFill>
                  <a:srgbClr val="C00000"/>
                </a:solidFill>
              </a:rPr>
              <a:t>Личное имущество супругов:</a:t>
            </a:r>
          </a:p>
          <a:p>
            <a:r>
              <a:rPr lang="ru-RU" sz="2200" b="1" dirty="0">
                <a:solidFill>
                  <a:srgbClr val="002060"/>
                </a:solidFill>
              </a:rPr>
              <a:t>Личным имуществом каждого из супругов является </a:t>
            </a:r>
            <a:r>
              <a:rPr lang="ru-RU" sz="2200" b="1" u="sng" dirty="0">
                <a:solidFill>
                  <a:srgbClr val="002060"/>
                </a:solidFill>
              </a:rPr>
              <a:t>имущество, принадлежавшее ему до вступления в брак</a:t>
            </a:r>
            <a:r>
              <a:rPr lang="ru-RU" sz="2200" b="1" dirty="0">
                <a:solidFill>
                  <a:srgbClr val="002060"/>
                </a:solidFill>
              </a:rPr>
              <a:t>, а также полученное во время брака в дар или по наследству.</a:t>
            </a:r>
          </a:p>
          <a:p>
            <a:r>
              <a:rPr lang="ru-RU" sz="2200" b="1" u="sng" dirty="0">
                <a:solidFill>
                  <a:srgbClr val="002060"/>
                </a:solidFill>
              </a:rPr>
              <a:t>Личные вещи </a:t>
            </a:r>
            <a:r>
              <a:rPr lang="ru-RU" sz="2200" b="1" dirty="0">
                <a:solidFill>
                  <a:srgbClr val="002060"/>
                </a:solidFill>
              </a:rPr>
              <a:t>— одежда, обувь и атрибуты личной гигиены — считаются собственностью супруга, который ими пользовался</a:t>
            </a:r>
            <a:r>
              <a:rPr lang="ru-RU" sz="2200" dirty="0"/>
              <a:t>.</a:t>
            </a:r>
          </a:p>
          <a:p>
            <a:pPr marL="0" indent="0">
              <a:buNone/>
            </a:pPr>
            <a:r>
              <a:rPr lang="ru-RU" sz="2200" b="1" dirty="0">
                <a:solidFill>
                  <a:srgbClr val="C00000"/>
                </a:solidFill>
              </a:rPr>
              <a:t>Общее имущество супругов:</a:t>
            </a:r>
          </a:p>
          <a:p>
            <a:r>
              <a:rPr lang="ru-RU" sz="2200" b="1" u="sng" dirty="0">
                <a:solidFill>
                  <a:srgbClr val="002060"/>
                </a:solidFill>
              </a:rPr>
              <a:t>Доходы и имущество, нажитое супругами во время брака</a:t>
            </a:r>
            <a:r>
              <a:rPr lang="ru-RU" sz="2200" b="1" dirty="0">
                <a:solidFill>
                  <a:srgbClr val="002060"/>
                </a:solidFill>
              </a:rPr>
              <a:t>, является их совместной собственностью. </a:t>
            </a:r>
          </a:p>
          <a:p>
            <a:r>
              <a:rPr lang="ru-RU" sz="2200" b="1" u="sng" dirty="0">
                <a:solidFill>
                  <a:srgbClr val="002060"/>
                </a:solidFill>
              </a:rPr>
              <a:t>Предметы роскоши: </a:t>
            </a:r>
            <a:r>
              <a:rPr lang="ru-RU" sz="2200" b="1" dirty="0">
                <a:solidFill>
                  <a:srgbClr val="002060"/>
                </a:solidFill>
              </a:rPr>
              <a:t>драгоценности, произведения искусства, вещи из натурального меха и другие уникальные предметы, считаются совместно нажитым имуществом и при разводе делится поровну.</a:t>
            </a:r>
          </a:p>
          <a:p>
            <a:endParaRPr lang="ru-RU" sz="2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0846235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Имущественные отношения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55576" y="1412776"/>
            <a:ext cx="7931224" cy="4713387"/>
          </a:xfrm>
        </p:spPr>
        <p:txBody>
          <a:bodyPr>
            <a:normAutofit/>
          </a:bodyPr>
          <a:lstStyle/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Машина, купленная до брака.</a:t>
            </a:r>
          </a:p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Норковая шуба жены, приобретённая из общих доходов.</a:t>
            </a:r>
          </a:p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Дом, полученный супругом в порядке наследования во время брака.</a:t>
            </a:r>
          </a:p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Зарплата, пенсия и другие доходы супругов.</a:t>
            </a:r>
          </a:p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Электрическая бритва мужа, приобретенная из общих доходов супругов.</a:t>
            </a:r>
          </a:p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Телевизор, подаренный семье во время брака супругов.</a:t>
            </a:r>
          </a:p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497390"/>
              </p:ext>
            </p:extLst>
          </p:nvPr>
        </p:nvGraphicFramePr>
        <p:xfrm>
          <a:off x="827584" y="1052736"/>
          <a:ext cx="76328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МОЕ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НАШЕ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9" b="5819"/>
          <a:stretch/>
        </p:blipFill>
        <p:spPr bwMode="auto">
          <a:xfrm>
            <a:off x="2501771" y="4144297"/>
            <a:ext cx="4014445" cy="261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4226222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2.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7" y="3428999"/>
            <a:ext cx="6480721" cy="18656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</a:rPr>
              <a:t>Олег, до вступления в брак купил дом в деревне. После вступления в брак он построил рядом сарай. Что является личным имуществом Олега, а что совместным имуществом супругов? </a:t>
            </a:r>
          </a:p>
        </p:txBody>
      </p:sp>
    </p:spTree>
    <p:extLst>
      <p:ext uri="{BB962C8B-B14F-4D97-AF65-F5344CB8AC3E}">
        <p14:creationId xmlns:p14="http://schemas.microsoft.com/office/powerpoint/2010/main" val="229774988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2.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3645024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Ответ:</a:t>
            </a:r>
            <a:r>
              <a:rPr lang="ru-RU" sz="2400" b="1" dirty="0">
                <a:solidFill>
                  <a:srgbClr val="002060"/>
                </a:solidFill>
              </a:rPr>
              <a:t> дом личное имущество Олега, сарай совместное имущество супругов</a:t>
            </a:r>
          </a:p>
        </p:txBody>
      </p:sp>
    </p:spTree>
    <p:extLst>
      <p:ext uri="{BB962C8B-B14F-4D97-AF65-F5344CB8AC3E}">
        <p14:creationId xmlns:p14="http://schemas.microsoft.com/office/powerpoint/2010/main" val="2664761345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Детско-родительские отношения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496944" cy="5257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</a:rPr>
              <a:t>СК РФ Статья 63. Права и обязанности родителей по воспитанию, содержанию и образованию детей: 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на воспитание своих детей;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на заботу об их здоровье, физическом, психическом, духовном и нравственном развитии;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на выбор ребенку имени, фамилии;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на преимущественное воспитание своих детей перед всеми другими лицами;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содержание несовершеннолетних детей;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на поддержку со стороны государства в выполнении своих обязанностей по обучению и воспитанию детей;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обеспечивать религиозное и нравственное воспитание детей в соответствии со своими собственными убеждениями.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7031088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3.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3396454"/>
            <a:ext cx="71287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Бывший муж Веры переехал жить в другой город. И вот уже 4 месяца не платит алименты на 2-х своих детей. На телефонные звонки не отвечает.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Вопрос: какую обязанность родителя не выполняет этот отец?</a:t>
            </a:r>
          </a:p>
        </p:txBody>
      </p:sp>
    </p:spTree>
    <p:extLst>
      <p:ext uri="{BB962C8B-B14F-4D97-AF65-F5344CB8AC3E}">
        <p14:creationId xmlns:p14="http://schemas.microsoft.com/office/powerpoint/2010/main" val="3677719757"/>
      </p:ext>
    </p:extLst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3.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3752166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Ответ: обязанность содержать своих несовершеннолетних детей.</a:t>
            </a:r>
          </a:p>
        </p:txBody>
      </p:sp>
    </p:spTree>
    <p:extLst>
      <p:ext uri="{BB962C8B-B14F-4D97-AF65-F5344CB8AC3E}">
        <p14:creationId xmlns:p14="http://schemas.microsoft.com/office/powerpoint/2010/main" val="465236222"/>
      </p:ext>
    </p:extLst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4.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61725" y="3212976"/>
            <a:ext cx="71287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После развода мать и ребенок переехали жить в другой город. Бывший муж Геннадий желает принимать участие в воспитании сына. Однако мать препятствует встречам ребенка с отцом: то говорит, что он болен, то совсем уезжает к родным в деревню.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Вопросы: какое право ребенка нарушается в этой ситуации? Какое право отца нарушается в данной ситуации?</a:t>
            </a:r>
          </a:p>
        </p:txBody>
      </p:sp>
    </p:spTree>
    <p:extLst>
      <p:ext uri="{BB962C8B-B14F-4D97-AF65-F5344CB8AC3E}">
        <p14:creationId xmlns:p14="http://schemas.microsoft.com/office/powerpoint/2010/main" val="1862100680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4.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3462403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Ответы: нарушено право ребенка на общение с обоими родителями и другими родственниками, право отца на равные права и обязанности родителей и детей.</a:t>
            </a:r>
          </a:p>
        </p:txBody>
      </p:sp>
    </p:spTree>
    <p:extLst>
      <p:ext uri="{BB962C8B-B14F-4D97-AF65-F5344CB8AC3E}">
        <p14:creationId xmlns:p14="http://schemas.microsoft.com/office/powerpoint/2010/main" val="582856594"/>
      </p:ext>
    </p:extLst>
  </p:cSld>
  <p:clrMapOvr>
    <a:masterClrMapping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Детско-родительские отношения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rgbClr val="C00000"/>
                </a:solidFill>
              </a:rPr>
              <a:t>Права детей: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Ст. 54. Право ребенка жить и воспитываться в семье. 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Ст. 55. Право ребенка на общение с родителями и другими родственниками. 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Ст. 56. Право ребенка на защиту. Ребенок имеет право на защиту своих прав и законных интересов. Защита прав и законных интересов ребенка осуществляется родителями (лицами, их заменяющими), а в случаях, предусмотренных настоящим Кодексом, органом опеки и попечительства, прокурором и судом.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Ст. 58. Право ребенка на имя, отчество и фамилию. 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Ст. 59. Изменение имени и фамилии ребенка. </a:t>
            </a:r>
          </a:p>
          <a:p>
            <a:r>
              <a:rPr lang="ru-RU" sz="2800" b="1" dirty="0">
                <a:solidFill>
                  <a:srgbClr val="002060"/>
                </a:solidFill>
              </a:rPr>
              <a:t>Ст. 60. Имущественные права ребенка: </a:t>
            </a:r>
            <a:r>
              <a:rPr lang="ru-RU" sz="2800" b="1" u="sng" dirty="0">
                <a:solidFill>
                  <a:srgbClr val="002060"/>
                </a:solidFill>
              </a:rPr>
              <a:t>Ребенок вправе выражать свое мнение при решении в семье любого вопроса, затрагивающего его интересы</a:t>
            </a:r>
            <a:r>
              <a:rPr lang="ru-RU" sz="2800" b="1" dirty="0">
                <a:solidFill>
                  <a:srgbClr val="002060"/>
                </a:solidFill>
              </a:rPr>
              <a:t>, а также быть заслушанным в ходе любого судебного или административного разбирательства.</a:t>
            </a:r>
          </a:p>
          <a:p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733176"/>
      </p:ext>
    </p:extLst>
  </p:cSld>
  <p:clrMapOvr>
    <a:masterClrMapping/>
  </p:clrMapOvr>
  <p:transition spd="slow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33338" y="225511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5.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3386732"/>
            <a:ext cx="705678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Александру 14 лет. Он живет с матерью, но желает жить с отцом (родители в разводе). Мать против переезда к отцу.</a:t>
            </a:r>
          </a:p>
          <a:p>
            <a:pPr algn="ctr"/>
            <a:r>
              <a:rPr lang="ru-RU" sz="2200" b="1" dirty="0">
                <a:solidFill>
                  <a:srgbClr val="002060"/>
                </a:solidFill>
              </a:rPr>
              <a:t>Вопросы: имеет ли Александр право выбрать, с кем ему жить? Какое право ребенка нарушается?</a:t>
            </a:r>
          </a:p>
        </p:txBody>
      </p:sp>
    </p:spTree>
    <p:extLst>
      <p:ext uri="{BB962C8B-B14F-4D97-AF65-F5344CB8AC3E}">
        <p14:creationId xmlns:p14="http://schemas.microsoft.com/office/powerpoint/2010/main" val="1376355997"/>
      </p:ext>
    </p:extLst>
  </p:cSld>
  <p:clrMapOvr>
    <a:masterClrMapping/>
  </p:clrMapOvr>
  <p:transition spd="slow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4"/>
          <a:stretch/>
        </p:blipFill>
        <p:spPr bwMode="auto">
          <a:xfrm>
            <a:off x="-56696" y="188640"/>
            <a:ext cx="92356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5.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820472" cy="4896544"/>
          </a:xfrm>
        </p:spPr>
        <p:txBody>
          <a:bodyPr/>
          <a:lstStyle/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Times New Roman"/>
              <a:ea typeface="Calibri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Times New Roman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3789040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Ответ: нарушается право ребенка выражать своё мнение.</a:t>
            </a:r>
          </a:p>
        </p:txBody>
      </p:sp>
    </p:spTree>
    <p:extLst>
      <p:ext uri="{BB962C8B-B14F-4D97-AF65-F5344CB8AC3E}">
        <p14:creationId xmlns:p14="http://schemas.microsoft.com/office/powerpoint/2010/main" val="509619790"/>
      </p:ext>
    </p:extLst>
  </p:cSld>
  <p:clrMapOvr>
    <a:masterClrMapping/>
  </p:clrMapOvr>
  <p:transition spd="slow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Заморочки из бочки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40768"/>
            <a:ext cx="4291360" cy="35484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95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5085184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Решите задачки по семейному праву!</a:t>
            </a:r>
          </a:p>
        </p:txBody>
      </p:sp>
    </p:spTree>
    <p:extLst>
      <p:ext uri="{BB962C8B-B14F-4D97-AF65-F5344CB8AC3E}">
        <p14:creationId xmlns:p14="http://schemas.microsoft.com/office/powerpoint/2010/main" val="1283635263"/>
      </p:ext>
    </p:extLst>
  </p:cSld>
  <p:clrMapOvr>
    <a:masterClrMapping/>
  </p:clrMapOvr>
  <p:transition spd="slow">
    <p:wheel spokes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Батл-викторина </a:t>
            </a:r>
            <a:r>
              <a:rPr lang="ru-RU" sz="4000" b="1" dirty="0">
                <a:solidFill>
                  <a:srgbClr val="C00000"/>
                </a:solidFill>
              </a:rPr>
              <a:t>«Семейный круг»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40768"/>
            <a:ext cx="5544615" cy="5264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2692126"/>
      </p:ext>
    </p:extLst>
  </p:cSld>
  <p:clrMapOvr>
    <a:masterClrMapping/>
  </p:clrMapOvr>
  <p:transition spd="slow"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539552" y="836712"/>
            <a:ext cx="8496944" cy="331236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41" b="100000" l="625" r="9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463"/>
          <a:stretch/>
        </p:blipFill>
        <p:spPr bwMode="auto">
          <a:xfrm>
            <a:off x="5220072" y="3758131"/>
            <a:ext cx="3816425" cy="2569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rmAutofit fontScale="90000"/>
          </a:bodyPr>
          <a:lstStyle/>
          <a:p>
            <a:pPr lvl="0" fontAlgn="base">
              <a:spcBef>
                <a:spcPts val="0"/>
              </a:spcBef>
            </a:pP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Первое слово, которое вам предстоит отгадать, в латинском и в немецком языках  означает «семья». 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русский язык оно перешло из латинского языка, и мы все к нему очень привыкли. Но в русском языке оно обозначает особое имя, название, которое дается не одному человеку, а всему роду. В этом роду это переходит от родителей к детям и добавляется к имени человека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7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305266"/>
              </p:ext>
            </p:extLst>
          </p:nvPr>
        </p:nvGraphicFramePr>
        <p:xfrm>
          <a:off x="323525" y="4365104"/>
          <a:ext cx="5688634" cy="842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6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429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7499342"/>
      </p:ext>
    </p:extLst>
  </p:cSld>
  <p:clrMapOvr>
    <a:masterClrMapping/>
  </p:clrMapOvr>
  <p:transition spd="slow">
    <p:wheel spokes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539552" y="908720"/>
            <a:ext cx="8352928" cy="302433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63"/>
          <a:stretch/>
        </p:blipFill>
        <p:spPr bwMode="auto">
          <a:xfrm>
            <a:off x="5587353" y="3933055"/>
            <a:ext cx="3556647" cy="2394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rmAutofit fontScale="90000"/>
          </a:bodyPr>
          <a:lstStyle/>
          <a:p>
            <a:pPr lvl="0" fontAlgn="base">
              <a:spcBef>
                <a:spcPts val="0"/>
              </a:spcBef>
            </a:pP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Первое слово, которое вам предстоит отгадать, в латинском и в немецком языках  означает «семья». 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русский язык оно перешло из латинского языка, и мы все к нему очень привыкли. Но в русском языке оно обозначает особое имя, название, которое дается не одному человеку, а всему роду. В этом роду это переходит от родителей к детям и добавляется к имени человека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7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939271"/>
              </p:ext>
            </p:extLst>
          </p:nvPr>
        </p:nvGraphicFramePr>
        <p:xfrm>
          <a:off x="323525" y="4365104"/>
          <a:ext cx="5688634" cy="842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6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26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42946"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2328671"/>
      </p:ext>
    </p:extLst>
  </p:cSld>
  <p:clrMapOvr>
    <a:masterClrMapping/>
  </p:clrMapOvr>
  <p:transition spd="slow"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Напишите 5 самых распространённых фамилий в России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7"/>
            <a:ext cx="4797890" cy="36004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64088" y="1484784"/>
            <a:ext cx="34563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Фами́лия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наследственное родовое имя, указывающее на принадлежность человека к одному роду, ведущему начало от общего предка, или в более узком понимании — 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одной семье.</a:t>
            </a:r>
          </a:p>
        </p:txBody>
      </p:sp>
    </p:spTree>
    <p:extLst>
      <p:ext uri="{BB962C8B-B14F-4D97-AF65-F5344CB8AC3E}">
        <p14:creationId xmlns:p14="http://schemas.microsoft.com/office/powerpoint/2010/main" val="2871040985"/>
      </p:ext>
    </p:extLst>
  </p:cSld>
  <p:clrMapOvr>
    <a:masterClrMapping/>
  </p:clrMapOvr>
  <p:transition spd="slow">
    <p:wheel spokes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самых распространённых фамилий в России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Иванов (фамилия)"/>
              </a:rPr>
              <a:t>Иванов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Смирнов"/>
              </a:rPr>
              <a:t>Смирнов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4000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Кузнецов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Попов (фамилия)"/>
              </a:rPr>
              <a:t>Попов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spcBef>
                <a:spcPts val="0"/>
              </a:spcBef>
              <a:buFont typeface="+mj-lt"/>
              <a:buAutoNum type="arabicPeriod"/>
            </a:pP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tooltip="Васильев"/>
              </a:rPr>
              <a:t>Васильев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387" y="1700808"/>
            <a:ext cx="4981575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926776"/>
      </p:ext>
    </p:extLst>
  </p:cSld>
  <p:clrMapOvr>
    <a:masterClrMapping/>
  </p:clrMapOvr>
  <p:transition spd="slow">
    <p:wheel spokes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548680"/>
            <a:ext cx="8568952" cy="23762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Bef>
                <a:spcPts val="0"/>
              </a:spcBef>
            </a:pP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Судьба разлучила в детстве брата Ваню с сестрой Машенькой. Когда они выросли и встретились, то полюбили друг друга и поженились. 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 узнав о своём  родстве они, чтобы не разлучаться, превратились в цветок с двойной окраской. Что это за растение? 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3151187" cy="2859087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4" r="4033" b="8311"/>
          <a:stretch/>
        </p:blipFill>
        <p:spPr bwMode="auto">
          <a:xfrm>
            <a:off x="5580112" y="2546892"/>
            <a:ext cx="3060788" cy="2795126"/>
          </a:xfrm>
          <a:prstGeom prst="rect">
            <a:avLst/>
          </a:prstGeom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328017"/>
              </p:ext>
            </p:extLst>
          </p:nvPr>
        </p:nvGraphicFramePr>
        <p:xfrm>
          <a:off x="467547" y="5661248"/>
          <a:ext cx="8173352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39979"/>
      </p:ext>
    </p:extLst>
  </p:cSld>
  <p:clrMapOvr>
    <a:masterClrMapping/>
  </p:clrMapOvr>
  <p:transition spd="slow">
    <p:wheel spokes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548680"/>
            <a:ext cx="8568952" cy="23762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Bef>
                <a:spcPts val="0"/>
              </a:spcBef>
            </a:pP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Иван-да-Марья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является главным цветком празднования дня Ивана Купалы (в ночь с 6 на 7 июля) . Он символизирует чистую и крепкую любовь. Желтые листочки цветка являются символом пламени, а фиолетовые – символом росы (воды).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7"/>
            <a:ext cx="2460307" cy="2232248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4" r="4033" b="8311"/>
          <a:stretch/>
        </p:blipFill>
        <p:spPr bwMode="auto">
          <a:xfrm>
            <a:off x="6156176" y="2546892"/>
            <a:ext cx="2484724" cy="2269062"/>
          </a:xfrm>
          <a:prstGeom prst="rect">
            <a:avLst/>
          </a:prstGeom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326469"/>
              </p:ext>
            </p:extLst>
          </p:nvPr>
        </p:nvGraphicFramePr>
        <p:xfrm>
          <a:off x="467547" y="5661248"/>
          <a:ext cx="8173352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303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solidFill>
                            <a:srgbClr val="C00000"/>
                          </a:solidFill>
                        </a:rPr>
                        <a:t>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016" y="3140968"/>
            <a:ext cx="2941960" cy="2187461"/>
          </a:xfrm>
          <a:prstGeom prst="rect">
            <a:avLst/>
          </a:prstGeom>
          <a:ln w="38100" cap="sq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0869882"/>
      </p:ext>
    </p:extLst>
  </p:cSld>
  <p:clrMapOvr>
    <a:masterClrMapping/>
  </p:clrMapOvr>
  <p:transition spd="slow">
    <p:wheel spokes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548680"/>
            <a:ext cx="8280920" cy="30963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3042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en-US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Очень часто названия членов семьи встречаются в названии растений. Вот и в имени этого растения есть два названия членов семьи.</a:t>
            </a: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Это растение особенное. Если потрогать его листья снизу, они мягкие, пушистенькие. Появляется ощущение ласки и теплоты. Верхняя часть листа гладкая и жесткая, как бы холодная.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Какие названия членов семьи в имени этого растения?</a:t>
            </a:r>
            <a:b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7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6634825"/>
              </p:ext>
            </p:extLst>
          </p:nvPr>
        </p:nvGraphicFramePr>
        <p:xfrm>
          <a:off x="467544" y="5877272"/>
          <a:ext cx="8219255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836" y="3356992"/>
            <a:ext cx="4138361" cy="2327828"/>
          </a:xfrm>
          <a:prstGeom prst="rect">
            <a:avLst/>
          </a:prstGeom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665368"/>
      </p:ext>
    </p:extLst>
  </p:cSld>
  <p:clrMapOvr>
    <a:masterClrMapping/>
  </p:clrMapOvr>
  <p:transition spd="slow">
    <p:wheel spokes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548680"/>
            <a:ext cx="8280920" cy="30963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ru-RU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br>
              <a:rPr lang="en-US" sz="2000" b="1" dirty="0">
                <a:solidFill>
                  <a:prstClr val="black"/>
                </a:solidFill>
                <a:latin typeface="Century Gothic" panose="020B0502020202020204"/>
                <a:ea typeface="+mn-ea"/>
                <a:cs typeface="+mn-cs"/>
              </a:rPr>
            </a:br>
            <a: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Очень часто названия членов семьи встречаются в названии растений. Вот и в имени этого растения есть даже два названия членов семьи.</a:t>
            </a: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Это растение особенное. Если потрогать его листья снизу, они мягкие, пушистенькие. Появляется ощущение ласки и теплоты.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Верхняя часть листа гладкая и жесткая, как бы холодная.</a:t>
            </a:r>
            <a:b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Какие названия членов семьи в имени этого растения?</a:t>
            </a:r>
            <a:b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7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359612"/>
              </p:ext>
            </p:extLst>
          </p:nvPr>
        </p:nvGraphicFramePr>
        <p:xfrm>
          <a:off x="467544" y="5877272"/>
          <a:ext cx="8219255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72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836" y="3501008"/>
            <a:ext cx="3882333" cy="2183812"/>
          </a:xfrm>
          <a:prstGeom prst="rect">
            <a:avLst/>
          </a:prstGeom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726892"/>
      </p:ext>
    </p:extLst>
  </p:cSld>
  <p:clrMapOvr>
    <a:masterClrMapping/>
  </p:clrMapOvr>
  <p:transition spd="slow">
    <p:wheel spokes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251520" y="188640"/>
            <a:ext cx="8640960" cy="18002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b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Старинная загадка-шутка.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Одного отца и одной матери дитя, но ни одного человека не сын.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2816"/>
            <a:ext cx="3024336" cy="2016224"/>
          </a:xfrm>
          <a:prstGeom prst="rect">
            <a:avLst/>
          </a:prstGeom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189437"/>
              </p:ext>
            </p:extLst>
          </p:nvPr>
        </p:nvGraphicFramePr>
        <p:xfrm>
          <a:off x="2804653" y="5589240"/>
          <a:ext cx="3672408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8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81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81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81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endParaRPr lang="ru-RU" sz="4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4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0465"/>
            <a:ext cx="2808312" cy="20658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889" y="3438947"/>
            <a:ext cx="3018035" cy="2016224"/>
          </a:xfrm>
          <a:prstGeom prst="rect">
            <a:avLst/>
          </a:prstGeom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Умножение 2"/>
          <p:cNvSpPr/>
          <p:nvPr/>
        </p:nvSpPr>
        <p:spPr>
          <a:xfrm>
            <a:off x="4909089" y="3436775"/>
            <a:ext cx="1217835" cy="1164907"/>
          </a:xfrm>
          <a:prstGeom prst="mathMultiply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591166"/>
      </p:ext>
    </p:extLst>
  </p:cSld>
  <p:clrMapOvr>
    <a:masterClrMapping/>
  </p:clrMapOvr>
  <p:transition spd="slow">
    <p:wheel spokes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395536" y="188640"/>
            <a:ext cx="8352928" cy="18002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b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Старинная загадка-шутка.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Одного отца и одной матери дитя, но ни одного человека не сын.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52198"/>
            <a:ext cx="3024336" cy="2016224"/>
          </a:xfrm>
          <a:prstGeom prst="rect">
            <a:avLst/>
          </a:prstGeom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830712"/>
              </p:ext>
            </p:extLst>
          </p:nvPr>
        </p:nvGraphicFramePr>
        <p:xfrm>
          <a:off x="2688398" y="5517232"/>
          <a:ext cx="3672408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8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81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81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81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576" y="4028649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Дочь –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это лицо женского пола по отношению к своим отцу и матери.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1863212"/>
            <a:ext cx="2996753" cy="19978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0611132"/>
      </p:ext>
    </p:extLst>
  </p:cSld>
  <p:clrMapOvr>
    <a:masterClrMapping/>
  </p:clrMapOvr>
  <p:transition spd="slow">
    <p:wheel spokes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332656"/>
            <a:ext cx="8568952" cy="144016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Что означает латинское слово «патер», если родственное ему слово «патриот» значит «человек, который любит свое отечество, свой народ, как свою большую семью». </a:t>
            </a:r>
            <a:endParaRPr lang="ru-RU" sz="27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3247527"/>
              </p:ext>
            </p:extLst>
          </p:nvPr>
        </p:nvGraphicFramePr>
        <p:xfrm>
          <a:off x="2051720" y="5445224"/>
          <a:ext cx="4968552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2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2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21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38438"/>
            <a:ext cx="5832648" cy="3560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964382"/>
      </p:ext>
    </p:extLst>
  </p:cSld>
  <p:clrMapOvr>
    <a:masterClrMapping/>
  </p:clrMapOvr>
  <p:transition spd="slow">
    <p:wheel spokes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67544" y="476672"/>
            <a:ext cx="8285559" cy="1224136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27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Что означает латинское слово «патер», если родственное ему слово «патриот» значит «человек, который любит свое отечество, свой народ, как свою большую семью». </a:t>
            </a:r>
            <a:endParaRPr lang="ru-RU" sz="27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72816"/>
            <a:ext cx="3240360" cy="4608512"/>
          </a:xfrm>
        </p:spPr>
        <p:txBody>
          <a:bodyPr>
            <a:normAutofit fontScale="925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Отец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–это мужчина родитель по отношению к своим детям. </a:t>
            </a:r>
          </a:p>
          <a:p>
            <a:pPr marL="0" lvl="0" indent="0">
              <a:spcBef>
                <a:spcPts val="0"/>
              </a:spcBef>
              <a:buNone/>
            </a:pP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Синонимы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-родитель, тятя, тятенька, батюшка, батя, батька, папа, папенька, папочка.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317047"/>
              </p:ext>
            </p:extLst>
          </p:nvPr>
        </p:nvGraphicFramePr>
        <p:xfrm>
          <a:off x="3923928" y="5517232"/>
          <a:ext cx="4829176" cy="950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7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72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72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0351"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C00000"/>
                          </a:solidFill>
                        </a:rPr>
                        <a:t>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 descr="https://avatars.mds.yandex.net/i?id=e839e827ea4ea771b33309ddcfb64002-5234460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060848"/>
            <a:ext cx="4572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750699"/>
      </p:ext>
    </p:extLst>
  </p:cSld>
  <p:clrMapOvr>
    <a:masterClrMapping/>
  </p:clrMapOvr>
  <p:transition spd="slow">
    <p:wheel spokes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721" y="1844825"/>
            <a:ext cx="4734581" cy="355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76" y="836712"/>
            <a:ext cx="7848872" cy="10081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98984"/>
          </a:xfrm>
        </p:spPr>
        <p:txBody>
          <a:bodyPr>
            <a:noAutofit/>
          </a:bodyPr>
          <a:lstStyle/>
          <a:p>
            <a:b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6173825"/>
              </p:ext>
            </p:extLst>
          </p:nvPr>
        </p:nvGraphicFramePr>
        <p:xfrm>
          <a:off x="1871700" y="5589240"/>
          <a:ext cx="5616624" cy="88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66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9552" y="476672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отгадать одно слово в народной пословице.</a:t>
            </a:r>
          </a:p>
          <a:p>
            <a:pPr lvl="0"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………… как и родителей на чужбине не найдешь.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/>
          <a:stretch/>
        </p:blipFill>
        <p:spPr bwMode="auto">
          <a:xfrm rot="1253006">
            <a:off x="6440569" y="2546747"/>
            <a:ext cx="2689172" cy="2011132"/>
          </a:xfrm>
          <a:prstGeom prst="ellipse">
            <a:avLst/>
          </a:prstGeom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8721">
            <a:off x="-88396" y="2513980"/>
            <a:ext cx="3304731" cy="1858425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906716"/>
      </p:ext>
    </p:extLst>
  </p:cSld>
  <p:clrMapOvr>
    <a:masterClrMapping/>
  </p:clrMapOvr>
  <p:transition spd="slow">
    <p:wheel spokes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721" y="1844825"/>
            <a:ext cx="4734581" cy="355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476672"/>
            <a:ext cx="8496944" cy="13681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98984"/>
          </a:xfrm>
        </p:spPr>
        <p:txBody>
          <a:bodyPr>
            <a:noAutofit/>
          </a:bodyPr>
          <a:lstStyle/>
          <a:p>
            <a:b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3582001"/>
              </p:ext>
            </p:extLst>
          </p:nvPr>
        </p:nvGraphicFramePr>
        <p:xfrm>
          <a:off x="1871700" y="5589240"/>
          <a:ext cx="5616624" cy="88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6640"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>
                          <a:solidFill>
                            <a:srgbClr val="C00000"/>
                          </a:solidFill>
                        </a:rPr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>
                          <a:solidFill>
                            <a:srgbClr val="C00000"/>
                          </a:solidFill>
                        </a:rPr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>
                          <a:solidFill>
                            <a:srgbClr val="C00000"/>
                          </a:solidFill>
                        </a:rPr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>
                          <a:solidFill>
                            <a:srgbClr val="C00000"/>
                          </a:solidFill>
                        </a:rPr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>
                          <a:solidFill>
                            <a:srgbClr val="C00000"/>
                          </a:solidFill>
                        </a:rPr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>
                          <a:solidFill>
                            <a:srgbClr val="C00000"/>
                          </a:solidFill>
                        </a:rPr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9552" y="476672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отгадать одно пропущенное слово в </a:t>
            </a:r>
          </a:p>
          <a:p>
            <a:pPr lvl="0"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народной пословице.</a:t>
            </a:r>
          </a:p>
          <a:p>
            <a:pPr lvl="0"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………… как и родителей на чужбине не найдешь.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/>
          <a:stretch/>
        </p:blipFill>
        <p:spPr bwMode="auto">
          <a:xfrm rot="1253006">
            <a:off x="6440569" y="2546747"/>
            <a:ext cx="2689172" cy="2011132"/>
          </a:xfrm>
          <a:prstGeom prst="ellipse">
            <a:avLst/>
          </a:prstGeom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8721">
            <a:off x="-82099" y="2543157"/>
            <a:ext cx="3163229" cy="1858425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275474"/>
      </p:ext>
    </p:extLst>
  </p:cSld>
  <p:clrMapOvr>
    <a:masterClrMapping/>
  </p:clrMapOvr>
  <p:transition spd="slow">
    <p:wheel spokes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12700"/>
            <a:ext cx="9212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01"/>
          <a:stretch/>
        </p:blipFill>
        <p:spPr bwMode="auto">
          <a:xfrm>
            <a:off x="683568" y="0"/>
            <a:ext cx="7798601" cy="6831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063443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</TotalTime>
  <Words>1747</Words>
  <Application>Microsoft Office PowerPoint</Application>
  <PresentationFormat>Экран (4:3)</PresentationFormat>
  <Paragraphs>208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4" baseType="lpstr">
      <vt:lpstr>Arial</vt:lpstr>
      <vt:lpstr>Calibri</vt:lpstr>
      <vt:lpstr>Century Gothic</vt:lpstr>
      <vt:lpstr>Times New Roman</vt:lpstr>
      <vt:lpstr>Times New Roman Cyr</vt:lpstr>
      <vt:lpstr>Тема Office</vt:lpstr>
      <vt:lpstr>МБУДО «Центр дополнительного образования и воспитания «Созвездие» Структурное подразделение ППМС центр</vt:lpstr>
      <vt:lpstr>Презентация PowerPoint</vt:lpstr>
      <vt:lpstr>    Семейный кодекс — это нормативный правовой акт, в котором прописан регламент отношений внутри любой семьи в Российской Федерации. У родителей есть права и обязанности, а у детей, в силу недееспособности, только права.  </vt:lpstr>
      <vt:lpstr>Презентация PowerPoint</vt:lpstr>
      <vt:lpstr>Условия заключения брака</vt:lpstr>
      <vt:lpstr>Практикум 1.</vt:lpstr>
      <vt:lpstr>Практикум 1.</vt:lpstr>
      <vt:lpstr> Разгадайте 6 анаграмм в которых зашифрованы некоторые понятия семейного права</vt:lpstr>
      <vt:lpstr> Разгадайте 6 анаграмм в которых зашифрованы некоторые понятия семейного права</vt:lpstr>
      <vt:lpstr>Имущественные отношения</vt:lpstr>
      <vt:lpstr>Имущественные отношения</vt:lpstr>
      <vt:lpstr>Практикум 2.</vt:lpstr>
      <vt:lpstr>Практикум 2.</vt:lpstr>
      <vt:lpstr>Детско-родительские отношения</vt:lpstr>
      <vt:lpstr>Практикум 3.</vt:lpstr>
      <vt:lpstr>Практикум 3.</vt:lpstr>
      <vt:lpstr>Практикум 4.</vt:lpstr>
      <vt:lpstr>Практикум 4.</vt:lpstr>
      <vt:lpstr>Детско-родительские отношения</vt:lpstr>
      <vt:lpstr>Практикум 5.</vt:lpstr>
      <vt:lpstr>Практикум 5.</vt:lpstr>
      <vt:lpstr>Заморочки из бочки</vt:lpstr>
      <vt:lpstr>Батл-викторина «Семейный круг»</vt:lpstr>
      <vt:lpstr>     Первое слово, которое вам предстоит отгадать, в латинском и в немецком языках  означает «семья».  В русский язык оно перешло из латинского языка, и мы все к нему очень привыкли. Но в русском языке оно обозначает особое имя, название, которое дается не одному человеку, а всему роду. В этом роду это переходит от родителей к детям и добавляется к имени человека  </vt:lpstr>
      <vt:lpstr>      Первое слово, которое вам предстоит отгадать, в латинском и в немецком языках  означает «семья».  В русский язык оно перешло из латинского языка, и мы все к нему очень привыкли. Но в русском языке оно обозначает особое имя, название, которое дается не одному человеку, а всему роду. В этом роду это переходит от родителей к детям и добавляется к имени человека  </vt:lpstr>
      <vt:lpstr>   Напишите 5 самых распространённых фамилий в России  </vt:lpstr>
      <vt:lpstr>   5 самых распространённых фамилий в России </vt:lpstr>
      <vt:lpstr>         Судьба разлучила в детстве брата Ваню с сестрой Машенькой. Когда они выросли и встретились, то полюбили друг друга и поженились.  Но узнав о своём  родстве они, чтобы не разлучаться, превратились в цветок с двойной окраской. Что это за растение?   </vt:lpstr>
      <vt:lpstr>         Иван-да-Марья – является главным цветком празднования дня Ивана Купалы (в ночь с 6 на 7 июля) . Он символизирует чистую и крепкую любовь. Желтые листочки цветка являются символом пламени, а фиолетовые – символом росы (воды).  </vt:lpstr>
      <vt:lpstr>      Очень часто названия членов семьи встречаются в названии растений. Вот и в имени этого растения есть два названия членов семьи. Это растение особенное. Если потрогать его листья снизу, они мягкие, пушистенькие. Появляется ощущение ласки и теплоты. Верхняя часть листа гладкая и жесткая, как бы холодная. Какие названия членов семьи в имени этого растения? </vt:lpstr>
      <vt:lpstr>       Очень часто названия членов семьи встречаются в названии растений. Вот и в имени этого растения есть даже два названия членов семьи. Это растение особенное. Если потрогать его листья снизу, они мягкие, пушистенькие. Появляется ощущение ласки и теплоты. Верхняя часть листа гладкая и жесткая, как бы холодная. Какие названия членов семьи в имени этого растения? </vt:lpstr>
      <vt:lpstr>               Старинная загадка-шутка. Одного отца и одной матери дитя, но ни одного человека не сын.</vt:lpstr>
      <vt:lpstr>              Старинная загадка-шутка. Одного отца и одной матери дитя, но ни одного человека не сын.</vt:lpstr>
      <vt:lpstr> Что означает латинское слово «патер», если родственное ему слово «патриот» значит «человек, который любит свое отечество, свой народ, как свою большую семью». </vt:lpstr>
      <vt:lpstr> Что означает латинское слово «патер», если родственное ему слово «патриот» значит «человек, который любит свое отечество, свой народ, как свою большую семью». </vt:lpstr>
      <vt:lpstr>    </vt:lpstr>
      <vt:lpstr>  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МБУДО «Центр дополнительного образования и воспитания «Созвездие» Структурное подразделение ППМС центр</dc:title>
  <dc:creator>DELL</dc:creator>
  <cp:lastModifiedBy>Admin</cp:lastModifiedBy>
  <cp:revision>82</cp:revision>
  <dcterms:created xsi:type="dcterms:W3CDTF">2023-05-11T08:52:14Z</dcterms:created>
  <dcterms:modified xsi:type="dcterms:W3CDTF">2024-12-20T08:45:04Z</dcterms:modified>
</cp:coreProperties>
</file>