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302" r:id="rId4"/>
    <p:sldId id="305" r:id="rId5"/>
    <p:sldId id="259" r:id="rId6"/>
    <p:sldId id="260" r:id="rId7"/>
    <p:sldId id="261" r:id="rId8"/>
    <p:sldId id="264" r:id="rId9"/>
    <p:sldId id="314" r:id="rId10"/>
    <p:sldId id="315" r:id="rId11"/>
    <p:sldId id="265" r:id="rId12"/>
    <p:sldId id="304" r:id="rId13"/>
    <p:sldId id="267" r:id="rId14"/>
    <p:sldId id="317" r:id="rId15"/>
    <p:sldId id="316" r:id="rId16"/>
    <p:sldId id="266" r:id="rId17"/>
    <p:sldId id="318" r:id="rId18"/>
    <p:sldId id="268" r:id="rId19"/>
    <p:sldId id="319" r:id="rId20"/>
    <p:sldId id="289" r:id="rId21"/>
    <p:sldId id="273" r:id="rId22"/>
    <p:sldId id="274" r:id="rId23"/>
    <p:sldId id="275" r:id="rId24"/>
    <p:sldId id="276" r:id="rId25"/>
    <p:sldId id="277" r:id="rId26"/>
    <p:sldId id="278" r:id="rId27"/>
    <p:sldId id="281" r:id="rId28"/>
    <p:sldId id="282" r:id="rId29"/>
    <p:sldId id="283" r:id="rId30"/>
    <p:sldId id="284" r:id="rId31"/>
    <p:sldId id="269" r:id="rId32"/>
    <p:sldId id="298" r:id="rId33"/>
    <p:sldId id="293" r:id="rId34"/>
    <p:sldId id="320" r:id="rId35"/>
    <p:sldId id="295" r:id="rId36"/>
    <p:sldId id="296" r:id="rId37"/>
    <p:sldId id="270" r:id="rId38"/>
    <p:sldId id="301" r:id="rId39"/>
    <p:sldId id="322" r:id="rId40"/>
    <p:sldId id="303" r:id="rId41"/>
    <p:sldId id="321" r:id="rId42"/>
    <p:sldId id="271" r:id="rId43"/>
    <p:sldId id="292" r:id="rId4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40" autoAdjust="0"/>
    <p:restoredTop sz="94660"/>
  </p:normalViewPr>
  <p:slideViewPr>
    <p:cSldViewPr>
      <p:cViewPr varScale="1">
        <p:scale>
          <a:sx n="68" d="100"/>
          <a:sy n="6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B58E0A-DA81-4757-B41C-7BDF292C9C44}" type="datetimeFigureOut">
              <a:rPr lang="ru-RU" smtClean="0"/>
              <a:pPr/>
              <a:t>12.04.2025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F0110-F35C-4CAF-9226-D88FA0A4A1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A17B411-4696-4C18-9A63-E15910A41F47}" type="slidenum">
              <a:rPr lang="ru-RU" smtClean="0"/>
              <a:pPr/>
              <a:t>33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4/12/2025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slide" Target="slide4.xml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36.jpeg"/><Relationship Id="rId7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image" Target="../media/image42.jpeg"/><Relationship Id="rId5" Type="http://schemas.openxmlformats.org/officeDocument/2006/relationships/image" Target="../media/image38.jpeg"/><Relationship Id="rId10" Type="http://schemas.openxmlformats.org/officeDocument/2006/relationships/image" Target="../media/image41.jpeg"/><Relationship Id="rId4" Type="http://schemas.openxmlformats.org/officeDocument/2006/relationships/image" Target="../media/image37.jpeg"/><Relationship Id="rId9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2.jpeg"/><Relationship Id="rId7" Type="http://schemas.openxmlformats.org/officeDocument/2006/relationships/slide" Target="slide15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41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47.jpeg"/><Relationship Id="rId5" Type="http://schemas.openxmlformats.org/officeDocument/2006/relationships/image" Target="../media/image45.jpeg"/><Relationship Id="rId10" Type="http://schemas.openxmlformats.org/officeDocument/2006/relationships/image" Target="../media/image40.jpeg"/><Relationship Id="rId4" Type="http://schemas.openxmlformats.org/officeDocument/2006/relationships/image" Target="../media/image44.jpeg"/><Relationship Id="rId9" Type="http://schemas.openxmlformats.org/officeDocument/2006/relationships/slide" Target="slide1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slide" Target="slide17.xml"/><Relationship Id="rId7" Type="http://schemas.openxmlformats.org/officeDocument/2006/relationships/image" Target="../media/image45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7.jpeg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6.jpeg"/><Relationship Id="rId7" Type="http://schemas.openxmlformats.org/officeDocument/2006/relationships/slide" Target="slide30.xml"/><Relationship Id="rId12" Type="http://schemas.openxmlformats.org/officeDocument/2006/relationships/image" Target="../media/image5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11" Type="http://schemas.openxmlformats.org/officeDocument/2006/relationships/image" Target="../media/image51.jpeg"/><Relationship Id="rId5" Type="http://schemas.openxmlformats.org/officeDocument/2006/relationships/image" Target="../media/image49.jpeg"/><Relationship Id="rId10" Type="http://schemas.openxmlformats.org/officeDocument/2006/relationships/image" Target="../media/image40.jpeg"/><Relationship Id="rId4" Type="http://schemas.openxmlformats.org/officeDocument/2006/relationships/image" Target="../media/image48.jpeg"/><Relationship Id="rId9" Type="http://schemas.openxmlformats.org/officeDocument/2006/relationships/slide" Target="slide3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slide" Target="slide36.xml"/><Relationship Id="rId7" Type="http://schemas.openxmlformats.org/officeDocument/2006/relationships/image" Target="../media/image4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51.jpeg"/><Relationship Id="rId4" Type="http://schemas.openxmlformats.org/officeDocument/2006/relationships/image" Target="../media/image43.jpeg"/><Relationship Id="rId9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5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11" Type="http://schemas.openxmlformats.org/officeDocument/2006/relationships/image" Target="../media/image56.jpeg"/><Relationship Id="rId5" Type="http://schemas.openxmlformats.org/officeDocument/2006/relationships/image" Target="../media/image39.jpeg"/><Relationship Id="rId10" Type="http://schemas.openxmlformats.org/officeDocument/2006/relationships/image" Target="../media/image55.jpeg"/><Relationship Id="rId4" Type="http://schemas.openxmlformats.org/officeDocument/2006/relationships/slide" Target="slide20.xml"/><Relationship Id="rId9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slide" Target="slide21.xml"/><Relationship Id="rId7" Type="http://schemas.openxmlformats.org/officeDocument/2006/relationships/image" Target="../media/image54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7.jpeg"/><Relationship Id="rId4" Type="http://schemas.openxmlformats.org/officeDocument/2006/relationships/image" Target="../media/image43.jpeg"/><Relationship Id="rId9" Type="http://schemas.openxmlformats.org/officeDocument/2006/relationships/image" Target="../media/image56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6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11" Type="http://schemas.openxmlformats.org/officeDocument/2006/relationships/image" Target="../media/image61.jpeg"/><Relationship Id="rId5" Type="http://schemas.openxmlformats.org/officeDocument/2006/relationships/image" Target="../media/image39.jpeg"/><Relationship Id="rId10" Type="http://schemas.openxmlformats.org/officeDocument/2006/relationships/image" Target="../media/image60.jpeg"/><Relationship Id="rId4" Type="http://schemas.openxmlformats.org/officeDocument/2006/relationships/slide" Target="slide22.xml"/><Relationship Id="rId9" Type="http://schemas.openxmlformats.org/officeDocument/2006/relationships/image" Target="../media/image5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slide" Target="slide23.xml"/><Relationship Id="rId7" Type="http://schemas.openxmlformats.org/officeDocument/2006/relationships/image" Target="../media/image5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62.jpeg"/><Relationship Id="rId4" Type="http://schemas.openxmlformats.org/officeDocument/2006/relationships/image" Target="../media/image43.jpeg"/><Relationship Id="rId9" Type="http://schemas.openxmlformats.org/officeDocument/2006/relationships/image" Target="../media/image6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10" Type="http://schemas.openxmlformats.org/officeDocument/2006/relationships/image" Target="../media/image84.jpeg"/><Relationship Id="rId4" Type="http://schemas.openxmlformats.org/officeDocument/2006/relationships/image" Target="../media/image78.jpeg"/><Relationship Id="rId9" Type="http://schemas.openxmlformats.org/officeDocument/2006/relationships/image" Target="../media/image8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81000" y="2286000"/>
            <a:ext cx="8991600" cy="1470025"/>
          </a:xfrm>
        </p:spPr>
        <p:txBody>
          <a:bodyPr>
            <a:no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Gabriola" pitchFamily="82" charset="0"/>
              </a:rPr>
              <a:t>Путешествие в </a:t>
            </a:r>
            <a:br>
              <a:rPr lang="ru-RU" sz="8000" b="1" dirty="0" smtClean="0">
                <a:solidFill>
                  <a:srgbClr val="002060"/>
                </a:solidFill>
                <a:latin typeface="Gabriola" pitchFamily="82" charset="0"/>
              </a:rPr>
            </a:br>
            <a:r>
              <a:rPr lang="ru-RU" sz="8000" b="1" dirty="0" smtClean="0">
                <a:solidFill>
                  <a:srgbClr val="002060"/>
                </a:solidFill>
                <a:latin typeface="Gabriola" pitchFamily="82" charset="0"/>
              </a:rPr>
              <a:t>                      страну сказок</a:t>
            </a:r>
            <a:r>
              <a:rPr lang="ru-RU" sz="8000" dirty="0" smtClean="0">
                <a:solidFill>
                  <a:srgbClr val="002060"/>
                </a:solidFill>
                <a:latin typeface="Gabriola" pitchFamily="82" charset="0"/>
              </a:rPr>
              <a:t/>
            </a:r>
            <a:br>
              <a:rPr lang="ru-RU" sz="8000" dirty="0" smtClean="0">
                <a:solidFill>
                  <a:srgbClr val="002060"/>
                </a:solidFill>
                <a:latin typeface="Gabriola" pitchFamily="82" charset="0"/>
              </a:rPr>
            </a:br>
            <a:endParaRPr lang="ru-RU" sz="8000" dirty="0">
              <a:solidFill>
                <a:srgbClr val="002060"/>
              </a:solidFill>
              <a:latin typeface="Gabriola" pitchFamily="8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19800" y="5334000"/>
            <a:ext cx="3124200" cy="1219200"/>
          </a:xfrm>
        </p:spPr>
        <p:txBody>
          <a:bodyPr>
            <a:normAutofit/>
          </a:bodyPr>
          <a:lstStyle/>
          <a:p>
            <a:endParaRPr lang="ru-RU" sz="2000" dirty="0">
              <a:solidFill>
                <a:schemeClr val="tx1"/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868" y="228600"/>
            <a:ext cx="8791132" cy="6416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nfo.itfstudio.ru/sites/default/files/el9oiygwxwnagazugp1mnwxg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9045" y="106045"/>
            <a:ext cx="6645910" cy="6645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8" name="Picture 8" descr="http://olgasergeeff.ru/wp-content/uploads/2012/11/%D0%93%D1%83%D1%81%D0%B8-%D0%BB%D0%B5%D0%B1%D0%B5%D0%B4%D0%B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57800" y="3886200"/>
            <a:ext cx="2085583" cy="2819400"/>
          </a:xfrm>
          <a:prstGeom prst="rect">
            <a:avLst/>
          </a:prstGeom>
          <a:noFill/>
        </p:spPr>
      </p:pic>
      <p:pic>
        <p:nvPicPr>
          <p:cNvPr id="15366" name="Picture 6" descr="http://poznaemmir.com/wp-content/uploads/2014/05/01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3400" y="3200400"/>
            <a:ext cx="2209800" cy="3042754"/>
          </a:xfrm>
          <a:prstGeom prst="rect">
            <a:avLst/>
          </a:prstGeom>
          <a:noFill/>
        </p:spPr>
      </p:pic>
      <p:pic>
        <p:nvPicPr>
          <p:cNvPr id="15364" name="Picture 4" descr="http://detskiychas.ru/wp-content/uploads/2015/10/pro_tsarevnu_lyagushk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1143000"/>
            <a:ext cx="2143125" cy="2105026"/>
          </a:xfrm>
          <a:prstGeom prst="rect">
            <a:avLst/>
          </a:prstGeom>
          <a:noFill/>
        </p:spPr>
      </p:pic>
      <p:pic>
        <p:nvPicPr>
          <p:cNvPr id="15362" name="Picture 2" descr="http://funik.ru/uploads/images/07_2015/15/0_f19aed88b785b57d262f146296efabdc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" y="762000"/>
            <a:ext cx="2094386" cy="17907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761271">
            <a:off x="3439588" y="464468"/>
            <a:ext cx="6400800" cy="808038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Сказочные загадки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04800" y="990600"/>
            <a:ext cx="3733800" cy="2286000"/>
          </a:xfrm>
        </p:spPr>
        <p:txBody>
          <a:bodyPr>
            <a:normAutofit/>
          </a:bodyPr>
          <a:lstStyle/>
          <a:p>
            <a:pPr indent="-36000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00B050"/>
                </a:solidFill>
                <a:latin typeface="Gabriola" pitchFamily="82" charset="0"/>
              </a:rPr>
              <a:t>Перед волком не дрожал,</a:t>
            </a:r>
          </a:p>
          <a:p>
            <a:pPr indent="-36000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00B050"/>
                </a:solidFill>
                <a:latin typeface="Gabriola" pitchFamily="82" charset="0"/>
              </a:rPr>
              <a:t>От медведя убежал,</a:t>
            </a:r>
          </a:p>
          <a:p>
            <a:pPr indent="-36000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00B050"/>
                </a:solidFill>
                <a:latin typeface="Gabriola" pitchFamily="82" charset="0"/>
              </a:rPr>
              <a:t>А лисице на зубок</a:t>
            </a:r>
          </a:p>
          <a:p>
            <a:pPr indent="-36000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00B050"/>
                </a:solidFill>
                <a:latin typeface="Gabriola" pitchFamily="82" charset="0"/>
              </a:rPr>
              <a:t>Все же попался…</a:t>
            </a:r>
            <a:endParaRPr lang="ru-RU" sz="2800" b="1" dirty="0">
              <a:solidFill>
                <a:srgbClr val="00B050"/>
              </a:solidFill>
              <a:latin typeface="Gabriola" pitchFamily="82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343400" y="1447800"/>
            <a:ext cx="3733800" cy="228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briola" pitchFamily="82" charset="0"/>
              <a:ea typeface="+mn-ea"/>
              <a:cs typeface="+mn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152400" y="3733800"/>
            <a:ext cx="3733800" cy="228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otype Corsiva" pitchFamily="66" charset="0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4800600" y="3886200"/>
            <a:ext cx="3733800" cy="228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briola" pitchFamily="82" charset="0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19600" y="1066800"/>
            <a:ext cx="2514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Летела стрела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И попала в болото.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А в этом болоте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Поймал её кто-то.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Кто распростился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С зеленою кожей,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Стал мигом красивой</a:t>
            </a: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И пригожей?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Gabriola" pitchFamily="8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" y="36576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Возле леса на опушке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Трое их живет в избушке.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Там три стула и три кружки.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Три кровати, три подушки.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Угадай-ка без подсказки,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Monotype Corsiva" pitchFamily="66" charset="0"/>
              </a:rPr>
              <a:t>Кто герои этой сказки?</a:t>
            </a:r>
            <a:endParaRPr lang="ru-RU" sz="2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43400" y="449580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У </a:t>
            </a:r>
            <a:r>
              <a:rPr lang="ru-RU" sz="2800" b="1" dirty="0" err="1" smtClean="0">
                <a:solidFill>
                  <a:srgbClr val="7030A0"/>
                </a:solidFill>
                <a:latin typeface="Monotype Corsiva" pitchFamily="66" charset="0"/>
              </a:rPr>
              <a:t>Аленушки-сестрицы</a:t>
            </a:r>
            <a:endParaRPr lang="ru-RU" sz="2800" b="1" dirty="0" smtClean="0">
              <a:solidFill>
                <a:srgbClr val="7030A0"/>
              </a:solidFill>
              <a:latin typeface="Monotype Corsiva" pitchFamily="66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Унесли братишку птицы.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Высоко они летят,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Monotype Corsiva" pitchFamily="66" charset="0"/>
              </a:rPr>
              <a:t>Далеко они глядят. </a:t>
            </a:r>
            <a:endParaRPr lang="ru-RU" sz="28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  <p:sp>
        <p:nvSpPr>
          <p:cNvPr id="18" name="Стрелка вправо 17">
            <a:hlinkClick r:id="rId6" action="ppaction://hlinksldjump"/>
          </p:cNvPr>
          <p:cNvSpPr/>
          <p:nvPr/>
        </p:nvSpPr>
        <p:spPr>
          <a:xfrm rot="10800000">
            <a:off x="457200" y="6324600"/>
            <a:ext cx="457200" cy="3810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7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2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8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relax72.ru/storage/events/page/26xxueie3stjfi7zv24qhtluhoiux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752600" cy="2452661"/>
          </a:xfrm>
          <a:prstGeom prst="rect">
            <a:avLst/>
          </a:prstGeom>
          <a:noFill/>
        </p:spPr>
      </p:pic>
      <p:pic>
        <p:nvPicPr>
          <p:cNvPr id="14340" name="Picture 4" descr="http://cdn.bolshoyvopros.ru/files/users/images/c2/81/c2810ca61db2c1ea54689413ae22d2cd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81200" y="838200"/>
            <a:ext cx="1785127" cy="1971676"/>
          </a:xfrm>
          <a:prstGeom prst="rect">
            <a:avLst/>
          </a:prstGeom>
          <a:noFill/>
        </p:spPr>
      </p:pic>
      <p:pic>
        <p:nvPicPr>
          <p:cNvPr id="14342" name="Picture 6" descr="http://game-24.ru/img-game_files/zayushkina-izbushka_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76782" y="1447800"/>
            <a:ext cx="2913259" cy="1552575"/>
          </a:xfrm>
          <a:prstGeom prst="rect">
            <a:avLst/>
          </a:prstGeom>
          <a:noFill/>
        </p:spPr>
      </p:pic>
      <p:pic>
        <p:nvPicPr>
          <p:cNvPr id="14344" name="Picture 8" descr="http://1.bp.blogspot.com/-76xI5yMu1pU/UcgzjVvCgDI/AAAAAAAAAMA/GD7y8h5uwHs/s1600/%D0%93%D0%B0%D0%B4%D0%BA%D0%B8%D0%B9-%D1%83%D1%82%D1%91%D0%BD%D0%BE%D0%BA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58000" y="1143000"/>
            <a:ext cx="2094513" cy="1684338"/>
          </a:xfrm>
          <a:prstGeom prst="rect">
            <a:avLst/>
          </a:prstGeom>
          <a:noFill/>
        </p:spPr>
      </p:pic>
      <p:pic>
        <p:nvPicPr>
          <p:cNvPr id="14346" name="Picture 10" descr="http://images.ru.prom.st/116802264_w640_h640_cid2208748_pid60648864-2cd8e1bb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2400" y="3276600"/>
            <a:ext cx="2362200" cy="2362200"/>
          </a:xfrm>
          <a:prstGeom prst="rect">
            <a:avLst/>
          </a:prstGeom>
          <a:noFill/>
        </p:spPr>
      </p:pic>
      <p:pic>
        <p:nvPicPr>
          <p:cNvPr id="14348" name="Picture 12" descr="http://skola-medvedsk.ucoz.ru/fotonovosti/dokto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0800" y="4191000"/>
            <a:ext cx="1866900" cy="2238376"/>
          </a:xfrm>
          <a:prstGeom prst="rect">
            <a:avLst/>
          </a:prstGeom>
          <a:noFill/>
        </p:spPr>
      </p:pic>
      <p:pic>
        <p:nvPicPr>
          <p:cNvPr id="14350" name="Picture 14" descr="http://rosconcert.com/common/tickets/events/7173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19600" y="2971800"/>
            <a:ext cx="3333750" cy="2190750"/>
          </a:xfrm>
          <a:prstGeom prst="rect">
            <a:avLst/>
          </a:prstGeom>
          <a:noFill/>
        </p:spPr>
      </p:pic>
      <p:pic>
        <p:nvPicPr>
          <p:cNvPr id="14352" name="Picture 16" descr="http://media.log-in.ru/images/articles/article_1195/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24600" y="4714875"/>
            <a:ext cx="2609850" cy="2143125"/>
          </a:xfrm>
          <a:prstGeom prst="rect">
            <a:avLst/>
          </a:prstGeom>
          <a:noFill/>
        </p:spPr>
      </p:pic>
      <p:sp>
        <p:nvSpPr>
          <p:cNvPr id="12" name="Стрелка вправо 11">
            <a:hlinkClick r:id="rId10" action="ppaction://hlinksldjump"/>
          </p:cNvPr>
          <p:cNvSpPr/>
          <p:nvPr/>
        </p:nvSpPr>
        <p:spPr>
          <a:xfrm rot="10800000">
            <a:off x="457200" y="6324600"/>
            <a:ext cx="457200" cy="3810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08336">
            <a:off x="3177333" y="31549"/>
            <a:ext cx="5684932" cy="1142358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002060"/>
                </a:solidFill>
                <a:latin typeface="Gabriola" pitchFamily="82" charset="0"/>
              </a:rPr>
              <a:t>Доскажи название сказки</a:t>
            </a:r>
            <a:endParaRPr lang="ru-RU" sz="5400" dirty="0">
              <a:solidFill>
                <a:srgbClr val="002060"/>
              </a:solidFill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http://danlik.ru/wp-content/uploads/2015/01/Moroz-Ivanovich-700x70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38200" y="3429000"/>
            <a:ext cx="3124200" cy="3124200"/>
          </a:xfrm>
          <a:prstGeom prst="rect">
            <a:avLst/>
          </a:prstGeom>
          <a:noFill/>
        </p:spPr>
      </p:pic>
      <p:pic>
        <p:nvPicPr>
          <p:cNvPr id="13316" name="Picture 4" descr="http://deti-online.com/images/lisichka-sestrichka-i-vol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905000"/>
            <a:ext cx="2990850" cy="2990850"/>
          </a:xfrm>
          <a:prstGeom prst="rect">
            <a:avLst/>
          </a:prstGeom>
          <a:noFill/>
        </p:spPr>
      </p:pic>
      <p:pic>
        <p:nvPicPr>
          <p:cNvPr id="13314" name="Picture 2" descr="http://dialogimam.com/sites/default/files/users/user1/skazki/gusi-lebedi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3216427" cy="2819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803060">
            <a:off x="4388333" y="399002"/>
            <a:ext cx="4876800" cy="960438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Герои сказок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066800"/>
            <a:ext cx="6705600" cy="160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  <a:t> «Что делать? Беда! Стоит яблоня.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  <a:t>«Яблоня, яблоня-матушка, спрячь меня!…»</a:t>
            </a:r>
            <a:endParaRPr lang="ru-RU" b="1" dirty="0">
              <a:solidFill>
                <a:srgbClr val="C00000"/>
              </a:solidFill>
              <a:latin typeface="Gabriola" pitchFamily="82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28600" y="4724400"/>
            <a:ext cx="6705600" cy="16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2438400" y="2895600"/>
            <a:ext cx="6705600" cy="16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19600" y="259080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Gabriola" pitchFamily="82" charset="0"/>
              </a:rPr>
              <a:t>«Ведь я же наловила; ты, куманек, ступай на реку, опусти хвост в прорубь - рыба сама на хвост нацепляется, да смотри, сиди подольше, а то не наловишь.…»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Gabriola" pitchFamily="82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" y="533400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Gabriola" pitchFamily="82" charset="0"/>
              </a:rPr>
              <a:t>«Тепло ли тебе, девица,</a:t>
            </a:r>
          </a:p>
          <a:p>
            <a:r>
              <a:rPr lang="ru-RU" sz="2800" b="1" dirty="0" smtClean="0">
                <a:solidFill>
                  <a:srgbClr val="7030A0"/>
                </a:solidFill>
                <a:latin typeface="Gabriola" pitchFamily="82" charset="0"/>
              </a:rPr>
              <a:t>Тепло ли тебе, красавица...»</a:t>
            </a:r>
            <a:endParaRPr lang="ru-RU" sz="2800" b="1" dirty="0">
              <a:solidFill>
                <a:srgbClr val="7030A0"/>
              </a:solidFill>
              <a:latin typeface="Gabriola" pitchFamily="82" charset="0"/>
            </a:endParaRPr>
          </a:p>
        </p:txBody>
      </p:sp>
      <p:sp>
        <p:nvSpPr>
          <p:cNvPr id="11" name="Стрелка вправо 10">
            <a:hlinkClick r:id="rId5" action="ppaction://hlinksldjump"/>
          </p:cNvPr>
          <p:cNvSpPr/>
          <p:nvPr/>
        </p:nvSpPr>
        <p:spPr>
          <a:xfrm rot="10800000">
            <a:off x="457200" y="6324600"/>
            <a:ext cx="457200" cy="3810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2" name="Picture 12" descr="http://img12.nnm.me/b/f/e/1/a/8cb7b8f23024fac68beaf6a6f3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3048000"/>
            <a:ext cx="3108854" cy="3581400"/>
          </a:xfrm>
          <a:prstGeom prst="rect">
            <a:avLst/>
          </a:prstGeom>
          <a:noFill/>
        </p:spPr>
      </p:pic>
      <p:pic>
        <p:nvPicPr>
          <p:cNvPr id="10248" name="Picture 8" descr="https://upload.wikimedia.org/wikipedia/ru/f/f5/Cinderella_disney_princess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43600" y="1066800"/>
            <a:ext cx="2879527" cy="4267201"/>
          </a:xfrm>
          <a:prstGeom prst="rect">
            <a:avLst/>
          </a:prstGeom>
          <a:noFill/>
        </p:spPr>
      </p:pic>
      <p:pic>
        <p:nvPicPr>
          <p:cNvPr id="10244" name="Picture 4" descr="http://ped-kopilka.ru/upload/blogs/2775_5d4a1249fc8b26456ae443fcabe12371.jpg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3400" y="914400"/>
            <a:ext cx="2756851" cy="37719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Gabriola" pitchFamily="82" charset="0"/>
              </a:rPr>
              <a:t>Какому сказочному герою принадлежит этот предмет?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42" name="Picture 2" descr="http://vkompashke.ru/wp-content/uploads/2013/04/stock-photo-980950-golden-key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2247900" cy="1676400"/>
          </a:xfrm>
          <a:prstGeom prst="rect">
            <a:avLst/>
          </a:prstGeom>
          <a:noFill/>
        </p:spPr>
      </p:pic>
      <p:pic>
        <p:nvPicPr>
          <p:cNvPr id="10246" name="Picture 6" descr="http://cs624631.vk.me/v624631997/40d7c/LfWxKrXBGbg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019800" y="2362200"/>
            <a:ext cx="2765720" cy="2257426"/>
          </a:xfrm>
          <a:prstGeom prst="rect">
            <a:avLst/>
          </a:prstGeom>
          <a:noFill/>
        </p:spPr>
      </p:pic>
      <p:pic>
        <p:nvPicPr>
          <p:cNvPr id="10250" name="Picture 10" descr="http://www.fantasiya.net/_fr/4/3891738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05200" y="4191000"/>
            <a:ext cx="2438400" cy="1928949"/>
          </a:xfrm>
          <a:prstGeom prst="rect">
            <a:avLst/>
          </a:prstGeom>
          <a:noFill/>
        </p:spPr>
      </p:pic>
      <p:sp>
        <p:nvSpPr>
          <p:cNvPr id="10" name="Стрелка вправо 9">
            <a:hlinkClick r:id="rId8" action="ppaction://hlinksldjump"/>
          </p:cNvPr>
          <p:cNvSpPr/>
          <p:nvPr/>
        </p:nvSpPr>
        <p:spPr>
          <a:xfrm rot="10800000">
            <a:off x="457200" y="6324600"/>
            <a:ext cx="457200" cy="3810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tures-hd8.ru/img/articles/May/12/2beb9ffeaeb4fcf9cb5328a53f044f0e/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9"/>
            <a:ext cx="9144000" cy="68515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Внимание, память, мышление для детей 6-7 лет"/>
          <p:cNvPicPr/>
          <p:nvPr/>
        </p:nvPicPr>
        <p:blipFill>
          <a:blip r:embed="rId3" cstate="print"/>
          <a:srcRect t="42850" r="56034"/>
          <a:stretch>
            <a:fillRect/>
          </a:stretch>
        </p:blipFill>
        <p:spPr bwMode="auto">
          <a:xfrm>
            <a:off x="1857356" y="642918"/>
            <a:ext cx="4714908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9418690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tures-hd8.ru/img/articles/May/12/2beb9ffeaeb4fcf9cb5328a53f044f0e/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9"/>
            <a:ext cx="9144000" cy="68515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Внимание, память, мышление для детей 6-7 лет"/>
          <p:cNvPicPr/>
          <p:nvPr/>
        </p:nvPicPr>
        <p:blipFill>
          <a:blip r:embed="rId3" cstate="print"/>
          <a:srcRect l="55435" t="42193"/>
          <a:stretch>
            <a:fillRect/>
          </a:stretch>
        </p:blipFill>
        <p:spPr bwMode="auto">
          <a:xfrm>
            <a:off x="1785918" y="285728"/>
            <a:ext cx="485778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Внимание, память, мышление для детей 6-7 лет"/>
          <p:cNvPicPr/>
          <p:nvPr/>
        </p:nvPicPr>
        <p:blipFill>
          <a:blip r:embed="rId3" cstate="print"/>
          <a:srcRect l="21724" t="43127" r="57643" b="46319"/>
          <a:stretch>
            <a:fillRect/>
          </a:stretch>
        </p:blipFill>
        <p:spPr bwMode="auto">
          <a:xfrm>
            <a:off x="4214810" y="2500306"/>
            <a:ext cx="214314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Внимание, память, мышление для детей 6-7 лет"/>
          <p:cNvPicPr/>
          <p:nvPr/>
        </p:nvPicPr>
        <p:blipFill>
          <a:blip r:embed="rId3" cstate="print"/>
          <a:srcRect l="20958" t="64527" r="56908" b="23453"/>
          <a:stretch>
            <a:fillRect/>
          </a:stretch>
        </p:blipFill>
        <p:spPr bwMode="auto">
          <a:xfrm>
            <a:off x="4214810" y="357166"/>
            <a:ext cx="2214578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Внимание, память, мышление для детей 6-7 лет"/>
          <p:cNvPicPr/>
          <p:nvPr/>
        </p:nvPicPr>
        <p:blipFill>
          <a:blip r:embed="rId3" cstate="print"/>
          <a:srcRect l="20661" t="75668" r="57276" b="12606"/>
          <a:stretch>
            <a:fillRect/>
          </a:stretch>
        </p:blipFill>
        <p:spPr bwMode="auto">
          <a:xfrm>
            <a:off x="4143372" y="1428736"/>
            <a:ext cx="228601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Внимание, память, мышление для детей 6-7 лет"/>
          <p:cNvPicPr/>
          <p:nvPr/>
        </p:nvPicPr>
        <p:blipFill>
          <a:blip r:embed="rId3" cstate="print"/>
          <a:srcRect l="21865" t="86515" r="57052"/>
          <a:stretch>
            <a:fillRect/>
          </a:stretch>
        </p:blipFill>
        <p:spPr bwMode="auto">
          <a:xfrm>
            <a:off x="4143372" y="3571876"/>
            <a:ext cx="228601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Внимание, память, мышление для детей 6-7 лет"/>
          <p:cNvPicPr/>
          <p:nvPr/>
        </p:nvPicPr>
        <p:blipFill>
          <a:blip r:embed="rId3" cstate="print"/>
          <a:srcRect l="21724" t="53680" r="57643" b="33714"/>
          <a:stretch>
            <a:fillRect/>
          </a:stretch>
        </p:blipFill>
        <p:spPr bwMode="auto">
          <a:xfrm>
            <a:off x="4214810" y="4714884"/>
            <a:ext cx="2214578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9418690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4000"/>
            <a:lum/>
          </a:blip>
          <a:srcRect/>
          <a:stretch>
            <a:fillRect l="-7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643446">
            <a:off x="5801174" y="274737"/>
            <a:ext cx="3332852" cy="420019"/>
          </a:xfrm>
        </p:spPr>
        <p:txBody>
          <a:bodyPr>
            <a:normAutofit fontScale="90000"/>
          </a:bodyPr>
          <a:lstStyle/>
          <a:p>
            <a:endParaRPr lang="ru-RU" sz="4800" dirty="0">
              <a:solidFill>
                <a:srgbClr val="002060"/>
              </a:solidFill>
              <a:latin typeface="Gabriola" pitchFamily="82" charset="0"/>
            </a:endParaRPr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 rot="10800000">
            <a:off x="457200" y="6324600"/>
            <a:ext cx="457200" cy="3810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ъект 16"/>
          <p:cNvSpPr>
            <a:spLocks noGrp="1"/>
          </p:cNvSpPr>
          <p:nvPr>
            <p:ph sz="half" idx="1"/>
          </p:nvPr>
        </p:nvSpPr>
        <p:spPr>
          <a:xfrm>
            <a:off x="428625" y="785813"/>
            <a:ext cx="3571875" cy="4052887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Font typeface="Arial" charset="0"/>
              <a:buNone/>
              <a:defRPr/>
            </a:pPr>
            <a:r>
              <a:rPr lang="ru-RU" sz="2200" dirty="0" smtClean="0">
                <a:latin typeface="Comic Sans MS" pitchFamily="66" charset="0"/>
              </a:rPr>
              <a:t>Ай, да терем, теремок!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  <a:defRPr/>
            </a:pPr>
            <a:r>
              <a:rPr lang="ru-RU" sz="2200" dirty="0" smtClean="0">
                <a:latin typeface="Comic Sans MS" pitchFamily="66" charset="0"/>
              </a:rPr>
              <a:t>Он не низок, не высок.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  <a:defRPr/>
            </a:pPr>
            <a:r>
              <a:rPr lang="ru-RU" sz="2200" dirty="0" smtClean="0">
                <a:latin typeface="Comic Sans MS" pitchFamily="66" charset="0"/>
              </a:rPr>
              <a:t>Если  сможете, ребята,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  <a:defRPr/>
            </a:pPr>
            <a:r>
              <a:rPr lang="ru-RU" sz="2200" dirty="0" smtClean="0">
                <a:latin typeface="Comic Sans MS" pitchFamily="66" charset="0"/>
              </a:rPr>
              <a:t>Несколько  задач   решить,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  <a:defRPr/>
            </a:pPr>
            <a:r>
              <a:rPr lang="ru-RU" sz="2200" dirty="0" smtClean="0">
                <a:latin typeface="Comic Sans MS" pitchFamily="66" charset="0"/>
              </a:rPr>
              <a:t>Разрешат  тогда зверята</a:t>
            </a:r>
          </a:p>
          <a:p>
            <a:pPr marL="0" indent="0" eaLnBrk="1" hangingPunct="1">
              <a:lnSpc>
                <a:spcPct val="110000"/>
              </a:lnSpc>
              <a:buFont typeface="Arial" charset="0"/>
              <a:buNone/>
              <a:defRPr/>
            </a:pPr>
            <a:r>
              <a:rPr lang="ru-RU" sz="2200" dirty="0" smtClean="0">
                <a:latin typeface="Comic Sans MS" pitchFamily="66" charset="0"/>
              </a:rPr>
              <a:t>Вас  в  ворота пропустить.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dirty="0" smtClean="0"/>
          </a:p>
        </p:txBody>
      </p:sp>
      <p:sp>
        <p:nvSpPr>
          <p:cNvPr id="16386" name="Объект 17"/>
          <p:cNvSpPr>
            <a:spLocks noGrp="1"/>
          </p:cNvSpPr>
          <p:nvPr>
            <p:ph sz="half" idx="2"/>
          </p:nvPr>
        </p:nvSpPr>
        <p:spPr>
          <a:xfrm>
            <a:off x="4700588" y="1096963"/>
            <a:ext cx="3200400" cy="37131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endParaRPr lang="ru-RU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/>
            <a:extLst>
              <a:ext uri="{28A0092B-C50C-407E-A947-70E740481C1C}"/>
            </a:extLst>
          </a:blip>
          <a:srcRect t="18074"/>
          <a:stretch/>
        </p:blipFill>
        <p:spPr bwMode="auto">
          <a:xfrm>
            <a:off x="4178330" y="-27384"/>
            <a:ext cx="5037140" cy="688538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pinimg.com/736x/ec/96/18/ec9618ff7691fd652ba091d44de998bc--marina-mi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1" y="152400"/>
            <a:ext cx="6324599" cy="6324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tures-hd8.ru/img/articles/May/12/2beb9ffeaeb4fcf9cb5328a53f044f0e/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409"/>
            <a:ext cx="9144000" cy="685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://900igr.net/up/datai/108860/0002-002-.jpg"/>
          <p:cNvPicPr/>
          <p:nvPr/>
        </p:nvPicPr>
        <p:blipFill>
          <a:blip r:embed="rId3" cstate="print"/>
          <a:srcRect r="20861"/>
          <a:stretch>
            <a:fillRect/>
          </a:stretch>
        </p:blipFill>
        <p:spPr bwMode="auto">
          <a:xfrm>
            <a:off x="500033" y="428604"/>
            <a:ext cx="7858181" cy="5875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Рамка 7"/>
          <p:cNvSpPr/>
          <p:nvPr/>
        </p:nvSpPr>
        <p:spPr>
          <a:xfrm>
            <a:off x="3786182" y="2857496"/>
            <a:ext cx="4214842" cy="214314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418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100000">
                <a:srgbClr val="FFCC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ru-RU" sz="3600" b="1" dirty="0"/>
              <a:t>Геометрическая задача.                        </a:t>
            </a:r>
          </a:p>
          <a:p>
            <a:r>
              <a:rPr lang="ru-RU" sz="3200" dirty="0">
                <a:solidFill>
                  <a:srgbClr val="0033CC"/>
                </a:solidFill>
              </a:rPr>
              <a:t>Сколько треугольников</a:t>
            </a:r>
          </a:p>
          <a:p>
            <a:r>
              <a:rPr lang="ru-RU" sz="3200" dirty="0" smtClean="0">
                <a:solidFill>
                  <a:srgbClr val="0033CC"/>
                </a:solidFill>
              </a:rPr>
              <a:t>в прямоугольнике?</a:t>
            </a:r>
            <a:endParaRPr lang="ru-RU" sz="3200" dirty="0">
              <a:solidFill>
                <a:srgbClr val="0033CC"/>
              </a:solidFill>
            </a:endParaRPr>
          </a:p>
          <a:p>
            <a:r>
              <a:rPr lang="ru-RU" sz="3200" dirty="0">
                <a:solidFill>
                  <a:srgbClr val="0033CC"/>
                </a:solidFill>
              </a:rPr>
              <a:t> </a:t>
            </a: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  <a:p>
            <a:endParaRPr lang="ru-RU" sz="3200" dirty="0">
              <a:solidFill>
                <a:srgbClr val="0033CC"/>
              </a:solidFill>
            </a:endParaRPr>
          </a:p>
        </p:txBody>
      </p:sp>
      <p:sp>
        <p:nvSpPr>
          <p:cNvPr id="49156" name="AutoShape 10"/>
          <p:cNvSpPr>
            <a:spLocks noChangeArrowheads="1"/>
          </p:cNvSpPr>
          <p:nvPr/>
        </p:nvSpPr>
        <p:spPr bwMode="auto">
          <a:xfrm rot="10800000">
            <a:off x="684213" y="1989138"/>
            <a:ext cx="4751387" cy="1727200"/>
          </a:xfrm>
          <a:prstGeom prst="triangle">
            <a:avLst>
              <a:gd name="adj" fmla="val 50000"/>
            </a:avLst>
          </a:prstGeom>
          <a:solidFill>
            <a:srgbClr val="CCEC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57" name="AutoShape 11"/>
          <p:cNvSpPr>
            <a:spLocks noChangeArrowheads="1"/>
          </p:cNvSpPr>
          <p:nvPr/>
        </p:nvSpPr>
        <p:spPr bwMode="auto">
          <a:xfrm>
            <a:off x="684213" y="3716338"/>
            <a:ext cx="4751387" cy="1727200"/>
          </a:xfrm>
          <a:prstGeom prst="triangle">
            <a:avLst>
              <a:gd name="adj" fmla="val 50000"/>
            </a:avLst>
          </a:prstGeom>
          <a:solidFill>
            <a:srgbClr val="CCEC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58" name="AutoShape 12"/>
          <p:cNvSpPr>
            <a:spLocks noChangeArrowheads="1"/>
          </p:cNvSpPr>
          <p:nvPr/>
        </p:nvSpPr>
        <p:spPr bwMode="auto">
          <a:xfrm rot="-5400000">
            <a:off x="2519363" y="2528888"/>
            <a:ext cx="3455987" cy="2376487"/>
          </a:xfrm>
          <a:prstGeom prst="triangle">
            <a:avLst>
              <a:gd name="adj" fmla="val 50000"/>
            </a:avLst>
          </a:prstGeom>
          <a:solidFill>
            <a:srgbClr val="CCEC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9159" name="AutoShape 13"/>
          <p:cNvSpPr>
            <a:spLocks noChangeArrowheads="1"/>
          </p:cNvSpPr>
          <p:nvPr/>
        </p:nvSpPr>
        <p:spPr bwMode="auto">
          <a:xfrm rot="5400000">
            <a:off x="144463" y="2528888"/>
            <a:ext cx="3455987" cy="2376487"/>
          </a:xfrm>
          <a:prstGeom prst="triangle">
            <a:avLst>
              <a:gd name="adj" fmla="val 50000"/>
            </a:avLst>
          </a:prstGeom>
          <a:solidFill>
            <a:srgbClr val="CCEC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6" name="AutoShape 14"/>
          <p:cNvSpPr>
            <a:spLocks noChangeArrowheads="1"/>
          </p:cNvSpPr>
          <p:nvPr/>
        </p:nvSpPr>
        <p:spPr bwMode="auto">
          <a:xfrm rot="5400000">
            <a:off x="144463" y="2528888"/>
            <a:ext cx="3455987" cy="2376487"/>
          </a:xfrm>
          <a:prstGeom prst="triangle">
            <a:avLst>
              <a:gd name="adj" fmla="val 50000"/>
            </a:avLst>
          </a:prstGeom>
          <a:solidFill>
            <a:srgbClr val="CC00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7" name="AutoShape 15"/>
          <p:cNvSpPr>
            <a:spLocks noChangeArrowheads="1"/>
          </p:cNvSpPr>
          <p:nvPr/>
        </p:nvSpPr>
        <p:spPr bwMode="auto">
          <a:xfrm rot="-5400000">
            <a:off x="2519363" y="2528888"/>
            <a:ext cx="3455987" cy="2376487"/>
          </a:xfrm>
          <a:prstGeom prst="triangle">
            <a:avLst>
              <a:gd name="adj" fmla="val 50000"/>
            </a:avLst>
          </a:prstGeom>
          <a:solidFill>
            <a:srgbClr val="FF66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8" name="AutoShape 16"/>
          <p:cNvSpPr>
            <a:spLocks noChangeArrowheads="1"/>
          </p:cNvSpPr>
          <p:nvPr/>
        </p:nvSpPr>
        <p:spPr bwMode="auto">
          <a:xfrm rot="10800000">
            <a:off x="684213" y="1989138"/>
            <a:ext cx="4751387" cy="1727200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9" name="AutoShape 17"/>
          <p:cNvSpPr>
            <a:spLocks noChangeArrowheads="1"/>
          </p:cNvSpPr>
          <p:nvPr/>
        </p:nvSpPr>
        <p:spPr bwMode="auto">
          <a:xfrm>
            <a:off x="684213" y="3716338"/>
            <a:ext cx="4751387" cy="1727200"/>
          </a:xfrm>
          <a:prstGeom prst="triangle">
            <a:avLst>
              <a:gd name="adj" fmla="val 50000"/>
            </a:avLst>
          </a:prstGeom>
          <a:solidFill>
            <a:srgbClr val="66FF66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1042988" y="3068638"/>
            <a:ext cx="576262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4356100" y="3068638"/>
            <a:ext cx="5762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2771775" y="2133600"/>
            <a:ext cx="576263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 b="1">
                <a:solidFill>
                  <a:srgbClr val="969696"/>
                </a:solidFill>
              </a:rPr>
              <a:t>3</a:t>
            </a:r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2700338" y="4221163"/>
            <a:ext cx="576262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3587" name="AutoShape 35"/>
          <p:cNvSpPr>
            <a:spLocks noChangeArrowheads="1"/>
          </p:cNvSpPr>
          <p:nvPr/>
        </p:nvSpPr>
        <p:spPr bwMode="auto">
          <a:xfrm rot="5400000">
            <a:off x="144463" y="2528888"/>
            <a:ext cx="3455987" cy="2376487"/>
          </a:xfrm>
          <a:prstGeom prst="triangle">
            <a:avLst>
              <a:gd name="adj" fmla="val 50000"/>
            </a:avLst>
          </a:prstGeom>
          <a:solidFill>
            <a:srgbClr val="66CC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88" name="AutoShape 36"/>
          <p:cNvSpPr>
            <a:spLocks noChangeArrowheads="1"/>
          </p:cNvSpPr>
          <p:nvPr/>
        </p:nvSpPr>
        <p:spPr bwMode="auto">
          <a:xfrm>
            <a:off x="684213" y="3716338"/>
            <a:ext cx="4751387" cy="1727200"/>
          </a:xfrm>
          <a:prstGeom prst="triangle">
            <a:avLst>
              <a:gd name="adj" fmla="val 50000"/>
            </a:avLst>
          </a:prstGeom>
          <a:solidFill>
            <a:srgbClr val="66CC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89" name="Rectangle 37"/>
          <p:cNvSpPr>
            <a:spLocks noChangeArrowheads="1"/>
          </p:cNvSpPr>
          <p:nvPr/>
        </p:nvSpPr>
        <p:spPr bwMode="auto">
          <a:xfrm>
            <a:off x="1763713" y="4365625"/>
            <a:ext cx="576262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 b="1">
                <a:solidFill>
                  <a:srgbClr val="FFFFFF"/>
                </a:solidFill>
              </a:rPr>
              <a:t>5</a:t>
            </a:r>
          </a:p>
        </p:txBody>
      </p:sp>
      <p:sp>
        <p:nvSpPr>
          <p:cNvPr id="23590" name="AutoShape 38"/>
          <p:cNvSpPr>
            <a:spLocks noChangeArrowheads="1"/>
          </p:cNvSpPr>
          <p:nvPr/>
        </p:nvSpPr>
        <p:spPr bwMode="auto">
          <a:xfrm rot="10800000">
            <a:off x="684213" y="1989138"/>
            <a:ext cx="4751387" cy="1727200"/>
          </a:xfrm>
          <a:prstGeom prst="triangle">
            <a:avLst>
              <a:gd name="adj" fmla="val 50000"/>
            </a:avLst>
          </a:prstGeom>
          <a:solidFill>
            <a:srgbClr val="3366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91" name="AutoShape 39"/>
          <p:cNvSpPr>
            <a:spLocks noChangeArrowheads="1"/>
          </p:cNvSpPr>
          <p:nvPr/>
        </p:nvSpPr>
        <p:spPr bwMode="auto">
          <a:xfrm rot="-5400000">
            <a:off x="2519363" y="2528888"/>
            <a:ext cx="3455987" cy="2376487"/>
          </a:xfrm>
          <a:prstGeom prst="triangle">
            <a:avLst>
              <a:gd name="adj" fmla="val 50000"/>
            </a:avLst>
          </a:prstGeom>
          <a:solidFill>
            <a:srgbClr val="3366FF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92" name="Rectangle 40"/>
          <p:cNvSpPr>
            <a:spLocks noChangeArrowheads="1"/>
          </p:cNvSpPr>
          <p:nvPr/>
        </p:nvSpPr>
        <p:spPr bwMode="auto">
          <a:xfrm>
            <a:off x="4643438" y="2349500"/>
            <a:ext cx="576262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 b="1">
                <a:solidFill>
                  <a:srgbClr val="FFFFFF"/>
                </a:solidFill>
              </a:rPr>
              <a:t>6</a:t>
            </a:r>
          </a:p>
        </p:txBody>
      </p:sp>
      <p:sp>
        <p:nvSpPr>
          <p:cNvPr id="23597" name="AutoShape 45"/>
          <p:cNvSpPr>
            <a:spLocks noChangeArrowheads="1"/>
          </p:cNvSpPr>
          <p:nvPr/>
        </p:nvSpPr>
        <p:spPr bwMode="auto">
          <a:xfrm>
            <a:off x="684213" y="3716338"/>
            <a:ext cx="4751387" cy="1727200"/>
          </a:xfrm>
          <a:prstGeom prst="triangle">
            <a:avLst>
              <a:gd name="adj" fmla="val 50000"/>
            </a:avLst>
          </a:prstGeom>
          <a:solidFill>
            <a:srgbClr val="9900CC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98" name="AutoShape 46"/>
          <p:cNvSpPr>
            <a:spLocks noChangeArrowheads="1"/>
          </p:cNvSpPr>
          <p:nvPr/>
        </p:nvSpPr>
        <p:spPr bwMode="auto">
          <a:xfrm rot="-5400000">
            <a:off x="2516191" y="2532059"/>
            <a:ext cx="3455987" cy="2370143"/>
          </a:xfrm>
          <a:prstGeom prst="triangle">
            <a:avLst>
              <a:gd name="adj" fmla="val 50000"/>
            </a:avLst>
          </a:prstGeom>
          <a:solidFill>
            <a:srgbClr val="9900CC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99" name="Rectangle 47"/>
          <p:cNvSpPr>
            <a:spLocks noChangeArrowheads="1"/>
          </p:cNvSpPr>
          <p:nvPr/>
        </p:nvSpPr>
        <p:spPr bwMode="auto">
          <a:xfrm>
            <a:off x="4140200" y="3573463"/>
            <a:ext cx="792163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23602" name="AutoShape 50"/>
          <p:cNvSpPr>
            <a:spLocks noChangeArrowheads="1"/>
          </p:cNvSpPr>
          <p:nvPr/>
        </p:nvSpPr>
        <p:spPr bwMode="auto">
          <a:xfrm rot="5400000">
            <a:off x="144463" y="2528888"/>
            <a:ext cx="3455987" cy="237648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603" name="AutoShape 51"/>
          <p:cNvSpPr>
            <a:spLocks noChangeArrowheads="1"/>
          </p:cNvSpPr>
          <p:nvPr/>
        </p:nvSpPr>
        <p:spPr bwMode="auto">
          <a:xfrm rot="10800000">
            <a:off x="714348" y="2000240"/>
            <a:ext cx="4751387" cy="172720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 w="222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604" name="Rectangle 52"/>
          <p:cNvSpPr>
            <a:spLocks noChangeArrowheads="1"/>
          </p:cNvSpPr>
          <p:nvPr/>
        </p:nvSpPr>
        <p:spPr bwMode="auto">
          <a:xfrm>
            <a:off x="1116013" y="2636838"/>
            <a:ext cx="792162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7200">
                <a:solidFill>
                  <a:srgbClr val="4D4D4D"/>
                </a:solidFill>
              </a:rPr>
              <a:t>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6" grpId="0" animBg="1"/>
      <p:bldP spid="23567" grpId="0" animBg="1"/>
      <p:bldP spid="23568" grpId="0" animBg="1"/>
      <p:bldP spid="23569" grpId="0" animBg="1"/>
      <p:bldP spid="23570" grpId="0"/>
      <p:bldP spid="23571" grpId="0"/>
      <p:bldP spid="23572" grpId="0"/>
      <p:bldP spid="23573" grpId="0"/>
      <p:bldP spid="23587" grpId="0" animBg="1"/>
      <p:bldP spid="23588" grpId="0" animBg="1"/>
      <p:bldP spid="23589" grpId="0"/>
      <p:bldP spid="23590" grpId="0" animBg="1"/>
      <p:bldP spid="23591" grpId="0" animBg="1"/>
      <p:bldP spid="23592" grpId="0"/>
      <p:bldP spid="23597" grpId="0" animBg="1"/>
      <p:bldP spid="23598" grpId="0" animBg="1"/>
      <p:bldP spid="23599" grpId="0"/>
      <p:bldP spid="23602" grpId="0" animBg="1"/>
      <p:bldP spid="23603" grpId="0" animBg="1"/>
      <p:bldP spid="236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Лягушонок считает до пя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52400"/>
            <a:ext cx="7696200" cy="64008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tures-hd8.ru/img/articles/May/12/2beb9ffeaeb4fcf9cb5328a53f044f0e/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409"/>
            <a:ext cx="9144000" cy="685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1" descr="https://lh5.googleusercontent.com/-59isYoVmoGQ/TlLI0RXRf0I/AAAAAAAACcc/HJSWcgpO2qE/s512/image049.jpg"/>
          <p:cNvPicPr>
            <a:picLocks noChangeAspect="1" noChangeArrowheads="1"/>
          </p:cNvPicPr>
          <p:nvPr/>
        </p:nvPicPr>
        <p:blipFill>
          <a:blip r:embed="rId3" cstate="print"/>
          <a:srcRect l="3329" t="25000" r="34653" b="48769"/>
          <a:stretch>
            <a:fillRect/>
          </a:stretch>
        </p:blipFill>
        <p:spPr bwMode="auto">
          <a:xfrm>
            <a:off x="428597" y="779183"/>
            <a:ext cx="8072493" cy="440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трелка вниз 3"/>
          <p:cNvSpPr/>
          <p:nvPr/>
        </p:nvSpPr>
        <p:spPr>
          <a:xfrm rot="20170601">
            <a:off x="3289515" y="1385828"/>
            <a:ext cx="484188" cy="33024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418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5.infourok.ru/uploads/ex/0445/00023aac-22511b35/hello_html_3c18f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316970" y="664232"/>
            <a:ext cx="6212708" cy="53414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tures-hd8.ru/img/articles/May/12/2beb9ffeaeb4fcf9cb5328a53f044f0e/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14346" y="6409"/>
            <a:ext cx="9144000" cy="685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Комплекс развивающих игр и упражнений, направленный на повыш"/>
          <p:cNvPicPr/>
          <p:nvPr/>
        </p:nvPicPr>
        <p:blipFill>
          <a:blip r:embed="rId3" cstate="print"/>
          <a:srcRect l="5738" t="19585" r="7642" b="53422"/>
          <a:stretch>
            <a:fillRect/>
          </a:stretch>
        </p:blipFill>
        <p:spPr bwMode="auto">
          <a:xfrm>
            <a:off x="1142976" y="214290"/>
            <a:ext cx="550072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омплекс развивающих игр и упражнений, направленный на повыш"/>
          <p:cNvPicPr/>
          <p:nvPr/>
        </p:nvPicPr>
        <p:blipFill>
          <a:blip r:embed="rId3" cstate="print"/>
          <a:srcRect l="5738" t="64106" r="7642" b="6797"/>
          <a:stretch>
            <a:fillRect/>
          </a:stretch>
        </p:blipFill>
        <p:spPr bwMode="auto">
          <a:xfrm>
            <a:off x="1142976" y="3857628"/>
            <a:ext cx="550072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омплекс развивающих игр и упражнений, направленный на повыш"/>
          <p:cNvPicPr/>
          <p:nvPr/>
        </p:nvPicPr>
        <p:blipFill>
          <a:blip r:embed="rId3" cstate="print"/>
          <a:srcRect l="5738" t="51486" r="70797" b="35894"/>
          <a:stretch>
            <a:fillRect/>
          </a:stretch>
        </p:blipFill>
        <p:spPr bwMode="auto">
          <a:xfrm>
            <a:off x="1142976" y="2928934"/>
            <a:ext cx="142876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омплекс развивающих игр и упражнений, направленный на повыш"/>
          <p:cNvPicPr/>
          <p:nvPr/>
        </p:nvPicPr>
        <p:blipFill>
          <a:blip r:embed="rId3" cstate="print"/>
          <a:srcRect l="27214" t="49032" r="49261" b="35543"/>
          <a:stretch>
            <a:fillRect/>
          </a:stretch>
        </p:blipFill>
        <p:spPr bwMode="auto">
          <a:xfrm>
            <a:off x="2714612" y="2928934"/>
            <a:ext cx="1214446" cy="748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омплекс развивающих игр и упражнений, направленный на повыш"/>
          <p:cNvPicPr/>
          <p:nvPr/>
        </p:nvPicPr>
        <p:blipFill>
          <a:blip r:embed="rId3" cstate="print"/>
          <a:srcRect l="48100" t="48682" r="28391" b="35192"/>
          <a:stretch>
            <a:fillRect/>
          </a:stretch>
        </p:blipFill>
        <p:spPr bwMode="auto">
          <a:xfrm>
            <a:off x="4143372" y="2928934"/>
            <a:ext cx="1143008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омплекс развивающих игр и упражнений, направленный на повыш"/>
          <p:cNvPicPr/>
          <p:nvPr/>
        </p:nvPicPr>
        <p:blipFill>
          <a:blip r:embed="rId3" cstate="print"/>
          <a:srcRect l="67494" t="48682" r="7642" b="34842"/>
          <a:stretch>
            <a:fillRect/>
          </a:stretch>
        </p:blipFill>
        <p:spPr bwMode="auto">
          <a:xfrm>
            <a:off x="5500694" y="2928934"/>
            <a:ext cx="100013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94186903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28585E-6 L 0.45435 -0.340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" y="-1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40426E-6 L 0.14185 0.335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1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28585E-6 L -0.3059 -0.1625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" y="-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teatr.euroset.ru/images/photo/large/20/4012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81610"/>
            <a:ext cx="8229600" cy="593697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голуб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pic>
        <p:nvPicPr>
          <p:cNvPr id="35845" name="Picture 5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5500" y="622300"/>
            <a:ext cx="2078038" cy="220662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35846" name="Picture 6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3513" y="649288"/>
            <a:ext cx="2139950" cy="22129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6149" name="WordArt 9"/>
          <p:cNvSpPr>
            <a:spLocks noChangeArrowheads="1" noChangeShapeType="1" noTextEdit="1"/>
          </p:cNvSpPr>
          <p:nvPr/>
        </p:nvSpPr>
        <p:spPr bwMode="auto">
          <a:xfrm rot="217977">
            <a:off x="3810000" y="1066800"/>
            <a:ext cx="2057400" cy="8001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ЗАДАНИЕ </a:t>
            </a:r>
          </a:p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6150" name="WordArt 10"/>
          <p:cNvSpPr>
            <a:spLocks noChangeArrowheads="1" noChangeShapeType="1" noTextEdit="1"/>
          </p:cNvSpPr>
          <p:nvPr/>
        </p:nvSpPr>
        <p:spPr bwMode="auto">
          <a:xfrm>
            <a:off x="2286000" y="5410200"/>
            <a:ext cx="5029200" cy="114458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найди лишнее</a:t>
            </a:r>
          </a:p>
        </p:txBody>
      </p:sp>
      <p:pic>
        <p:nvPicPr>
          <p:cNvPr id="6151" name="Picture 11" descr="вместе - копия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 l="5162"/>
          <a:stretch>
            <a:fillRect/>
          </a:stretch>
        </p:blipFill>
        <p:spPr bwMode="auto">
          <a:xfrm>
            <a:off x="304800" y="5562600"/>
            <a:ext cx="909638" cy="9906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6152" name="Picture 12" descr="попугай 2 - копия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153400" y="5486400"/>
            <a:ext cx="703263" cy="10668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sp>
        <p:nvSpPr>
          <p:cNvPr id="6153" name="WordArt 13"/>
          <p:cNvSpPr>
            <a:spLocks noChangeArrowheads="1" noChangeShapeType="1" noTextEdit="1"/>
          </p:cNvSpPr>
          <p:nvPr/>
        </p:nvSpPr>
        <p:spPr bwMode="auto">
          <a:xfrm>
            <a:off x="2057400" y="3429000"/>
            <a:ext cx="2209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УРА, ПОБЕДА!</a:t>
            </a:r>
          </a:p>
        </p:txBody>
      </p:sp>
      <p:pic>
        <p:nvPicPr>
          <p:cNvPr id="35848" name="Picture 8" descr="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05400" y="3276600"/>
            <a:ext cx="2279650" cy="20843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35847" name="Picture 7" descr="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57400" y="3276600"/>
            <a:ext cx="2189163" cy="20843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8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58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58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58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голуб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7171" name="WordArt 5"/>
          <p:cNvSpPr>
            <a:spLocks noChangeArrowheads="1" noChangeShapeType="1" noTextEdit="1"/>
          </p:cNvSpPr>
          <p:nvPr/>
        </p:nvSpPr>
        <p:spPr bwMode="auto">
          <a:xfrm>
            <a:off x="304800" y="1066800"/>
            <a:ext cx="8534400" cy="1371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799692"/>
              </a:avLst>
            </a:prstTxWarp>
          </a:bodyPr>
          <a:lstStyle/>
          <a:p>
            <a:pPr algn="ctr"/>
            <a:r>
              <a:rPr lang="ru-RU" sz="3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правильный ответ</a:t>
            </a:r>
          </a:p>
        </p:txBody>
      </p:sp>
      <p:pic>
        <p:nvPicPr>
          <p:cNvPr id="7172" name="Picture 6" descr="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1828800"/>
            <a:ext cx="2189163" cy="2084388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7173" name="Picture 7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4343400"/>
            <a:ext cx="2078038" cy="220662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7174" name="Picture 8" descr="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4419600"/>
            <a:ext cx="2279650" cy="20843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7175" name="Picture 9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4267200"/>
            <a:ext cx="2139950" cy="22129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7176" name="Picture 10" descr="попугай 2 - копия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305800" y="228600"/>
            <a:ext cx="603250" cy="9144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голуб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8195" name="WordArt 5"/>
          <p:cNvSpPr>
            <a:spLocks noChangeArrowheads="1" noChangeShapeType="1" noTextEdit="1"/>
          </p:cNvSpPr>
          <p:nvPr/>
        </p:nvSpPr>
        <p:spPr bwMode="auto">
          <a:xfrm rot="217977">
            <a:off x="3810000" y="1066800"/>
            <a:ext cx="2057400" cy="8001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ЗАДАНИЕ </a:t>
            </a:r>
          </a:p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3</a:t>
            </a:r>
          </a:p>
        </p:txBody>
      </p:sp>
      <p:pic>
        <p:nvPicPr>
          <p:cNvPr id="37894" name="Picture 6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457200"/>
            <a:ext cx="2286000" cy="20605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37895" name="Picture 7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457200"/>
            <a:ext cx="2193925" cy="2017713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37897" name="Picture 9" descr="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2895600"/>
            <a:ext cx="2212975" cy="2030413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8199" name="WordArt 10"/>
          <p:cNvSpPr>
            <a:spLocks noChangeArrowheads="1" noChangeShapeType="1" noTextEdit="1"/>
          </p:cNvSpPr>
          <p:nvPr/>
        </p:nvSpPr>
        <p:spPr bwMode="auto">
          <a:xfrm>
            <a:off x="2286000" y="5410200"/>
            <a:ext cx="5029200" cy="114458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найди лишнее</a:t>
            </a:r>
          </a:p>
        </p:txBody>
      </p:sp>
      <p:pic>
        <p:nvPicPr>
          <p:cNvPr id="8200" name="Picture 11" descr="вместе - копия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 l="5162"/>
          <a:stretch>
            <a:fillRect/>
          </a:stretch>
        </p:blipFill>
        <p:spPr bwMode="auto">
          <a:xfrm>
            <a:off x="381000" y="5562600"/>
            <a:ext cx="911225" cy="9906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8201" name="Picture 12" descr="попугай 2 - копия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153400" y="5486400"/>
            <a:ext cx="703263" cy="10668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sp>
        <p:nvSpPr>
          <p:cNvPr id="8202" name="WordArt 13"/>
          <p:cNvSpPr>
            <a:spLocks noChangeArrowheads="1" noChangeShapeType="1" noTextEdit="1"/>
          </p:cNvSpPr>
          <p:nvPr/>
        </p:nvSpPr>
        <p:spPr bwMode="auto">
          <a:xfrm>
            <a:off x="2057400" y="3429000"/>
            <a:ext cx="2209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УРА, ПОБЕДА!</a:t>
            </a:r>
          </a:p>
        </p:txBody>
      </p:sp>
      <p:pic>
        <p:nvPicPr>
          <p:cNvPr id="37896" name="Picture 8" descr="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33600" y="2895600"/>
            <a:ext cx="2262188" cy="2030413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8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78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78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78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89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голуб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9219" name="WordArt 5"/>
          <p:cNvSpPr>
            <a:spLocks noChangeArrowheads="1" noChangeShapeType="1" noTextEdit="1"/>
          </p:cNvSpPr>
          <p:nvPr/>
        </p:nvSpPr>
        <p:spPr bwMode="auto">
          <a:xfrm>
            <a:off x="304800" y="1066800"/>
            <a:ext cx="8534400" cy="1371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799692"/>
              </a:avLst>
            </a:prstTxWarp>
          </a:bodyPr>
          <a:lstStyle/>
          <a:p>
            <a:pPr algn="ctr"/>
            <a:r>
              <a:rPr lang="ru-RU" sz="3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правильный ответ</a:t>
            </a:r>
          </a:p>
        </p:txBody>
      </p:sp>
      <p:pic>
        <p:nvPicPr>
          <p:cNvPr id="9220" name="Picture 6" descr="попугай 2 - копия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305800" y="304800"/>
            <a:ext cx="603250" cy="9144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9221" name="Picture 7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5200" y="1828800"/>
            <a:ext cx="2262188" cy="2030413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9222" name="Picture 8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3400" y="4495800"/>
            <a:ext cx="2286000" cy="20605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9223" name="Picture 9" descr="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400" y="4495800"/>
            <a:ext cx="2193925" cy="2017713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9224" name="Picture 10" descr="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77000" y="4495800"/>
            <a:ext cx="2212975" cy="2030413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голуб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10243" name="WordArt 5"/>
          <p:cNvSpPr>
            <a:spLocks noChangeArrowheads="1" noChangeShapeType="1" noTextEdit="1"/>
          </p:cNvSpPr>
          <p:nvPr/>
        </p:nvSpPr>
        <p:spPr bwMode="auto">
          <a:xfrm rot="217977">
            <a:off x="3810000" y="1066800"/>
            <a:ext cx="2057400" cy="8001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ЗАДАНИЕ </a:t>
            </a:r>
          </a:p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4</a:t>
            </a:r>
          </a:p>
        </p:txBody>
      </p:sp>
      <p:pic>
        <p:nvPicPr>
          <p:cNvPr id="39944" name="Picture 8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1828800"/>
            <a:ext cx="1736725" cy="23891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39945" name="Picture 9" descr="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3048000"/>
            <a:ext cx="1736725" cy="23891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39946" name="Picture 10" descr="5"/>
          <p:cNvPicPr>
            <a:picLocks noChangeAspect="1" noChangeArrowheads="1"/>
          </p:cNvPicPr>
          <p:nvPr/>
        </p:nvPicPr>
        <p:blipFill>
          <a:blip r:embed="rId6" cstate="print"/>
          <a:srcRect r="9583"/>
          <a:stretch>
            <a:fillRect/>
          </a:stretch>
        </p:blipFill>
        <p:spPr bwMode="auto">
          <a:xfrm>
            <a:off x="6858000" y="381000"/>
            <a:ext cx="1752600" cy="24257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0247" name="WordArt 11"/>
          <p:cNvSpPr>
            <a:spLocks noChangeArrowheads="1" noChangeShapeType="1" noTextEdit="1"/>
          </p:cNvSpPr>
          <p:nvPr/>
        </p:nvSpPr>
        <p:spPr bwMode="auto">
          <a:xfrm>
            <a:off x="2438400" y="5713413"/>
            <a:ext cx="5029200" cy="1144587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найди лишнее</a:t>
            </a:r>
          </a:p>
        </p:txBody>
      </p:sp>
      <p:pic>
        <p:nvPicPr>
          <p:cNvPr id="10248" name="Picture 12" descr="вместе - копия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 l="5162"/>
          <a:stretch>
            <a:fillRect/>
          </a:stretch>
        </p:blipFill>
        <p:spPr bwMode="auto">
          <a:xfrm>
            <a:off x="304800" y="5638800"/>
            <a:ext cx="911225" cy="9906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10249" name="Picture 13" descr="попугай 2 - копия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153400" y="5486400"/>
            <a:ext cx="703263" cy="10668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sp>
        <p:nvSpPr>
          <p:cNvPr id="10250" name="WordArt 14"/>
          <p:cNvSpPr>
            <a:spLocks noChangeArrowheads="1" noChangeShapeType="1" noTextEdit="1"/>
          </p:cNvSpPr>
          <p:nvPr/>
        </p:nvSpPr>
        <p:spPr bwMode="auto">
          <a:xfrm>
            <a:off x="1524000" y="3886200"/>
            <a:ext cx="1828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УРА, ПОБЕДА!</a:t>
            </a:r>
          </a:p>
        </p:txBody>
      </p:sp>
      <p:pic>
        <p:nvPicPr>
          <p:cNvPr id="39943" name="Picture 7" descr="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00200" y="3048000"/>
            <a:ext cx="1743075" cy="240823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39952" name="Picture 16" descr="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3400" y="304800"/>
            <a:ext cx="1944688" cy="23780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9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4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99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4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9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399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4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99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4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99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1" dur="1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1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100" fill="hold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95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голуб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11267" name="WordArt 5"/>
          <p:cNvSpPr>
            <a:spLocks noChangeArrowheads="1" noChangeShapeType="1" noTextEdit="1"/>
          </p:cNvSpPr>
          <p:nvPr/>
        </p:nvSpPr>
        <p:spPr bwMode="auto">
          <a:xfrm>
            <a:off x="304800" y="1066800"/>
            <a:ext cx="8534400" cy="1371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799692"/>
              </a:avLst>
            </a:prstTxWarp>
          </a:bodyPr>
          <a:lstStyle/>
          <a:p>
            <a:pPr algn="ctr"/>
            <a:r>
              <a:rPr lang="ru-RU" sz="3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правильный ответ</a:t>
            </a:r>
          </a:p>
        </p:txBody>
      </p:sp>
      <p:pic>
        <p:nvPicPr>
          <p:cNvPr id="11268" name="Picture 6" descr="попугай 2 - копия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305800" y="228600"/>
            <a:ext cx="603250" cy="9144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11269" name="Picture 9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0" y="1600200"/>
            <a:ext cx="1743075" cy="2408238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11270" name="Picture 11" descr="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4191000"/>
            <a:ext cx="1736725" cy="23891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1271" name="Picture 12" descr="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4191000"/>
            <a:ext cx="1736725" cy="2389188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1272" name="Picture 13" descr="5"/>
          <p:cNvPicPr>
            <a:picLocks noChangeAspect="1" noChangeArrowheads="1"/>
          </p:cNvPicPr>
          <p:nvPr/>
        </p:nvPicPr>
        <p:blipFill>
          <a:blip r:embed="rId8" cstate="print"/>
          <a:srcRect r="9583"/>
          <a:stretch>
            <a:fillRect/>
          </a:stretch>
        </p:blipFill>
        <p:spPr bwMode="auto">
          <a:xfrm>
            <a:off x="7162800" y="4191000"/>
            <a:ext cx="1762125" cy="24384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1273" name="Picture 15" descr="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4800" y="4191000"/>
            <a:ext cx="1944688" cy="2378075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голуб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14339" name="WordArt 5"/>
          <p:cNvSpPr>
            <a:spLocks noChangeArrowheads="1" noChangeShapeType="1" noTextEdit="1"/>
          </p:cNvSpPr>
          <p:nvPr/>
        </p:nvSpPr>
        <p:spPr bwMode="auto">
          <a:xfrm rot="217977">
            <a:off x="3810000" y="1066800"/>
            <a:ext cx="2057400" cy="8001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ЗАДАНИЕ </a:t>
            </a:r>
          </a:p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6</a:t>
            </a:r>
          </a:p>
        </p:txBody>
      </p:sp>
      <p:sp>
        <p:nvSpPr>
          <p:cNvPr id="14340" name="WordArt 6"/>
          <p:cNvSpPr>
            <a:spLocks noChangeArrowheads="1" noChangeShapeType="1" noTextEdit="1"/>
          </p:cNvSpPr>
          <p:nvPr/>
        </p:nvSpPr>
        <p:spPr bwMode="auto">
          <a:xfrm>
            <a:off x="2438400" y="5713413"/>
            <a:ext cx="5029200" cy="1144587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найди лишнее</a:t>
            </a:r>
          </a:p>
        </p:txBody>
      </p:sp>
      <p:pic>
        <p:nvPicPr>
          <p:cNvPr id="14341" name="Picture 7" descr="вместе - копия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 l="5162"/>
          <a:stretch>
            <a:fillRect/>
          </a:stretch>
        </p:blipFill>
        <p:spPr bwMode="auto">
          <a:xfrm>
            <a:off x="304800" y="5638800"/>
            <a:ext cx="911225" cy="9906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14342" name="Picture 8" descr="попугай 2 - копия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153400" y="5486400"/>
            <a:ext cx="703263" cy="10668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44041" name="Picture 9" descr="1"/>
          <p:cNvPicPr>
            <a:picLocks noChangeAspect="1" noChangeArrowheads="1"/>
          </p:cNvPicPr>
          <p:nvPr/>
        </p:nvPicPr>
        <p:blipFill>
          <a:blip r:embed="rId8" cstate="print"/>
          <a:srcRect l="8199" b="7753"/>
          <a:stretch>
            <a:fillRect/>
          </a:stretch>
        </p:blipFill>
        <p:spPr bwMode="auto">
          <a:xfrm>
            <a:off x="609600" y="304800"/>
            <a:ext cx="1706563" cy="22098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4042" name="Picture 10" descr="2"/>
          <p:cNvPicPr>
            <a:picLocks noChangeAspect="1" noChangeArrowheads="1"/>
          </p:cNvPicPr>
          <p:nvPr/>
        </p:nvPicPr>
        <p:blipFill>
          <a:blip r:embed="rId9" cstate="print"/>
          <a:srcRect b="6976"/>
          <a:stretch>
            <a:fillRect/>
          </a:stretch>
        </p:blipFill>
        <p:spPr bwMode="auto">
          <a:xfrm>
            <a:off x="1295400" y="3124200"/>
            <a:ext cx="1749425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4044" name="Picture 12" descr="4"/>
          <p:cNvPicPr>
            <a:picLocks noChangeAspect="1" noChangeArrowheads="1"/>
          </p:cNvPicPr>
          <p:nvPr/>
        </p:nvPicPr>
        <p:blipFill>
          <a:blip r:embed="rId10" cstate="print"/>
          <a:srcRect b="6006"/>
          <a:stretch>
            <a:fillRect/>
          </a:stretch>
        </p:blipFill>
        <p:spPr bwMode="auto">
          <a:xfrm>
            <a:off x="6248400" y="3124200"/>
            <a:ext cx="1731963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4045" name="Picture 13" descr="5"/>
          <p:cNvPicPr>
            <a:picLocks noChangeAspect="1" noChangeArrowheads="1"/>
          </p:cNvPicPr>
          <p:nvPr/>
        </p:nvPicPr>
        <p:blipFill>
          <a:blip r:embed="rId11" cstate="print"/>
          <a:srcRect l="11613" b="7156"/>
          <a:stretch>
            <a:fillRect/>
          </a:stretch>
        </p:blipFill>
        <p:spPr bwMode="auto">
          <a:xfrm>
            <a:off x="6858000" y="304800"/>
            <a:ext cx="1739900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4347" name="WordArt 14"/>
          <p:cNvSpPr>
            <a:spLocks noChangeArrowheads="1" noChangeShapeType="1" noTextEdit="1"/>
          </p:cNvSpPr>
          <p:nvPr/>
        </p:nvSpPr>
        <p:spPr bwMode="auto">
          <a:xfrm>
            <a:off x="3733800" y="2895600"/>
            <a:ext cx="1828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УРА, ПОБЕДА!</a:t>
            </a:r>
          </a:p>
        </p:txBody>
      </p:sp>
      <p:pic>
        <p:nvPicPr>
          <p:cNvPr id="44043" name="Picture 11" descr="3"/>
          <p:cNvPicPr>
            <a:picLocks noChangeAspect="1" noChangeArrowheads="1"/>
          </p:cNvPicPr>
          <p:nvPr/>
        </p:nvPicPr>
        <p:blipFill>
          <a:blip r:embed="rId12" cstate="print"/>
          <a:srcRect b="6494"/>
          <a:stretch>
            <a:fillRect/>
          </a:stretch>
        </p:blipFill>
        <p:spPr bwMode="auto">
          <a:xfrm>
            <a:off x="3810000" y="2057400"/>
            <a:ext cx="1731963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4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40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1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4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4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4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4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1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6" dur="1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4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4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043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голуб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15363" name="WordArt 5"/>
          <p:cNvSpPr>
            <a:spLocks noChangeArrowheads="1" noChangeShapeType="1" noTextEdit="1"/>
          </p:cNvSpPr>
          <p:nvPr/>
        </p:nvSpPr>
        <p:spPr bwMode="auto">
          <a:xfrm>
            <a:off x="304800" y="1066800"/>
            <a:ext cx="8534400" cy="1371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799692"/>
              </a:avLst>
            </a:prstTxWarp>
          </a:bodyPr>
          <a:lstStyle/>
          <a:p>
            <a:pPr algn="ctr"/>
            <a:r>
              <a:rPr lang="ru-RU" sz="3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правильный ответ</a:t>
            </a:r>
          </a:p>
        </p:txBody>
      </p:sp>
      <p:pic>
        <p:nvPicPr>
          <p:cNvPr id="15364" name="Picture 6" descr="попугай 2 - копия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305800" y="228600"/>
            <a:ext cx="603250" cy="9144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15365" name="Picture 10" descr="3"/>
          <p:cNvPicPr>
            <a:picLocks noChangeAspect="1" noChangeArrowheads="1"/>
          </p:cNvPicPr>
          <p:nvPr/>
        </p:nvPicPr>
        <p:blipFill>
          <a:blip r:embed="rId5" cstate="print"/>
          <a:srcRect b="6494"/>
          <a:stretch>
            <a:fillRect/>
          </a:stretch>
        </p:blipFill>
        <p:spPr bwMode="auto">
          <a:xfrm>
            <a:off x="3733800" y="1600200"/>
            <a:ext cx="1731963" cy="2286000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15366" name="Picture 11" descr="1"/>
          <p:cNvPicPr>
            <a:picLocks noChangeAspect="1" noChangeArrowheads="1"/>
          </p:cNvPicPr>
          <p:nvPr/>
        </p:nvPicPr>
        <p:blipFill>
          <a:blip r:embed="rId6" cstate="print"/>
          <a:srcRect l="8199" b="7753"/>
          <a:stretch>
            <a:fillRect/>
          </a:stretch>
        </p:blipFill>
        <p:spPr bwMode="auto">
          <a:xfrm>
            <a:off x="304800" y="4191000"/>
            <a:ext cx="1706563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5367" name="Picture 12" descr="2"/>
          <p:cNvPicPr>
            <a:picLocks noChangeAspect="1" noChangeArrowheads="1"/>
          </p:cNvPicPr>
          <p:nvPr/>
        </p:nvPicPr>
        <p:blipFill>
          <a:blip r:embed="rId7" cstate="print"/>
          <a:srcRect b="6976"/>
          <a:stretch>
            <a:fillRect/>
          </a:stretch>
        </p:blipFill>
        <p:spPr bwMode="auto">
          <a:xfrm>
            <a:off x="2590800" y="4191000"/>
            <a:ext cx="1749425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5368" name="Picture 13" descr="4"/>
          <p:cNvPicPr>
            <a:picLocks noChangeAspect="1" noChangeArrowheads="1"/>
          </p:cNvPicPr>
          <p:nvPr/>
        </p:nvPicPr>
        <p:blipFill>
          <a:blip r:embed="rId8" cstate="print"/>
          <a:srcRect b="6006"/>
          <a:stretch>
            <a:fillRect/>
          </a:stretch>
        </p:blipFill>
        <p:spPr bwMode="auto">
          <a:xfrm>
            <a:off x="4876800" y="4191000"/>
            <a:ext cx="1731963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5369" name="Picture 14" descr="5"/>
          <p:cNvPicPr>
            <a:picLocks noChangeAspect="1" noChangeArrowheads="1"/>
          </p:cNvPicPr>
          <p:nvPr/>
        </p:nvPicPr>
        <p:blipFill>
          <a:blip r:embed="rId9" cstate="print"/>
          <a:srcRect l="11613" b="7156"/>
          <a:stretch>
            <a:fillRect/>
          </a:stretch>
        </p:blipFill>
        <p:spPr bwMode="auto">
          <a:xfrm>
            <a:off x="7086600" y="4191000"/>
            <a:ext cx="1739900" cy="22860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голуб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16387" name="WordArt 5"/>
          <p:cNvSpPr>
            <a:spLocks noChangeArrowheads="1" noChangeShapeType="1" noTextEdit="1"/>
          </p:cNvSpPr>
          <p:nvPr/>
        </p:nvSpPr>
        <p:spPr bwMode="auto">
          <a:xfrm rot="217977">
            <a:off x="3810000" y="1066800"/>
            <a:ext cx="2057400" cy="8001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ЗАДАНИЕ </a:t>
            </a:r>
          </a:p>
          <a:p>
            <a:pPr algn="ctr"/>
            <a:r>
              <a:rPr lang="ru-RU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7</a:t>
            </a:r>
          </a:p>
        </p:txBody>
      </p:sp>
      <p:pic>
        <p:nvPicPr>
          <p:cNvPr id="16388" name="Picture 6" descr="вместе - копия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 l="5162"/>
          <a:stretch>
            <a:fillRect/>
          </a:stretch>
        </p:blipFill>
        <p:spPr bwMode="auto">
          <a:xfrm>
            <a:off x="304800" y="5638800"/>
            <a:ext cx="911225" cy="9906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16389" name="Picture 7" descr="попугай 2 - копия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153400" y="5486400"/>
            <a:ext cx="703263" cy="10668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46089" name="Picture 9" descr="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" y="304800"/>
            <a:ext cx="1901825" cy="24511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6091" name="Picture 11" descr="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0000" y="2286000"/>
            <a:ext cx="1736725" cy="24511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6092" name="Picture 12" descr="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72200" y="3048000"/>
            <a:ext cx="1743075" cy="2468563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46093" name="Picture 13" descr="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05600" y="304800"/>
            <a:ext cx="1962150" cy="24511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16394" name="WordArt 14"/>
          <p:cNvSpPr>
            <a:spLocks noChangeArrowheads="1" noChangeShapeType="1" noTextEdit="1"/>
          </p:cNvSpPr>
          <p:nvPr/>
        </p:nvSpPr>
        <p:spPr bwMode="auto">
          <a:xfrm>
            <a:off x="2438400" y="5713413"/>
            <a:ext cx="5029200" cy="1144587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найди лишнее</a:t>
            </a:r>
          </a:p>
        </p:txBody>
      </p:sp>
      <p:sp>
        <p:nvSpPr>
          <p:cNvPr id="16395" name="WordArt 15"/>
          <p:cNvSpPr>
            <a:spLocks noChangeArrowheads="1" noChangeShapeType="1" noTextEdit="1"/>
          </p:cNvSpPr>
          <p:nvPr/>
        </p:nvSpPr>
        <p:spPr bwMode="auto">
          <a:xfrm>
            <a:off x="1447800" y="3810000"/>
            <a:ext cx="1828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УРА, ПОБЕДА!</a:t>
            </a:r>
          </a:p>
        </p:txBody>
      </p:sp>
      <p:pic>
        <p:nvPicPr>
          <p:cNvPr id="46090" name="Picture 10" descr="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524000" y="3048000"/>
            <a:ext cx="1762125" cy="2462213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6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8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6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9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6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1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9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60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1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" dur="1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9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60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1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1" dur="1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2" dur="1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1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93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голуб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17411" name="WordArt 5"/>
          <p:cNvSpPr>
            <a:spLocks noChangeArrowheads="1" noChangeShapeType="1" noTextEdit="1"/>
          </p:cNvSpPr>
          <p:nvPr/>
        </p:nvSpPr>
        <p:spPr bwMode="auto">
          <a:xfrm>
            <a:off x="304800" y="1066800"/>
            <a:ext cx="8534400" cy="1371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799692"/>
              </a:avLst>
            </a:prstTxWarp>
          </a:bodyPr>
          <a:lstStyle/>
          <a:p>
            <a:pPr algn="ctr"/>
            <a:r>
              <a:rPr lang="ru-RU" sz="3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"/>
                <a:cs typeface="Arial"/>
              </a:rPr>
              <a:t>правильный ответ</a:t>
            </a:r>
          </a:p>
        </p:txBody>
      </p:sp>
      <p:pic>
        <p:nvPicPr>
          <p:cNvPr id="17412" name="Picture 6" descr="попугай 2 - копия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8752"/>
              </a:clrFrom>
              <a:clrTo>
                <a:srgbClr val="FF8752">
                  <a:alpha val="0"/>
                </a:srgbClr>
              </a:clrTo>
            </a:clrChange>
          </a:blip>
          <a:srcRect t="3120" b="4306"/>
          <a:stretch>
            <a:fillRect/>
          </a:stretch>
        </p:blipFill>
        <p:spPr bwMode="auto">
          <a:xfrm>
            <a:off x="8305800" y="228600"/>
            <a:ext cx="603250" cy="914400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</p:spPr>
      </p:pic>
      <p:pic>
        <p:nvPicPr>
          <p:cNvPr id="17413" name="Picture 7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7600" y="1600200"/>
            <a:ext cx="1636713" cy="2286000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17414" name="Picture 8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" y="4114800"/>
            <a:ext cx="1833563" cy="23622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7415" name="Picture 9" descr="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19400" y="4114800"/>
            <a:ext cx="1673225" cy="23622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7416" name="Picture 10" descr="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53000" y="4114800"/>
            <a:ext cx="1668463" cy="23622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17417" name="Picture 11" descr="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86600" y="4114800"/>
            <a:ext cx="1762125" cy="2362200"/>
          </a:xfrm>
          <a:prstGeom prst="rect">
            <a:avLst/>
          </a:prstGeom>
          <a:noFill/>
          <a:ln w="762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geum.ru/next/images/193945-nomer-41c0225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1" y="167181"/>
            <a:ext cx="6400800" cy="669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2320" y="162737"/>
            <a:ext cx="8035200" cy="13307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82674" tIns="41338" rIns="82674" bIns="41338">
            <a:spAutoFit/>
          </a:bodyPr>
          <a:lstStyle/>
          <a:p>
            <a:pPr defTabSz="406215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Катя, Галя и Оля спрятали игрушки –  медвежонка, </a:t>
            </a:r>
          </a:p>
          <a:p>
            <a:pPr defTabSz="406215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зайчика  и утёнка. Кто какую игрушку спрятал, если </a:t>
            </a:r>
          </a:p>
          <a:p>
            <a:pPr defTabSz="406215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известно, что Оля  не прятала ни зайчика, ни </a:t>
            </a:r>
          </a:p>
          <a:p>
            <a:pPr defTabSz="406215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медвежонка. А Катя не прятала зайчика.</a:t>
            </a:r>
          </a:p>
        </p:txBody>
      </p:sp>
      <p:pic>
        <p:nvPicPr>
          <p:cNvPr id="6147" name="Picture 2" descr="D:\клипарты\игрушкиа\5e05bc8371a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321" y="3560085"/>
            <a:ext cx="1884960" cy="310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3" descr="D:\клипарты\игрушкиа\4f60e5c71a8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364196"/>
            <a:ext cx="1607040" cy="312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 descr="D:\клипарты\игрушкиа\60cd15a584f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9120" y="4539360"/>
            <a:ext cx="2655360" cy="199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662159" y="3298351"/>
            <a:ext cx="1989508" cy="10185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82674" tIns="41338" rIns="82674" bIns="4133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06215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sz="65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Оля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77576" y="2132859"/>
            <a:ext cx="2165332" cy="10185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82674" tIns="41338" rIns="82674" bIns="4133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06215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sz="65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Катя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02821" y="2197662"/>
            <a:ext cx="2129388" cy="10185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82674" tIns="41338" rIns="82674" bIns="41338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406215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ru-RU" sz="65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Галя </a:t>
            </a:r>
          </a:p>
        </p:txBody>
      </p:sp>
    </p:spTree>
    <p:extLst>
      <p:ext uri="{BB962C8B-B14F-4D97-AF65-F5344CB8AC3E}">
        <p14:creationId xmlns:p14="http://schemas.microsoft.com/office/powerpoint/2010/main" xmlns="" val="3516817171"/>
      </p:ext>
    </p:extLst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o="urn:schemas-microsoft-com:office:office" xmlns:v="urn:schemas-microsoft-com:vml" xmlns:w10="urn:schemas-microsoft-com:office:word" xmlns:w="http://schemas.openxmlformats.org/wordprocessingml/2006/main" xmlns="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41950" t="40976" r="9989" b="34038"/>
          <a:stretch/>
        </p:blipFill>
        <p:spPr bwMode="auto">
          <a:xfrm>
            <a:off x="152400" y="914400"/>
            <a:ext cx="8686800" cy="4572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o="urn:schemas-microsoft-com:office:office" xmlns:v="urn:schemas-microsoft-com:vml" xmlns:w10="urn:schemas-microsoft-com:office:word" xmlns:w="http://schemas.openxmlformats.org/wordprocessingml/2006/main" xmlns="" xmlns:a14="http://schemas.microsoft.com/office/drawing/2010/main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" y="914400"/>
            <a:ext cx="6096000" cy="13716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2286000"/>
            <a:ext cx="914400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омб 1"/>
          <p:cNvSpPr/>
          <p:nvPr/>
        </p:nvSpPr>
        <p:spPr>
          <a:xfrm rot="2640492">
            <a:off x="6072188" y="5286375"/>
            <a:ext cx="1030287" cy="1035050"/>
          </a:xfrm>
          <a:prstGeom prst="diamond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4429125" y="5429250"/>
            <a:ext cx="993775" cy="1006475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2928938" y="5500688"/>
            <a:ext cx="1079500" cy="862012"/>
          </a:xfrm>
          <a:prstGeom prst="triangle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 rot="16200000">
            <a:off x="7812088" y="5251450"/>
            <a:ext cx="558800" cy="1057275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52" name="Picture 4" descr="C:\Users\1\Downloads\белка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/>
            </a:extLst>
          </a:blip>
          <a:srcRect l="11359" t="16741" r="39125" b="9915"/>
          <a:stretch/>
        </p:blipFill>
        <p:spPr bwMode="auto">
          <a:xfrm>
            <a:off x="2743200" y="1371600"/>
            <a:ext cx="1775939" cy="1752599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/>
          </a:extLst>
        </p:spPr>
      </p:pic>
      <p:pic>
        <p:nvPicPr>
          <p:cNvPr id="2053" name="Picture 5" descr="C:\Users\1\Downloads\лиса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/>
            </a:extLst>
          </a:blip>
          <a:srcRect l="5535" t="4913" r="14651" b="17187"/>
          <a:stretch/>
        </p:blipFill>
        <p:spPr bwMode="auto">
          <a:xfrm>
            <a:off x="349770" y="1371601"/>
            <a:ext cx="1829816" cy="1752600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/>
          </a:extLst>
        </p:spPr>
      </p:pic>
      <p:pic>
        <p:nvPicPr>
          <p:cNvPr id="2055" name="Picture 7" descr="C:\Users\1\Downloads\заяц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/>
            </a:extLst>
          </a:blip>
          <a:srcRect l="13346" t="4419" r="17678" b="2292"/>
          <a:stretch/>
        </p:blipFill>
        <p:spPr bwMode="auto">
          <a:xfrm>
            <a:off x="7615842" y="1371600"/>
            <a:ext cx="1066204" cy="1752599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/>
          </a:extLst>
        </p:spPr>
      </p:pic>
      <p:pic>
        <p:nvPicPr>
          <p:cNvPr id="10" name="Picture 6" descr="C:\Users\1\Downloads\еж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/>
            </a:extLst>
          </a:blip>
          <a:srcRect l="26837" t="4326" r="15499" b="30186"/>
          <a:stretch/>
        </p:blipFill>
        <p:spPr bwMode="auto">
          <a:xfrm>
            <a:off x="5105400" y="1371600"/>
            <a:ext cx="2002434" cy="1705638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/>
          </a:extLst>
        </p:spPr>
      </p:pic>
      <p:sp>
        <p:nvSpPr>
          <p:cNvPr id="11" name="Прямоугольник 10"/>
          <p:cNvSpPr/>
          <p:nvPr/>
        </p:nvSpPr>
        <p:spPr>
          <a:xfrm>
            <a:off x="533400" y="0"/>
            <a:ext cx="8305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Ученики </a:t>
            </a:r>
            <a:r>
              <a:rPr lang="ru-RU" dirty="0" smtClean="0"/>
              <a:t>лесной школы – Белка, Ёж, Лиса и Заяц – начертили такие фигуры, каждый – по одной:  </a:t>
            </a:r>
            <a:r>
              <a:rPr lang="ru-RU" dirty="0" smtClean="0"/>
              <a:t>Еж </a:t>
            </a:r>
            <a:r>
              <a:rPr lang="ru-RU" dirty="0" smtClean="0"/>
              <a:t>не стал чертить многоугольник, Заяц не выбрал треугольник, а Лиса начертила такой прямоугольник, у которого есть свое название	. Какую фигуру начертила белочка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C 0.0026 -0.00208 0.00538 -0.01435 0.00677 -0.02153 C 0.00798 -0.02755 0.01024 -0.03958 0.00989 -0.04005 C 0.01198 -0.04352 0.01475 -0.05394 0.01597 -0.05926 C 0.01614 -0.06111 0.01823 -0.06574 0.01753 -0.0662 C 0.01927 -0.06968 0.02014 -0.07408 0.02118 -0.07917 C 0.02552 -0.08611 0.02413 -0.08426 0.02673 -0.0919 C 0.02968 -0.10255 0.02569 -0.08796 0.02916 -0.09908 C 0.03142 -0.10463 0.0342 -0.11366 0.03507 -0.1206 C 0.0375 -0.12732 0.03941 -0.13357 0.04114 -0.14213 C 0.0434 -0.14954 0.04201 -0.14398 0.04427 -0.15301 C 0.04479 -0.15602 0.046 -0.16273 0.046 -0.16296 C 0.04809 -0.16736 0.04878 -0.16968 0.05034 -0.17546 C 0.05173 -0.18056 0.05416 -0.18519 0.05364 -0.19144 C 0.05573 -0.19421 0.05642 -0.19769 0.05764 -0.20185 C 0.06007 -0.21227 0.06354 -0.22176 0.06632 -0.2331 C 0.06892 -0.24028 0.0717 -0.24699 0.07343 -0.25533 C 0.07517 -0.25857 0.07656 -0.26181 0.07777 -0.2662 C 0.07899 -0.26875 0.08038 -0.2713 0.08073 -0.2757 C 0.08333 -0.28079 0.08663 -0.28681 0.08784 -0.29375 C 0.08958 -0.29884 0.09288 -0.30278 0.09427 -0.30787 C 0.09618 -0.31042 0.09652 -0.31296 0.09739 -0.31505 C 0.09757 -0.31574 0.09878 -0.31829 0.09826 -0.31852 C 0.10017 -0.32037 0.10087 -0.32315 0.1026 -0.32477 C 0.10607 -0.3287 0.1085 -0.33264 0.11076 -0.33704 C 0.11232 -0.33982 0.1125 -0.34074 0.11493 -0.34283 C 0.1151 -0.34375 0.11875 -0.34583 0.11875 -0.34884 " pathEditMode="relative" rAng="5996013" ptsTypes="ffffffffffffffffffffffffff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" y="-1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C -0.00486 -0.00186 -0.0085 -0.0051 -0.01337 -0.00695 C -0.01805 -0.01111 -0.02309 -0.01158 -0.02778 -0.01528 C -0.03142 -0.01783 -0.03576 -0.02246 -0.03975 -0.02385 C -0.04375 -0.025 -0.04791 -0.02477 -0.05191 -0.02524 C -0.07968 -0.03889 -0.10955 -0.04584 -0.13854 -0.05209 C -0.15121 -0.05486 -0.16302 -0.06019 -0.17587 -0.0625 C -0.18455 -0.06829 -0.19409 -0.07037 -0.20347 -0.07246 C -0.2158 -0.07547 -0.22743 -0.08287 -0.23958 -0.08588 C -0.24409 -0.0926 -0.2526 -0.09491 -0.25885 -0.0963 C -0.27448 -0.10949 -0.29531 -0.11505 -0.31302 -0.11968 C -0.32031 -0.12709 -0.32691 -0.12848 -0.33593 -0.12986 C -0.34218 -0.13565 -0.35017 -0.13843 -0.35746 -0.14005 C -0.36614 -0.14584 -0.37604 -0.14931 -0.38524 -0.15324 C -0.39045 -0.15556 -0.39444 -0.15996 -0.39982 -0.16181 C -0.40833 -0.16968 -0.41892 -0.17223 -0.42847 -0.17686 C -0.43264 -0.18264 -0.43854 -0.18195 -0.44409 -0.1838 C -0.45156 -0.18866 -0.45903 -0.19028 -0.46718 -0.19213 C -0.47517 -0.19676 -0.4842 -0.19908 -0.49236 -0.20394 C -0.50121 -0.20903 -0.50955 -0.2176 -0.51892 -0.22061 C -0.52639 -0.22824 -0.51805 -0.22061 -0.52743 -0.2257 C -0.53698 -0.23079 -0.54618 -0.23727 -0.55607 -0.24098 C -0.55746 -0.24213 -0.5585 -0.24352 -0.55972 -0.24445 C -0.56198 -0.24584 -0.56701 -0.24769 -0.56701 -0.24746 C -0.57725 -0.25764 -0.56545 -0.24445 -0.5717 -0.25625 C -0.57361 -0.25949 -0.57795 -0.26459 -0.57795 -0.26412 C -0.58229 -0.28889 -0.58125 -0.26945 -0.58264 -0.3169 C -0.58229 -0.31968 -0.58142 -0.32524 -0.58142 -0.325 " pathEditMode="relative" rAng="0" ptsTypes="fffffffffffffffffffffffffff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" y="-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2 -0.02106 C 0.00225 -0.04236 0.00243 -0.06597 0.00138 -0.08773 C 0.00173 -0.10509 0.00104 -0.13773 0.00868 -0.15416 C 0.01111 -0.17615 0.01562 -0.19699 0.01805 -0.21875 C 0.01736 -0.26041 0.01302 -0.30208 0.01284 -0.34282 " pathEditMode="relative" rAng="0" ptsTypes="ffff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" y="-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03704E-6 C 0.00555 -0.03402 0.0066 -0.06805 0.01042 -0.10231 C 0.00955 -0.12939 0.00885 -0.15971 0.00226 -0.1861 C 0.0033 -0.22546 0.00191 -0.22476 0.00573 -0.25416 C 0.01007 -0.28726 0.00347 -0.2368 0.00816 -0.2743 C 0.00885 -0.28008 0.01042 -0.29143 0.01042 -0.29143 C 0.01163 -0.31735 0.01441 -0.30879 0.01042 -0.31944 " pathEditMode="relative" ptsTypes="ffffff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7" descr="Рисунок1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905000" y="2667000"/>
            <a:ext cx="6461125" cy="254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ru-RU" altLang="ru-RU" sz="2400" b="1" dirty="0" smtClean="0">
                <a:solidFill>
                  <a:srgbClr val="C00000"/>
                </a:solidFill>
              </a:rPr>
              <a:t>Найди любимую рыбку Миши, если ты знаешь, </a:t>
            </a:r>
            <a:br>
              <a:rPr lang="ru-RU" altLang="ru-RU" sz="2400" b="1" dirty="0" smtClean="0">
                <a:solidFill>
                  <a:srgbClr val="C00000"/>
                </a:solidFill>
              </a:rPr>
            </a:br>
            <a:r>
              <a:rPr lang="ru-RU" altLang="ru-RU" sz="2400" b="1" dirty="0" smtClean="0">
                <a:solidFill>
                  <a:srgbClr val="C00000"/>
                </a:solidFill>
              </a:rPr>
              <a:t>что она не длинная, без горошин, не грустная, у неё закрыт рот и у неё не три полоски.</a:t>
            </a:r>
          </a:p>
        </p:txBody>
      </p:sp>
      <p:pic>
        <p:nvPicPr>
          <p:cNvPr id="6" name="Рисунок 5" descr="butterfn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928938"/>
            <a:ext cx="600075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4" descr="Рисунок14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258888" y="2060575"/>
            <a:ext cx="6499225" cy="37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428625" y="642938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C00000"/>
                </a:solidFill>
              </a:rPr>
              <a:t>Рассмотри пирамидку. </a:t>
            </a:r>
            <a:br>
              <a:rPr lang="ru-RU" altLang="ru-RU" sz="3200" b="1" smtClean="0">
                <a:solidFill>
                  <a:srgbClr val="C00000"/>
                </a:solidFill>
              </a:rPr>
            </a:br>
            <a:r>
              <a:rPr lang="ru-RU" altLang="ru-RU" sz="3200" b="1" smtClean="0">
                <a:solidFill>
                  <a:srgbClr val="C00000"/>
                </a:solidFill>
              </a:rPr>
              <a:t>Какой вид сверху ей соответствует?</a:t>
            </a:r>
          </a:p>
        </p:txBody>
      </p:sp>
      <p:pic>
        <p:nvPicPr>
          <p:cNvPr id="6" name="Рисунок 5" descr="5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00" y="1643063"/>
            <a:ext cx="8159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&amp;quot;ÐÐ°ÑÐ° Ð¸ Ð¼ÐµÐ´Ð²ÐµÐ´Ñ.&amp;quot; 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31376"/>
            <a:ext cx="6206488" cy="66742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" y="2786063"/>
            <a:ext cx="2071688" cy="186055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14625" y="2786063"/>
            <a:ext cx="1857375" cy="185737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57750" y="2786063"/>
            <a:ext cx="1928813" cy="188912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000875" y="2786063"/>
            <a:ext cx="1928813" cy="186055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1" name="Прямая соединительная линия 10"/>
          <p:cNvCxnSpPr>
            <a:stCxn id="2" idx="0"/>
            <a:endCxn id="2" idx="2"/>
          </p:cNvCxnSpPr>
          <p:nvPr/>
        </p:nvCxnSpPr>
        <p:spPr>
          <a:xfrm rot="16200000" flipH="1">
            <a:off x="390525" y="3716338"/>
            <a:ext cx="186055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2" idx="1"/>
            <a:endCxn id="2" idx="3"/>
          </p:cNvCxnSpPr>
          <p:nvPr/>
        </p:nvCxnSpPr>
        <p:spPr>
          <a:xfrm rot="10800000" flipH="1">
            <a:off x="285750" y="3716338"/>
            <a:ext cx="207168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6" idx="0"/>
            <a:endCxn id="6" idx="2"/>
          </p:cNvCxnSpPr>
          <p:nvPr/>
        </p:nvCxnSpPr>
        <p:spPr>
          <a:xfrm rot="16200000" flipH="1">
            <a:off x="2714625" y="3714751"/>
            <a:ext cx="18573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7" idx="0"/>
            <a:endCxn id="7" idx="2"/>
          </p:cNvCxnSpPr>
          <p:nvPr/>
        </p:nvCxnSpPr>
        <p:spPr>
          <a:xfrm rot="16200000" flipH="1">
            <a:off x="4878387" y="3730626"/>
            <a:ext cx="18891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8" idx="0"/>
            <a:endCxn id="8" idx="2"/>
          </p:cNvCxnSpPr>
          <p:nvPr/>
        </p:nvCxnSpPr>
        <p:spPr>
          <a:xfrm rot="16200000" flipH="1">
            <a:off x="7035800" y="3716338"/>
            <a:ext cx="186055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stCxn id="6" idx="1"/>
            <a:endCxn id="6" idx="3"/>
          </p:cNvCxnSpPr>
          <p:nvPr/>
        </p:nvCxnSpPr>
        <p:spPr>
          <a:xfrm rot="10800000" flipH="1">
            <a:off x="2714625" y="3714750"/>
            <a:ext cx="185737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7" idx="1"/>
            <a:endCxn id="7" idx="3"/>
          </p:cNvCxnSpPr>
          <p:nvPr/>
        </p:nvCxnSpPr>
        <p:spPr>
          <a:xfrm rot="10800000" flipH="1">
            <a:off x="4857750" y="3730625"/>
            <a:ext cx="192881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8" idx="1"/>
            <a:endCxn id="8" idx="3"/>
          </p:cNvCxnSpPr>
          <p:nvPr/>
        </p:nvCxnSpPr>
        <p:spPr>
          <a:xfrm rot="10800000" flipH="1">
            <a:off x="7000875" y="3716338"/>
            <a:ext cx="192881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642938" y="3143250"/>
            <a:ext cx="360362" cy="358775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072188" y="4000500"/>
            <a:ext cx="360362" cy="358775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3000375" y="4000500"/>
            <a:ext cx="360363" cy="358775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642938" y="4000500"/>
            <a:ext cx="323850" cy="360363"/>
          </a:xfrm>
          <a:prstGeom prst="triangle">
            <a:avLst/>
          </a:prstGeom>
          <a:ln>
            <a:solidFill>
              <a:schemeClr val="bg2">
                <a:lumMod val="95000"/>
                <a:lumOff val="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Равнобедренный треугольник 30"/>
          <p:cNvSpPr/>
          <p:nvPr/>
        </p:nvSpPr>
        <p:spPr>
          <a:xfrm>
            <a:off x="6143625" y="3071813"/>
            <a:ext cx="323850" cy="360362"/>
          </a:xfrm>
          <a:prstGeom prst="triangle">
            <a:avLst/>
          </a:prstGeom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Равнобедренный треугольник 31"/>
          <p:cNvSpPr/>
          <p:nvPr/>
        </p:nvSpPr>
        <p:spPr>
          <a:xfrm>
            <a:off x="4000500" y="4071938"/>
            <a:ext cx="323850" cy="358775"/>
          </a:xfrm>
          <a:prstGeom prst="triangle">
            <a:avLst/>
          </a:prstGeom>
          <a:ln>
            <a:solidFill>
              <a:schemeClr val="bg2">
                <a:lumMod val="95000"/>
                <a:lumOff val="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1500188" y="3214688"/>
            <a:ext cx="504825" cy="27622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5072063" y="4071938"/>
            <a:ext cx="503237" cy="27622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928938" y="3143250"/>
            <a:ext cx="503237" cy="27781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Сердце 43"/>
          <p:cNvSpPr/>
          <p:nvPr/>
        </p:nvSpPr>
        <p:spPr>
          <a:xfrm>
            <a:off x="4000500" y="3143250"/>
            <a:ext cx="323850" cy="336550"/>
          </a:xfrm>
          <a:prstGeom prst="heart">
            <a:avLst/>
          </a:prstGeom>
          <a:solidFill>
            <a:srgbClr val="FF0000"/>
          </a:solidFill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Сердце 44"/>
          <p:cNvSpPr/>
          <p:nvPr/>
        </p:nvSpPr>
        <p:spPr>
          <a:xfrm>
            <a:off x="5143500" y="3071813"/>
            <a:ext cx="323850" cy="336550"/>
          </a:xfrm>
          <a:prstGeom prst="heart">
            <a:avLst/>
          </a:prstGeom>
          <a:solidFill>
            <a:srgbClr val="FF0000"/>
          </a:solidFill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Сердце 45"/>
          <p:cNvSpPr/>
          <p:nvPr/>
        </p:nvSpPr>
        <p:spPr>
          <a:xfrm>
            <a:off x="1493838" y="4130675"/>
            <a:ext cx="323850" cy="336550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8215313" y="3071813"/>
            <a:ext cx="360362" cy="360362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Равнобедренный треугольник 36"/>
          <p:cNvSpPr/>
          <p:nvPr/>
        </p:nvSpPr>
        <p:spPr>
          <a:xfrm>
            <a:off x="7286625" y="3071813"/>
            <a:ext cx="323850" cy="360362"/>
          </a:xfrm>
          <a:prstGeom prst="triangle">
            <a:avLst/>
          </a:prstGeom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Сердце 37"/>
          <p:cNvSpPr/>
          <p:nvPr/>
        </p:nvSpPr>
        <p:spPr>
          <a:xfrm>
            <a:off x="7286625" y="4000500"/>
            <a:ext cx="323850" cy="336550"/>
          </a:xfrm>
          <a:prstGeom prst="heart">
            <a:avLst/>
          </a:prstGeom>
          <a:solidFill>
            <a:srgbClr val="FF0000"/>
          </a:solidFill>
          <a:ln>
            <a:solidFill>
              <a:schemeClr val="bg2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8143875" y="4000500"/>
            <a:ext cx="504825" cy="27781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tures-hd8.ru/img/articles/May/12/2beb9ffeaeb4fcf9cb5328a53f044f0e/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409"/>
            <a:ext cx="9144000" cy="685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D:\Documents and Settings\User\Рабочий стол\теремок\Новая папка4\001.jpg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14546" cy="2857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D:\Documents and Settings\User\Рабочий стол\теремок\Новая папка4\002.jpg"/>
          <p:cNvPicPr/>
          <p:nvPr/>
        </p:nvPicPr>
        <p:blipFill>
          <a:blip r:embed="rId4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285985" y="0"/>
            <a:ext cx="2071702" cy="2857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D:\Documents and Settings\User\Рабочий стол\теремок\Новая папка4\003.jpg"/>
          <p:cNvPicPr/>
          <p:nvPr/>
        </p:nvPicPr>
        <p:blipFill>
          <a:blip r:embed="rId5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429124" y="0"/>
            <a:ext cx="2214578" cy="2857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D:\Documents and Settings\User\Рабочий стол\теремок\Новая папка4\004.jpg"/>
          <p:cNvPicPr/>
          <p:nvPr/>
        </p:nvPicPr>
        <p:blipFill>
          <a:blip r:embed="rId6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768777" y="0"/>
            <a:ext cx="2375223" cy="2857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D:\Documents and Settings\User\Рабочий стол\теремок\Новая папка4\005.jpg"/>
          <p:cNvPicPr/>
          <p:nvPr/>
        </p:nvPicPr>
        <p:blipFill>
          <a:blip r:embed="rId7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3143249"/>
            <a:ext cx="2214546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D:\Documents and Settings\User\Рабочий стол\теремок\Новая папка4\006.jpg"/>
          <p:cNvPicPr/>
          <p:nvPr/>
        </p:nvPicPr>
        <p:blipFill>
          <a:blip r:embed="rId8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285984" y="3143249"/>
            <a:ext cx="2132608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D:\Documents and Settings\User\Рабочий стол\теремок\Новая папка4\010.jpg"/>
          <p:cNvPicPr/>
          <p:nvPr/>
        </p:nvPicPr>
        <p:blipFill>
          <a:blip r:embed="rId9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500562" y="3143248"/>
            <a:ext cx="2143140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D:\Documents and Settings\User\Рабочий стол\теремок\Новая папка4\011.jpg"/>
          <p:cNvPicPr/>
          <p:nvPr/>
        </p:nvPicPr>
        <p:blipFill>
          <a:blip r:embed="rId10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786578" y="3143248"/>
            <a:ext cx="2357422" cy="29289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9418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1" descr="c18839a12d0e2e4b6698d64f2e3_pre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Рисунок 2" descr="19aeda51190c9fcc3a24dedaf03923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92688" y="-6350"/>
            <a:ext cx="22987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53"/>
          <p:cNvGrpSpPr>
            <a:grpSpLocks/>
          </p:cNvGrpSpPr>
          <p:nvPr/>
        </p:nvGrpSpPr>
        <p:grpSpPr bwMode="auto">
          <a:xfrm>
            <a:off x="642938" y="3214688"/>
            <a:ext cx="4408487" cy="3171825"/>
            <a:chOff x="1474840" y="2403987"/>
            <a:chExt cx="4409767" cy="3170902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2345043" y="4792479"/>
              <a:ext cx="2875797" cy="76812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" name="Овал 2"/>
            <p:cNvSpPr/>
            <p:nvPr/>
          </p:nvSpPr>
          <p:spPr>
            <a:xfrm>
              <a:off x="2551478" y="4984511"/>
              <a:ext cx="323944" cy="33962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3200953" y="3775188"/>
              <a:ext cx="1032175" cy="988724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5" name="Прямоугольный треугольник 4"/>
            <p:cNvSpPr/>
            <p:nvPr/>
          </p:nvSpPr>
          <p:spPr>
            <a:xfrm rot="5400000">
              <a:off x="5168660" y="4844658"/>
              <a:ext cx="768126" cy="663768"/>
            </a:xfrm>
            <a:prstGeom prst="rtTriangl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451851" y="2403987"/>
              <a:ext cx="500208" cy="135691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ый треугольник 6"/>
            <p:cNvSpPr/>
            <p:nvPr/>
          </p:nvSpPr>
          <p:spPr>
            <a:xfrm rot="10800000">
              <a:off x="1754321" y="4438570"/>
              <a:ext cx="560550" cy="1136319"/>
            </a:xfrm>
            <a:prstGeom prst="rtTriangl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" name="Прямоугольный треугольник 7"/>
            <p:cNvSpPr/>
            <p:nvPr/>
          </p:nvSpPr>
          <p:spPr>
            <a:xfrm rot="13668937">
              <a:off x="1416282" y="3702021"/>
              <a:ext cx="677666" cy="560550"/>
            </a:xfrm>
            <a:prstGeom prst="rtTriangl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grpSp>
        <p:nvGrpSpPr>
          <p:cNvPr id="11" name="Группа 54"/>
          <p:cNvGrpSpPr>
            <a:grpSpLocks/>
          </p:cNvGrpSpPr>
          <p:nvPr/>
        </p:nvGrpSpPr>
        <p:grpSpPr bwMode="auto">
          <a:xfrm>
            <a:off x="4429125" y="714375"/>
            <a:ext cx="4033838" cy="3571875"/>
            <a:chOff x="4660492" y="449826"/>
            <a:chExt cx="4033682" cy="3650227"/>
          </a:xfrm>
        </p:grpSpPr>
        <p:grpSp>
          <p:nvGrpSpPr>
            <p:cNvPr id="13" name="Группа 14"/>
            <p:cNvGrpSpPr>
              <a:grpSpLocks/>
            </p:cNvGrpSpPr>
            <p:nvPr/>
          </p:nvGrpSpPr>
          <p:grpSpPr bwMode="auto">
            <a:xfrm>
              <a:off x="4970207" y="1474841"/>
              <a:ext cx="2875935" cy="779064"/>
              <a:chOff x="4970207" y="1474841"/>
              <a:chExt cx="2875935" cy="779064"/>
            </a:xfrm>
          </p:grpSpPr>
          <p:sp>
            <p:nvSpPr>
              <p:cNvPr id="9" name="Прямоугольник 8"/>
              <p:cNvSpPr/>
              <p:nvPr/>
            </p:nvSpPr>
            <p:spPr>
              <a:xfrm rot="2166179">
                <a:off x="4970043" y="1475134"/>
                <a:ext cx="2876439" cy="765737"/>
              </a:xfrm>
              <a:prstGeom prst="rect">
                <a:avLst/>
              </a:prstGeom>
              <a:noFill/>
              <a:ln w="381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111" name="TextBox 9"/>
              <p:cNvSpPr txBox="1">
                <a:spLocks noChangeArrowheads="1"/>
              </p:cNvSpPr>
              <p:nvPr/>
            </p:nvSpPr>
            <p:spPr bwMode="auto">
              <a:xfrm>
                <a:off x="6149509" y="1608165"/>
                <a:ext cx="501631" cy="6456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36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5</a:t>
                </a:r>
              </a:p>
            </p:txBody>
          </p:sp>
        </p:grpSp>
        <p:grpSp>
          <p:nvGrpSpPr>
            <p:cNvPr id="14" name="Группа 15"/>
            <p:cNvGrpSpPr>
              <a:grpSpLocks/>
            </p:cNvGrpSpPr>
            <p:nvPr/>
          </p:nvGrpSpPr>
          <p:grpSpPr bwMode="auto">
            <a:xfrm>
              <a:off x="7787147" y="2536724"/>
              <a:ext cx="781666" cy="700551"/>
              <a:chOff x="7403689" y="3746091"/>
              <a:chExt cx="781666" cy="700551"/>
            </a:xfrm>
          </p:grpSpPr>
          <p:sp>
            <p:nvSpPr>
              <p:cNvPr id="12" name="Прямоугольный треугольник 11"/>
              <p:cNvSpPr/>
              <p:nvPr/>
            </p:nvSpPr>
            <p:spPr>
              <a:xfrm rot="10800000">
                <a:off x="7404288" y="3782814"/>
                <a:ext cx="744509" cy="663529"/>
              </a:xfrm>
              <a:prstGeom prst="rtTriangl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109" name="TextBox 12"/>
              <p:cNvSpPr txBox="1">
                <a:spLocks noChangeArrowheads="1"/>
              </p:cNvSpPr>
              <p:nvPr/>
            </p:nvSpPr>
            <p:spPr bwMode="auto">
              <a:xfrm>
                <a:off x="7683677" y="3745500"/>
                <a:ext cx="501631" cy="5240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28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9</a:t>
                </a:r>
              </a:p>
            </p:txBody>
          </p:sp>
        </p:grpSp>
        <p:grpSp>
          <p:nvGrpSpPr>
            <p:cNvPr id="15" name="Группа 18"/>
            <p:cNvGrpSpPr>
              <a:grpSpLocks/>
            </p:cNvGrpSpPr>
            <p:nvPr/>
          </p:nvGrpSpPr>
          <p:grpSpPr bwMode="auto">
            <a:xfrm>
              <a:off x="7816647" y="884903"/>
              <a:ext cx="471948" cy="461665"/>
              <a:chOff x="6902246" y="5132440"/>
              <a:chExt cx="471948" cy="461665"/>
            </a:xfrm>
          </p:grpSpPr>
          <p:sp>
            <p:nvSpPr>
              <p:cNvPr id="17" name="Овал 16"/>
              <p:cNvSpPr/>
              <p:nvPr/>
            </p:nvSpPr>
            <p:spPr>
              <a:xfrm>
                <a:off x="6932081" y="5161348"/>
                <a:ext cx="323838" cy="339066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107" name="TextBox 17"/>
              <p:cNvSpPr txBox="1">
                <a:spLocks noChangeArrowheads="1"/>
              </p:cNvSpPr>
              <p:nvPr/>
            </p:nvSpPr>
            <p:spPr bwMode="auto">
              <a:xfrm>
                <a:off x="6901919" y="5132146"/>
                <a:ext cx="473057" cy="462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24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6</a:t>
                </a:r>
              </a:p>
            </p:txBody>
          </p:sp>
        </p:grpSp>
        <p:grpSp>
          <p:nvGrpSpPr>
            <p:cNvPr id="16" name="Группа 23"/>
            <p:cNvGrpSpPr>
              <a:grpSpLocks/>
            </p:cNvGrpSpPr>
            <p:nvPr/>
          </p:nvGrpSpPr>
          <p:grpSpPr bwMode="auto">
            <a:xfrm>
              <a:off x="5434774" y="2263884"/>
              <a:ext cx="988142" cy="1032387"/>
              <a:chOff x="5154562" y="2514600"/>
              <a:chExt cx="988142" cy="1032387"/>
            </a:xfrm>
          </p:grpSpPr>
          <p:sp>
            <p:nvSpPr>
              <p:cNvPr id="20" name="Прямоугольник 19"/>
              <p:cNvSpPr/>
              <p:nvPr/>
            </p:nvSpPr>
            <p:spPr>
              <a:xfrm rot="18765824">
                <a:off x="5131934" y="2537316"/>
                <a:ext cx="1033420" cy="987387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105" name="TextBox 22"/>
              <p:cNvSpPr txBox="1">
                <a:spLocks noChangeArrowheads="1"/>
              </p:cNvSpPr>
              <p:nvPr/>
            </p:nvSpPr>
            <p:spPr bwMode="auto">
              <a:xfrm>
                <a:off x="5397829" y="2670043"/>
                <a:ext cx="501631" cy="6456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36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7</a:t>
                </a:r>
              </a:p>
            </p:txBody>
          </p:sp>
        </p:grpSp>
        <p:grpSp>
          <p:nvGrpSpPr>
            <p:cNvPr id="18" name="Группа 26"/>
            <p:cNvGrpSpPr>
              <a:grpSpLocks/>
            </p:cNvGrpSpPr>
            <p:nvPr/>
          </p:nvGrpSpPr>
          <p:grpSpPr bwMode="auto">
            <a:xfrm>
              <a:off x="6386051" y="796414"/>
              <a:ext cx="1356852" cy="646331"/>
              <a:chOff x="7536425" y="545691"/>
              <a:chExt cx="1356852" cy="646331"/>
            </a:xfrm>
          </p:grpSpPr>
          <p:sp>
            <p:nvSpPr>
              <p:cNvPr id="25" name="Прямоугольник 24"/>
              <p:cNvSpPr/>
              <p:nvPr/>
            </p:nvSpPr>
            <p:spPr>
              <a:xfrm rot="5400000">
                <a:off x="7964393" y="162102"/>
                <a:ext cx="501297" cy="135726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103" name="TextBox 25"/>
              <p:cNvSpPr txBox="1">
                <a:spLocks noChangeArrowheads="1"/>
              </p:cNvSpPr>
              <p:nvPr/>
            </p:nvSpPr>
            <p:spPr bwMode="auto">
              <a:xfrm>
                <a:off x="8052329" y="546280"/>
                <a:ext cx="501631" cy="6456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36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3</a:t>
                </a:r>
              </a:p>
            </p:txBody>
          </p:sp>
        </p:grpSp>
        <p:grpSp>
          <p:nvGrpSpPr>
            <p:cNvPr id="19" name="Группа 29"/>
            <p:cNvGrpSpPr>
              <a:grpSpLocks/>
            </p:cNvGrpSpPr>
            <p:nvPr/>
          </p:nvGrpSpPr>
          <p:grpSpPr bwMode="auto">
            <a:xfrm>
              <a:off x="4660492" y="1519084"/>
              <a:ext cx="575185" cy="1236265"/>
              <a:chOff x="1342105" y="973393"/>
              <a:chExt cx="575185" cy="1236265"/>
            </a:xfrm>
          </p:grpSpPr>
          <p:sp>
            <p:nvSpPr>
              <p:cNvPr id="28" name="Прямоугольный треугольник 27"/>
              <p:cNvSpPr/>
              <p:nvPr/>
            </p:nvSpPr>
            <p:spPr>
              <a:xfrm rot="21446459">
                <a:off x="1356392" y="973247"/>
                <a:ext cx="560366" cy="1137248"/>
              </a:xfrm>
              <a:prstGeom prst="rtTriangl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101" name="TextBox 28"/>
              <p:cNvSpPr txBox="1">
                <a:spLocks noChangeArrowheads="1"/>
              </p:cNvSpPr>
              <p:nvPr/>
            </p:nvSpPr>
            <p:spPr bwMode="auto">
              <a:xfrm>
                <a:off x="1342105" y="1563772"/>
                <a:ext cx="501631" cy="6456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36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4</a:t>
                </a:r>
              </a:p>
            </p:txBody>
          </p:sp>
        </p:grpSp>
        <p:grpSp>
          <p:nvGrpSpPr>
            <p:cNvPr id="21" name="Группа 32"/>
            <p:cNvGrpSpPr>
              <a:grpSpLocks/>
            </p:cNvGrpSpPr>
            <p:nvPr/>
          </p:nvGrpSpPr>
          <p:grpSpPr bwMode="auto">
            <a:xfrm>
              <a:off x="7034985" y="1150373"/>
              <a:ext cx="560438" cy="788688"/>
              <a:chOff x="4041060" y="722672"/>
              <a:chExt cx="560438" cy="788688"/>
            </a:xfrm>
          </p:grpSpPr>
          <p:sp>
            <p:nvSpPr>
              <p:cNvPr id="31" name="Прямоугольный треугольник 30"/>
              <p:cNvSpPr/>
              <p:nvPr/>
            </p:nvSpPr>
            <p:spPr>
              <a:xfrm rot="18739671">
                <a:off x="3982492" y="781851"/>
                <a:ext cx="678131" cy="560366"/>
              </a:xfrm>
              <a:prstGeom prst="rtTriangl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099" name="TextBox 31"/>
              <p:cNvSpPr txBox="1">
                <a:spLocks noChangeArrowheads="1"/>
              </p:cNvSpPr>
              <p:nvPr/>
            </p:nvSpPr>
            <p:spPr bwMode="auto">
              <a:xfrm>
                <a:off x="4071537" y="989029"/>
                <a:ext cx="500042" cy="52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28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1</a:t>
                </a:r>
              </a:p>
            </p:txBody>
          </p:sp>
        </p:grpSp>
        <p:grpSp>
          <p:nvGrpSpPr>
            <p:cNvPr id="22" name="Группа 37"/>
            <p:cNvGrpSpPr>
              <a:grpSpLocks/>
            </p:cNvGrpSpPr>
            <p:nvPr/>
          </p:nvGrpSpPr>
          <p:grpSpPr bwMode="auto">
            <a:xfrm>
              <a:off x="6209070" y="2934930"/>
              <a:ext cx="1165122" cy="1165123"/>
              <a:chOff x="6120581" y="3937819"/>
              <a:chExt cx="1165122" cy="1165123"/>
            </a:xfrm>
          </p:grpSpPr>
          <p:sp>
            <p:nvSpPr>
              <p:cNvPr id="34" name="Овал 33"/>
              <p:cNvSpPr/>
              <p:nvPr/>
            </p:nvSpPr>
            <p:spPr>
              <a:xfrm>
                <a:off x="6121343" y="3938114"/>
                <a:ext cx="1163593" cy="1164828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097" name="TextBox 36"/>
              <p:cNvSpPr txBox="1">
                <a:spLocks noChangeArrowheads="1"/>
              </p:cNvSpPr>
              <p:nvPr/>
            </p:nvSpPr>
            <p:spPr bwMode="auto">
              <a:xfrm>
                <a:off x="6445180" y="4144150"/>
                <a:ext cx="501631" cy="6473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36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8</a:t>
                </a:r>
              </a:p>
            </p:txBody>
          </p:sp>
        </p:grpSp>
        <p:grpSp>
          <p:nvGrpSpPr>
            <p:cNvPr id="23" name="Группа 40"/>
            <p:cNvGrpSpPr>
              <a:grpSpLocks/>
            </p:cNvGrpSpPr>
            <p:nvPr/>
          </p:nvGrpSpPr>
          <p:grpSpPr bwMode="auto">
            <a:xfrm>
              <a:off x="5058692" y="1755057"/>
              <a:ext cx="884904" cy="589937"/>
              <a:chOff x="7846142" y="4925960"/>
              <a:chExt cx="884904" cy="589937"/>
            </a:xfrm>
          </p:grpSpPr>
          <p:sp>
            <p:nvSpPr>
              <p:cNvPr id="39" name="Овал 38"/>
              <p:cNvSpPr/>
              <p:nvPr/>
            </p:nvSpPr>
            <p:spPr>
              <a:xfrm>
                <a:off x="7846390" y="4926700"/>
                <a:ext cx="663550" cy="588903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095" name="TextBox 39"/>
              <p:cNvSpPr txBox="1">
                <a:spLocks noChangeArrowheads="1"/>
              </p:cNvSpPr>
              <p:nvPr/>
            </p:nvSpPr>
            <p:spPr bwMode="auto">
              <a:xfrm>
                <a:off x="7876551" y="4926700"/>
                <a:ext cx="854042" cy="52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28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10</a:t>
                </a:r>
              </a:p>
            </p:txBody>
          </p:sp>
        </p:grpSp>
        <p:grpSp>
          <p:nvGrpSpPr>
            <p:cNvPr id="24" name="Группа 43"/>
            <p:cNvGrpSpPr>
              <a:grpSpLocks/>
            </p:cNvGrpSpPr>
            <p:nvPr/>
          </p:nvGrpSpPr>
          <p:grpSpPr bwMode="auto">
            <a:xfrm>
              <a:off x="7661787" y="1349477"/>
              <a:ext cx="1032387" cy="1165123"/>
              <a:chOff x="7809271" y="1423219"/>
              <a:chExt cx="1032387" cy="1165123"/>
            </a:xfrm>
          </p:grpSpPr>
          <p:sp>
            <p:nvSpPr>
              <p:cNvPr id="42" name="Правильный пятиугольник 41"/>
              <p:cNvSpPr/>
              <p:nvPr/>
            </p:nvSpPr>
            <p:spPr>
              <a:xfrm rot="7345946">
                <a:off x="7743327" y="1490454"/>
                <a:ext cx="1164828" cy="1031835"/>
              </a:xfrm>
              <a:prstGeom prst="pentagon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093" name="TextBox 42"/>
              <p:cNvSpPr txBox="1">
                <a:spLocks noChangeArrowheads="1"/>
              </p:cNvSpPr>
              <p:nvPr/>
            </p:nvSpPr>
            <p:spPr bwMode="auto">
              <a:xfrm>
                <a:off x="8008252" y="1638104"/>
                <a:ext cx="501631" cy="6456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36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2</a:t>
                </a:r>
              </a:p>
            </p:txBody>
          </p:sp>
        </p:grpSp>
        <p:grpSp>
          <p:nvGrpSpPr>
            <p:cNvPr id="26" name="Группа 50"/>
            <p:cNvGrpSpPr>
              <a:grpSpLocks/>
            </p:cNvGrpSpPr>
            <p:nvPr/>
          </p:nvGrpSpPr>
          <p:grpSpPr bwMode="auto">
            <a:xfrm>
              <a:off x="5700252" y="449826"/>
              <a:ext cx="862780" cy="436979"/>
              <a:chOff x="5729749" y="5597014"/>
              <a:chExt cx="862780" cy="436979"/>
            </a:xfrm>
          </p:grpSpPr>
          <p:sp>
            <p:nvSpPr>
              <p:cNvPr id="45" name="Прямоугольный треугольник 44"/>
              <p:cNvSpPr/>
              <p:nvPr/>
            </p:nvSpPr>
            <p:spPr>
              <a:xfrm rot="16200000">
                <a:off x="5847809" y="5478967"/>
                <a:ext cx="389358" cy="625451"/>
              </a:xfrm>
              <a:prstGeom prst="rtTriangl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  <p:sp>
            <p:nvSpPr>
              <p:cNvPr id="3091" name="TextBox 49"/>
              <p:cNvSpPr txBox="1">
                <a:spLocks noChangeArrowheads="1"/>
              </p:cNvSpPr>
              <p:nvPr/>
            </p:nvSpPr>
            <p:spPr bwMode="auto">
              <a:xfrm>
                <a:off x="5928191" y="5634328"/>
                <a:ext cx="663550" cy="3990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20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11</a:t>
                </a:r>
              </a:p>
            </p:txBody>
          </p:sp>
        </p:grpSp>
        <p:grpSp>
          <p:nvGrpSpPr>
            <p:cNvPr id="27" name="Группа 52"/>
            <p:cNvGrpSpPr>
              <a:grpSpLocks/>
            </p:cNvGrpSpPr>
            <p:nvPr/>
          </p:nvGrpSpPr>
          <p:grpSpPr bwMode="auto">
            <a:xfrm>
              <a:off x="7374196" y="2964427"/>
              <a:ext cx="796413" cy="678425"/>
              <a:chOff x="412957" y="2374491"/>
              <a:chExt cx="796413" cy="678425"/>
            </a:xfrm>
          </p:grpSpPr>
          <p:sp>
            <p:nvSpPr>
              <p:cNvPr id="3088" name="TextBox 13"/>
              <p:cNvSpPr txBox="1">
                <a:spLocks noChangeArrowheads="1"/>
              </p:cNvSpPr>
              <p:nvPr/>
            </p:nvSpPr>
            <p:spPr bwMode="auto">
              <a:xfrm>
                <a:off x="412186" y="2389092"/>
                <a:ext cx="796894" cy="6456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ru-RU" sz="3600">
                    <a:solidFill>
                      <a:schemeClr val="accent5">
                        <a:lumMod val="10000"/>
                      </a:schemeClr>
                    </a:solidFill>
                    <a:latin typeface="Arial Black" pitchFamily="34" charset="0"/>
                  </a:rPr>
                  <a:t>12</a:t>
                </a:r>
              </a:p>
            </p:txBody>
          </p:sp>
          <p:sp>
            <p:nvSpPr>
              <p:cNvPr id="52" name="Прямоугольник 51"/>
              <p:cNvSpPr/>
              <p:nvPr/>
            </p:nvSpPr>
            <p:spPr>
              <a:xfrm>
                <a:off x="470921" y="2374491"/>
                <a:ext cx="707997" cy="678131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>
                  <a:solidFill>
                    <a:schemeClr val="accent5">
                      <a:lumMod val="1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p:transition advClick="0" advTm="1200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1\Desktop\img23.jpg"/>
          <p:cNvPicPr/>
          <p:nvPr/>
        </p:nvPicPr>
        <p:blipFill>
          <a:blip r:embed="rId2" cstate="print"/>
          <a:srcRect l="2928" t="26905" r="51607" b="8095"/>
          <a:stretch>
            <a:fillRect/>
          </a:stretch>
        </p:blipFill>
        <p:spPr bwMode="auto">
          <a:xfrm>
            <a:off x="533400" y="152400"/>
            <a:ext cx="8001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638800" y="4419600"/>
            <a:ext cx="2438400" cy="1981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177" y="152401"/>
            <a:ext cx="8640023" cy="622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WordArt 5" descr="oboi2"/>
          <p:cNvSpPr>
            <a:spLocks noChangeArrowheads="1" noChangeShapeType="1" noTextEdit="1"/>
          </p:cNvSpPr>
          <p:nvPr/>
        </p:nvSpPr>
        <p:spPr bwMode="auto">
          <a:xfrm>
            <a:off x="1331913" y="3068638"/>
            <a:ext cx="2881312" cy="144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СПАСИБО!</a:t>
            </a:r>
          </a:p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ДО  НОВЫХ</a:t>
            </a:r>
          </a:p>
          <a:p>
            <a:pPr algn="ctr"/>
            <a:r>
              <a:rPr lang="ru-RU" sz="3600" b="1" kern="10" dirty="0">
                <a:ln w="9525">
                  <a:noFill/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ВСТРЕЧ!</a:t>
            </a:r>
          </a:p>
        </p:txBody>
      </p:sp>
      <p:pic>
        <p:nvPicPr>
          <p:cNvPr id="37892" name="Picture 6" descr="JOGAps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975" y="4652963"/>
            <a:ext cx="1846263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7" descr="ko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5516563"/>
            <a:ext cx="93662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607</TotalTime>
  <Words>367</Words>
  <Application>Microsoft Office PowerPoint</Application>
  <PresentationFormat>Экран (4:3)</PresentationFormat>
  <Paragraphs>109</Paragraphs>
  <Slides>42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42</vt:i4>
      </vt:variant>
    </vt:vector>
  </HeadingPairs>
  <TitlesOfParts>
    <vt:vector size="44" baseType="lpstr">
      <vt:lpstr>Office Theme</vt:lpstr>
      <vt:lpstr>Тема Office</vt:lpstr>
      <vt:lpstr>Путешествие в                        страну сказок </vt:lpstr>
      <vt:lpstr>Слайд 2</vt:lpstr>
      <vt:lpstr>Слайд 3</vt:lpstr>
      <vt:lpstr>Сказочные загадки</vt:lpstr>
      <vt:lpstr>Доскажи название сказки</vt:lpstr>
      <vt:lpstr>Герои сказок</vt:lpstr>
      <vt:lpstr>Какому сказочному герою принадлежит этот предмет?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Найди любимую рыбку Миши, если ты знаешь,  что она не длинная, без горошин, не грустная, у неё закрыт рот и у неё не три полоски.</vt:lpstr>
      <vt:lpstr>Рассмотри пирамидку.  Какой вид сверху ей соответствует?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 в                        страну сказок </dc:title>
  <dc:creator>Admin</dc:creator>
  <cp:lastModifiedBy>Пользователь</cp:lastModifiedBy>
  <cp:revision>81</cp:revision>
  <dcterms:created xsi:type="dcterms:W3CDTF">2016-02-13T13:38:03Z</dcterms:created>
  <dcterms:modified xsi:type="dcterms:W3CDTF">2025-04-12T08:39:55Z</dcterms:modified>
</cp:coreProperties>
</file>