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2" r:id="rId9"/>
    <p:sldId id="264" r:id="rId10"/>
    <p:sldId id="26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905E5C96-84AF-4E37-AE9F-2CBDCD2E5767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4AC446B8-60D8-4A02-A87B-A111E440AE3D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1007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E5C96-84AF-4E37-AE9F-2CBDCD2E5767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446B8-60D8-4A02-A87B-A111E440AE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8481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E5C96-84AF-4E37-AE9F-2CBDCD2E5767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446B8-60D8-4A02-A87B-A111E440AE3D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9854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E5C96-84AF-4E37-AE9F-2CBDCD2E5767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446B8-60D8-4A02-A87B-A111E440AE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298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E5C96-84AF-4E37-AE9F-2CBDCD2E5767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446B8-60D8-4A02-A87B-A111E440AE3D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0620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E5C96-84AF-4E37-AE9F-2CBDCD2E5767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446B8-60D8-4A02-A87B-A111E440AE3D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80679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E5C96-84AF-4E37-AE9F-2CBDCD2E5767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446B8-60D8-4A02-A87B-A111E440AE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6500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E5C96-84AF-4E37-AE9F-2CBDCD2E5767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446B8-60D8-4A02-A87B-A111E440AE3D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4160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E5C96-84AF-4E37-AE9F-2CBDCD2E5767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446B8-60D8-4A02-A87B-A111E440AE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6647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E5C96-84AF-4E37-AE9F-2CBDCD2E5767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446B8-60D8-4A02-A87B-A111E440AE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66196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E5C96-84AF-4E37-AE9F-2CBDCD2E5767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446B8-60D8-4A02-A87B-A111E440AE3D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89031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E5C96-84AF-4E37-AE9F-2CBDCD2E5767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446B8-60D8-4A02-A87B-A111E440AE3D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77759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E5C96-84AF-4E37-AE9F-2CBDCD2E5767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446B8-60D8-4A02-A87B-A111E440AE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76130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E5C96-84AF-4E37-AE9F-2CBDCD2E5767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446B8-60D8-4A02-A87B-A111E440AE3D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33129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E5C96-84AF-4E37-AE9F-2CBDCD2E5767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446B8-60D8-4A02-A87B-A111E440AE3D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84174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E5C96-84AF-4E37-AE9F-2CBDCD2E5767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446B8-60D8-4A02-A87B-A111E440AE3D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91093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E5C96-84AF-4E37-AE9F-2CBDCD2E5767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446B8-60D8-4A02-A87B-A111E440AE3D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79940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05E5C96-84AF-4E37-AE9F-2CBDCD2E5767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AC446B8-60D8-4A02-A87B-A111E440AE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1616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45326" y="1819564"/>
            <a:ext cx="7346758" cy="1493210"/>
          </a:xfrm>
        </p:spPr>
        <p:txBody>
          <a:bodyPr/>
          <a:lstStyle/>
          <a:p>
            <a:r>
              <a:rPr lang="ru-RU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Нравственное воспитание детей в семье</a:t>
            </a:r>
            <a:endParaRPr lang="ru-RU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i="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В.А. Сухомлинский писал: «Отец и мать - величайшие авторитеты для ребенка. Существует глубокая связь поколений. Ребенок - одно из звеньев тянущейся в века цепочки, и обрыв ее - тягчайшая трагедия, которая неизбежно приводит к распаду нравственных начал»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28" b="89969" l="1204" r="9879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57597"/>
            <a:ext cx="3811647" cy="3412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0521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1126836"/>
            <a:ext cx="9601196" cy="4804449"/>
          </a:xfrm>
        </p:spPr>
        <p:txBody>
          <a:bodyPr>
            <a:normAutofit/>
          </a:bodyPr>
          <a:lstStyle/>
          <a:p>
            <a:pPr algn="just"/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Воспитание – навыки поведения, привитые семьёй, школой, средой и проявляющиеся в общественной жизни. </a:t>
            </a:r>
            <a:endParaRPr 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Нравственность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– правила, определяющие поведение, духовные и душевные качества, необходимые человеку в обществе, а также выполнение этих правил, поведение. </a:t>
            </a:r>
            <a:endParaRPr 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Мораль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– правила нравственности, а также сама нравственность. «Словарь русского языка» С. И. Ожегова.</a:t>
            </a:r>
          </a:p>
        </p:txBody>
      </p:sp>
    </p:spTree>
    <p:extLst>
      <p:ext uri="{BB962C8B-B14F-4D97-AF65-F5344CB8AC3E}">
        <p14:creationId xmlns:p14="http://schemas.microsoft.com/office/powerpoint/2010/main" val="13077722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51183" y="778932"/>
            <a:ext cx="9601196" cy="1303867"/>
          </a:xfrm>
        </p:spPr>
        <p:txBody>
          <a:bodyPr>
            <a:normAutofit fontScale="90000"/>
          </a:bodyPr>
          <a:lstStyle/>
          <a:p>
            <a:pPr algn="r"/>
            <a:r>
              <a:rPr lang="ru-RU" sz="2000" b="0" i="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Характер и нравственное поведение ребёнка – </a:t>
            </a:r>
            <a:br>
              <a:rPr lang="ru-RU" sz="2000" b="0" i="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0" i="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это слепок с характера родителей, </a:t>
            </a:r>
            <a:br>
              <a:rPr lang="ru-RU" sz="2000" b="0" i="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0" i="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он развивается в ответ </a:t>
            </a:r>
            <a:br>
              <a:rPr lang="ru-RU" sz="2000" b="0" i="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0" i="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на их характер и их поведение. </a:t>
            </a:r>
            <a:br>
              <a:rPr lang="ru-RU" sz="2000" b="0" i="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0" i="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Эрих </a:t>
            </a:r>
            <a:r>
              <a:rPr lang="ru-RU" sz="2000" b="0" i="0" dirty="0" err="1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Фром</a:t>
            </a:r>
            <a:r>
              <a:rPr lang="ru-RU" sz="2000" b="0" i="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3946" y="2484582"/>
            <a:ext cx="9601196" cy="3603723"/>
          </a:xfrm>
        </p:spPr>
        <p:txBody>
          <a:bodyPr/>
          <a:lstStyle/>
          <a:p>
            <a:pPr marL="0" indent="0" algn="ctr">
              <a:buNone/>
            </a:pP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Что же представляет собой нравственное воспитание?</a:t>
            </a:r>
          </a:p>
          <a:p>
            <a:pPr marL="0" indent="457200" algn="just">
              <a:buNone/>
            </a:pP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Моральное сознание человека или нравственный мир личности, включает в себя три уровня: </a:t>
            </a:r>
          </a:p>
          <a:p>
            <a:pPr algn="just"/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мотивационно-побудительный; </a:t>
            </a:r>
          </a:p>
          <a:p>
            <a:pPr algn="just"/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эмоционально-чувственный; </a:t>
            </a:r>
          </a:p>
          <a:p>
            <a:pPr algn="just"/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рациональный или умственный.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26709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457200" algn="just">
              <a:buNone/>
            </a:pPr>
            <a:r>
              <a:rPr 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одержит мотивы поступков, нравственные потребности и убеждения. Этот уровень наиболее важный, именно здесь коренятся истоки поведения человека, осуждаемые или одобряемые людьми и обществом, приносящие добро или зло, пользу или вред.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927928" y="1483367"/>
            <a:ext cx="839585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Мотивационно-побудительный уровень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04575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dirty="0">
                <a:ln>
                  <a:noFill/>
                </a:ln>
                <a:solidFill>
                  <a:srgbClr val="000000"/>
                </a:solidFill>
                <a:latin typeface="Tahoma" panose="020B0604030504040204" pitchFamily="34" charset="0"/>
                <a:ea typeface="+mn-ea"/>
                <a:cs typeface="+mn-cs"/>
              </a:rPr>
              <a:t>Эмоционально-чувственный уровень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457200" algn="just">
              <a:buNone/>
            </a:pP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остоит из нравственных чувств и эмоций. Эмоции необходимо облагораживать, окультуривать одним словом – воспитывать. Нравственные чувства – отзывчивость, сочувствие, сострадание, сопереживание, жалость – непосредственно связаны с эмоциями. Эти чувства приобретаются человеком с результате воспитания и являются важнейшими составными доброты. Без нравственных чувств добрый человек не состоится.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51055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n>
                  <a:noFill/>
                </a:ln>
                <a:solidFill>
                  <a:srgbClr val="000000"/>
                </a:solidFill>
                <a:latin typeface="Tahoma" panose="020B0604030504040204" pitchFamily="34" charset="0"/>
                <a:ea typeface="+mn-ea"/>
                <a:cs typeface="+mn-cs"/>
              </a:rPr>
              <a:t>Рациональный </a:t>
            </a:r>
            <a:r>
              <a:rPr lang="ru-RU" sz="2800" dirty="0">
                <a:ln>
                  <a:noFill/>
                </a:ln>
                <a:solidFill>
                  <a:srgbClr val="000000"/>
                </a:solidFill>
                <a:latin typeface="Tahoma" panose="020B0604030504040204" pitchFamily="34" charset="0"/>
                <a:ea typeface="+mn-ea"/>
                <a:cs typeface="+mn-cs"/>
              </a:rPr>
              <a:t>или умственный уровень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457200" algn="just">
              <a:buNone/>
            </a:pPr>
            <a:r>
              <a:rPr 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одержит моральные знания – о смысле жизни и счастье, добре и зле, чести, достоинстве, долге. Кроме понятий, к моральным знаниям относятся также принципы, идеалы, нормы поведения, моральные оценки.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23708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>
                <a:ln>
                  <a:noFill/>
                </a:ln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Социологические </a:t>
            </a:r>
            <a:r>
              <a:rPr lang="ru-RU" sz="2400" dirty="0" smtClean="0">
                <a:ln>
                  <a:noFill/>
                </a:ln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данные показывают, </a:t>
            </a:r>
            <a:br>
              <a:rPr lang="ru-RU" sz="2400" dirty="0" smtClean="0">
                <a:ln>
                  <a:noFill/>
                </a:ln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ru-RU" sz="2400" dirty="0" smtClean="0">
                <a:ln>
                  <a:noFill/>
                </a:ln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что на воспитание ребенка влияют: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2" y="2382982"/>
            <a:ext cx="9601196" cy="3391286"/>
          </a:xfrm>
        </p:spPr>
        <p:txBody>
          <a:bodyPr>
            <a:noAutofit/>
          </a:bodyPr>
          <a:lstStyle/>
          <a:p>
            <a:pPr algn="ctr"/>
            <a:r>
              <a:rPr lang="ru-RU" sz="18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Семья -50%</a:t>
            </a:r>
          </a:p>
          <a:p>
            <a:pPr algn="ctr"/>
            <a:r>
              <a:rPr lang="ru-RU" sz="18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СМИ -30%</a:t>
            </a:r>
          </a:p>
          <a:p>
            <a:pPr algn="ctr"/>
            <a:r>
              <a:rPr lang="ru-RU" sz="18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Детский сад </a:t>
            </a:r>
            <a:r>
              <a:rPr 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18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sz="1800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0%</a:t>
            </a:r>
          </a:p>
          <a:p>
            <a:pPr algn="ctr"/>
            <a:r>
              <a:rPr lang="ru-RU" sz="1800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Улица -10% </a:t>
            </a:r>
          </a:p>
          <a:p>
            <a:pPr marL="0" indent="457200" algn="just">
              <a:buNone/>
            </a:pPr>
            <a:r>
              <a:rPr lang="ru-RU" sz="1800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Семья является главным институтом воспитания. Нравственные ценности, ориентиры и убеждения личности заключаются в семье. Семья – это особого рода коллектив, играющий в воспитании основную, долговременную и важнейшую роль. Здесь ребенок рождается, здесь он получает новые знания об окружающем мире, здесь формируются начальные критерии оценки добра, истины, красоты. Другими словами начинается процесс воспитания. Именно в семье ребенок первоначально узнает о правилах поведения, которые затем превратятся в нравственные чувства и привычки.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38" b="8965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475"/>
          <a:stretch/>
        </p:blipFill>
        <p:spPr>
          <a:xfrm>
            <a:off x="1849584" y="2484582"/>
            <a:ext cx="2860066" cy="146858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38" b="8965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475"/>
          <a:stretch/>
        </p:blipFill>
        <p:spPr>
          <a:xfrm>
            <a:off x="7460675" y="2484582"/>
            <a:ext cx="2860066" cy="1468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4299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775856"/>
            <a:ext cx="9601196" cy="5449454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b="0" i="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ЗАКОН №1. </a:t>
            </a:r>
            <a:r>
              <a:rPr lang="ru-RU" b="0" i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Родители должны предъявлять единые требования к ребёнку. </a:t>
            </a:r>
          </a:p>
          <a:p>
            <a:pPr algn="just"/>
            <a:r>
              <a:rPr lang="ru-RU" b="0" i="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ЗАКОН №2. </a:t>
            </a:r>
            <a:r>
              <a:rPr lang="ru-RU" b="0" i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Основы трудолюбия должны закладываться с детства. </a:t>
            </a:r>
          </a:p>
          <a:p>
            <a:pPr algn="just"/>
            <a:r>
              <a:rPr lang="ru-RU" b="0" i="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ЗАКОН №3. </a:t>
            </a:r>
            <a:r>
              <a:rPr lang="ru-RU" b="0" i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Ребёнок нуждается в ласке, похвале. В доме должны царить любовь, справедливость, терпимость не только к детям, но и ко всем остальным членам семьи. Воспитание чувств ребёнка включает в себя воспитание сочувствия. Развитие этого требует поддержки со стороны родителей - и не только словом, но и примером. Ребёнок должен видеть, как мы на практике проявляем свою любовь к ближнему. </a:t>
            </a:r>
          </a:p>
          <a:p>
            <a:pPr algn="just"/>
            <a:r>
              <a:rPr lang="ru-RU" b="0" i="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ЗАКОН №4. </a:t>
            </a:r>
            <a:r>
              <a:rPr lang="ru-RU" b="0" i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Уважительного отношения членов семьи друг к другу. </a:t>
            </a:r>
          </a:p>
          <a:p>
            <a:pPr algn="just"/>
            <a:r>
              <a:rPr lang="ru-RU" b="0" i="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ЗАКОН №5. </a:t>
            </a:r>
            <a:r>
              <a:rPr lang="ru-RU" b="0" i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 семье должно быть правильное и равномерное распределение материальных и моральных средств для детей. </a:t>
            </a:r>
          </a:p>
          <a:p>
            <a:pPr marL="0" indent="0" algn="ctr">
              <a:buNone/>
            </a:pPr>
            <a:r>
              <a:rPr lang="ru-RU" b="0" i="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Если эти законы в семье выполняются, </a:t>
            </a:r>
          </a:p>
          <a:p>
            <a:pPr marL="0" indent="0" algn="ctr">
              <a:buNone/>
            </a:pPr>
            <a:r>
              <a:rPr lang="ru-RU" b="0" i="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значит, ребёнок состоится как личность.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59565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69293" y="680410"/>
            <a:ext cx="9601196" cy="1303867"/>
          </a:xfrm>
        </p:spPr>
        <p:txBody>
          <a:bodyPr/>
          <a:lstStyle/>
          <a:p>
            <a:r>
              <a:rPr lang="ru-RU" sz="2200" b="1" dirty="0">
                <a:solidFill>
                  <a:srgbClr val="FF0000"/>
                </a:solidFill>
                <a:latin typeface="Arial" panose="020B0604020202020204" pitchFamily="34" charset="0"/>
                <a:ea typeface="+mn-ea"/>
                <a:cs typeface="+mn-cs"/>
              </a:rPr>
              <a:t>Памятка для родителей </a:t>
            </a:r>
            <a:r>
              <a:rPr lang="ru-RU" sz="2200" b="1" dirty="0" smtClean="0">
                <a:solidFill>
                  <a:srgbClr val="FF0000"/>
                </a:solidFill>
                <a:latin typeface="Arial" panose="020B0604020202020204" pitchFamily="34" charset="0"/>
                <a:ea typeface="+mn-ea"/>
                <a:cs typeface="+mn-cs"/>
              </a:rPr>
              <a:t/>
            </a:r>
            <a:br>
              <a:rPr lang="ru-RU" sz="2200" b="1" dirty="0" smtClean="0">
                <a:solidFill>
                  <a:srgbClr val="FF0000"/>
                </a:solidFill>
                <a:latin typeface="Arial" panose="020B0604020202020204" pitchFamily="34" charset="0"/>
                <a:ea typeface="+mn-ea"/>
                <a:cs typeface="+mn-cs"/>
              </a:rPr>
            </a:br>
            <a:r>
              <a:rPr lang="ru-RU" sz="2200" b="1" dirty="0" smtClean="0">
                <a:solidFill>
                  <a:srgbClr val="FF0000"/>
                </a:solidFill>
                <a:latin typeface="Arial" panose="020B0604020202020204" pitchFamily="34" charset="0"/>
                <a:ea typeface="+mn-ea"/>
                <a:cs typeface="+mn-cs"/>
              </a:rPr>
              <a:t>«</a:t>
            </a:r>
            <a:r>
              <a:rPr lang="ru-RU" sz="2200" b="1" dirty="0">
                <a:solidFill>
                  <a:srgbClr val="FF0000"/>
                </a:solidFill>
                <a:latin typeface="Arial" panose="020B0604020202020204" pitchFamily="34" charset="0"/>
                <a:ea typeface="+mn-ea"/>
                <a:cs typeface="+mn-cs"/>
              </a:rPr>
              <a:t>Секреты воспитания вежливого ребенка»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69293" y="2048932"/>
            <a:ext cx="9601196" cy="3631432"/>
          </a:xfrm>
        </p:spPr>
        <p:txBody>
          <a:bodyPr>
            <a:noAutofit/>
          </a:bodyPr>
          <a:lstStyle/>
          <a:p>
            <a:pPr marL="0" indent="457200" algn="ctr">
              <a:buNone/>
            </a:pPr>
            <a:r>
              <a:rPr lang="ru-RU" sz="1400" b="0" i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Ваш ребенок будет вежлив и воспитан, если вы ведете себя: </a:t>
            </a:r>
          </a:p>
          <a:p>
            <a:r>
              <a:rPr lang="ru-RU" sz="1400" b="0" i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деликатно по отношению ко всем окружающим, тем более по отношению к своим друзьям и знакомым; </a:t>
            </a:r>
          </a:p>
          <a:p>
            <a:r>
              <a:rPr lang="ru-RU" sz="1400" b="0" i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никогда не оскорбляете человеческого достоинства своего сына или дочери, не кричите на своего ребенка, не говорите при нем или при обращении к нему грубых слов и не применяете в целях воспитания физические наказании;</a:t>
            </a:r>
          </a:p>
          <a:p>
            <a:r>
              <a:rPr lang="ru-RU" sz="1400" b="0" i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не делаете бесконечных замечаний по пустякам, а где возможно, поощряете самостоятельность своего ребенка;</a:t>
            </a:r>
          </a:p>
          <a:p>
            <a:r>
              <a:rPr lang="ru-RU" sz="1400" b="0" i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предъявляете к детям единые требования и, если кто-то из вас не согласен с замечаниями другого, высказываете их в отсутствии ребенка;</a:t>
            </a:r>
          </a:p>
          <a:p>
            <a:r>
              <a:rPr lang="ru-RU" sz="1400" b="0" i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предъявляя ребенку какие-то требования, предъявляете их к себе;</a:t>
            </a:r>
          </a:p>
          <a:p>
            <a:r>
              <a:rPr lang="ru-RU" sz="1400" b="0" i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уважайте достоинство ребенка, исключив слова: «Ты еще маленький», «Тебе еще рано» и др. - не забывайте сами чаще говорить вежливые слова «пожалуйста», «спокойной ночи», «спасибо за помощь» тогда и ребенок будет следовать вашему примеру;</a:t>
            </a:r>
          </a:p>
          <a:p>
            <a:r>
              <a:rPr lang="ru-RU" sz="1400" b="0" i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часто используйте похвалу;</a:t>
            </a:r>
          </a:p>
          <a:p>
            <a:r>
              <a:rPr lang="ru-RU" sz="1400" b="0" i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правила культурного поведения прививайте детям систематически, а не от случая к случаю.</a:t>
            </a:r>
            <a:endParaRPr lang="ru-RU" sz="1400" dirty="0"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56" t="10236" r="30931" b="8956"/>
          <a:stretch/>
        </p:blipFill>
        <p:spPr>
          <a:xfrm>
            <a:off x="10261601" y="741216"/>
            <a:ext cx="843341" cy="118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2031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69292" y="2510750"/>
            <a:ext cx="9601196" cy="33189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0" i="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Поговорка гласит: </a:t>
            </a:r>
          </a:p>
          <a:p>
            <a:pPr marL="0" indent="0" algn="ctr">
              <a:buNone/>
            </a:pPr>
            <a:r>
              <a:rPr lang="ru-RU" sz="4000" b="0" i="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Посеешь привычку - пожнёшь характер, посеешь характер - пожнёшь судьбу.</a:t>
            </a:r>
            <a:endParaRPr lang="ru-RU" sz="4000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109" y="554182"/>
            <a:ext cx="3479597" cy="1799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31897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40</TotalTime>
  <Words>730</Words>
  <Application>Microsoft Office PowerPoint</Application>
  <PresentationFormat>Широкоэкранный</PresentationFormat>
  <Paragraphs>42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Garamond</vt:lpstr>
      <vt:lpstr>Tahoma</vt:lpstr>
      <vt:lpstr>Натуральные материалы</vt:lpstr>
      <vt:lpstr>Нравственное воспитание детей в семье</vt:lpstr>
      <vt:lpstr>Презентация PowerPoint</vt:lpstr>
      <vt:lpstr>Характер и нравственное поведение ребёнка –  это слепок с характера родителей,  он развивается в ответ  на их характер и их поведение.  Эрих Фром.</vt:lpstr>
      <vt:lpstr>Презентация PowerPoint</vt:lpstr>
      <vt:lpstr>Эмоционально-чувственный уровень</vt:lpstr>
      <vt:lpstr>Рациональный или умственный уровень</vt:lpstr>
      <vt:lpstr>Социологические данные показывают,  что на воспитание ребенка влияют:</vt:lpstr>
      <vt:lpstr>Презентация PowerPoint</vt:lpstr>
      <vt:lpstr>Памятка для родителей  «Секреты воспитания вежливого ребенка»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Нравственное воспитание детей в семье</dc:title>
  <dc:creator>1</dc:creator>
  <cp:lastModifiedBy>1</cp:lastModifiedBy>
  <cp:revision>8</cp:revision>
  <dcterms:created xsi:type="dcterms:W3CDTF">2022-11-15T20:42:49Z</dcterms:created>
  <dcterms:modified xsi:type="dcterms:W3CDTF">2022-11-15T21:23:17Z</dcterms:modified>
</cp:coreProperties>
</file>