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74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BDAC78-E6AB-4DBC-BCFE-836C322B8BA8}" type="datetimeFigureOut">
              <a:rPr lang="ru-RU" smtClean="0"/>
              <a:t>04.03.2025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35D48B-207A-48CB-B6B2-1B5FD218E866}" type="slidenum">
              <a:rPr lang="ru-RU" smtClean="0"/>
              <a:t>‹#›</a:t>
            </a:fld>
            <a:endParaRPr lang="ru-RU"/>
          </a:p>
        </p:txBody>
      </p:sp>
    </p:spTree>
    <p:extLst>
      <p:ext uri="{BB962C8B-B14F-4D97-AF65-F5344CB8AC3E}">
        <p14:creationId xmlns:p14="http://schemas.microsoft.com/office/powerpoint/2010/main" val="1992010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0340" algn="just">
              <a:lnSpc>
                <a:spcPct val="150000"/>
              </a:lnSpc>
              <a:spcAft>
                <a:spcPts val="800"/>
              </a:spcAft>
            </a:pP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Tourism is one of the areas in our life that is constantly developing. Every year it becomes more difficult to surprise travelers. Therefore, a new direction is gaining popularity now - ecotourism. This is not surprising, because this type of tourism allows you not only to enjoy the beauty of nature, but also to get involved in the process of preserving the environment. And although this direction appeared not so long ago, many inhabitants of our planet are already actively traveling in this way.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indent="180340" algn="just">
              <a:lnSpc>
                <a:spcPct val="150000"/>
              </a:lnSpc>
              <a:spcAft>
                <a:spcPts val="800"/>
              </a:spcAft>
            </a:pP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One of these types is ecotourism. I decided to tell you about it.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indent="180340" algn="just">
              <a:lnSpc>
                <a:spcPct val="150000"/>
              </a:lnSpc>
              <a:spcAft>
                <a:spcPts val="800"/>
              </a:spcAft>
            </a:pP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 aims of the project you can see on the screen.</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2</a:t>
            </a:fld>
            <a:endParaRPr lang="ru-RU"/>
          </a:p>
        </p:txBody>
      </p:sp>
    </p:spTree>
    <p:extLst>
      <p:ext uri="{BB962C8B-B14F-4D97-AF65-F5344CB8AC3E}">
        <p14:creationId xmlns:p14="http://schemas.microsoft.com/office/powerpoint/2010/main" val="2427887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0340" algn="l">
              <a:lnSpc>
                <a:spcPct val="150000"/>
              </a:lnSpc>
              <a:spcAft>
                <a:spcPts val="800"/>
              </a:spcAft>
            </a:pP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The Fish Hotel –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Cotswolds</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Out of the many countryside hotels in the UK, one</a:t>
            </a:r>
            <a:r>
              <a:rPr lang="ru-RU"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that stands out is The Fish Hotels located along a range of rolling hills in</a:t>
            </a:r>
            <a:r>
              <a:rPr lang="ru-RU"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Farncombe,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Cotswolds</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The estate is 400 acres, and the space is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utilised</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to develop the hotel and a consistent tree-planting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programme</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ru-RU"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In addition, the entire estate is powered by renewable energy, like many other</a:t>
            </a:r>
            <a:r>
              <a:rPr lang="ru-RU"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country hotels. </a:t>
            </a:r>
            <a:r>
              <a:rPr lang="en-US" sz="1800" dirty="0">
                <a:solidFill>
                  <a:srgbClr val="2C2D2E"/>
                </a:solidFill>
                <a:effectLst/>
                <a:latin typeface="Times New Roman" panose="02020603050405020304" pitchFamily="18" charset="0"/>
                <a:ea typeface="Times New Roman" panose="02020603050405020304" pitchFamily="18" charset="0"/>
              </a:rPr>
              <a:t>Other</a:t>
            </a:r>
            <a:r>
              <a:rPr lang="ru-RU" sz="1800" dirty="0">
                <a:solidFill>
                  <a:srgbClr val="2C2D2E"/>
                </a:solidFill>
                <a:effectLst/>
                <a:latin typeface="Times New Roman" panose="02020603050405020304" pitchFamily="18" charset="0"/>
                <a:ea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rPr>
              <a:t>development includes all food waste going directly into a</a:t>
            </a:r>
            <a:r>
              <a:rPr lang="ru-RU" sz="1800" dirty="0">
                <a:solidFill>
                  <a:srgbClr val="2C2D2E"/>
                </a:solidFill>
                <a:effectLst/>
                <a:latin typeface="Times New Roman" panose="02020603050405020304" pitchFamily="18" charset="0"/>
                <a:ea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rPr>
              <a:t>neighboring anaerobic digester, leading to zero landfill waste.</a:t>
            </a:r>
            <a:r>
              <a:rPr lang="ru-RU" sz="1800" dirty="0">
                <a:solidFill>
                  <a:srgbClr val="2C2D2E"/>
                </a:solidFill>
                <a:effectLst/>
                <a:latin typeface="Times New Roman" panose="02020603050405020304" pitchFamily="18" charset="0"/>
                <a:ea typeface="Times New Roman" panose="02020603050405020304" pitchFamily="18" charset="0"/>
              </a:rPr>
              <a:t> С</a:t>
            </a:r>
            <a:r>
              <a:rPr lang="en-US" sz="1800" dirty="0" err="1">
                <a:solidFill>
                  <a:srgbClr val="2C2D2E"/>
                </a:solidFill>
                <a:effectLst/>
                <a:latin typeface="Times New Roman" panose="02020603050405020304" pitchFamily="18" charset="0"/>
                <a:ea typeface="Times New Roman" panose="02020603050405020304" pitchFamily="18" charset="0"/>
              </a:rPr>
              <a:t>ombining</a:t>
            </a:r>
            <a:r>
              <a:rPr lang="en-US" sz="1800" dirty="0">
                <a:solidFill>
                  <a:srgbClr val="2C2D2E"/>
                </a:solidFill>
                <a:effectLst/>
                <a:latin typeface="Times New Roman" panose="02020603050405020304" pitchFamily="18" charset="0"/>
                <a:ea typeface="Times New Roman" panose="02020603050405020304" pitchFamily="18" charset="0"/>
              </a:rPr>
              <a:t> the beauty of the outdoors with the comforts of home, glamping is</a:t>
            </a:r>
            <a:br>
              <a:rPr lang="en-US" sz="1800" dirty="0">
                <a:effectLst/>
                <a:latin typeface="Times New Roman" panose="02020603050405020304" pitchFamily="18" charset="0"/>
                <a:ea typeface="Calibri" panose="020F0502020204030204" pitchFamily="34" charset="0"/>
              </a:rPr>
            </a:br>
            <a:r>
              <a:rPr lang="en-US" sz="1800" dirty="0">
                <a:solidFill>
                  <a:srgbClr val="2C2D2E"/>
                </a:solidFill>
                <a:effectLst/>
                <a:latin typeface="Times New Roman" panose="02020603050405020304" pitchFamily="18" charset="0"/>
                <a:ea typeface="Times New Roman" panose="02020603050405020304" pitchFamily="18" charset="0"/>
              </a:rPr>
              <a:t>perfect for those seeking unique travel experiences. </a:t>
            </a:r>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12</a:t>
            </a:fld>
            <a:endParaRPr lang="ru-RU"/>
          </a:p>
        </p:txBody>
      </p:sp>
    </p:spTree>
    <p:extLst>
      <p:ext uri="{BB962C8B-B14F-4D97-AF65-F5344CB8AC3E}">
        <p14:creationId xmlns:p14="http://schemas.microsoft.com/office/powerpoint/2010/main" val="1928503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800" dirty="0">
                <a:solidFill>
                  <a:srgbClr val="2C2D2E"/>
                </a:solidFill>
                <a:effectLst/>
                <a:latin typeface="Times New Roman" panose="02020603050405020304" pitchFamily="18" charset="0"/>
                <a:ea typeface="Times New Roman" panose="02020603050405020304" pitchFamily="18" charset="0"/>
              </a:rPr>
              <a:t>The Quiet Site – Lake District. A prominent glamping and camping site is The</a:t>
            </a:r>
            <a:r>
              <a:rPr lang="ru-RU" sz="1800" dirty="0">
                <a:solidFill>
                  <a:srgbClr val="2C2D2E"/>
                </a:solidFill>
                <a:effectLst/>
                <a:latin typeface="Times New Roman" panose="02020603050405020304" pitchFamily="18" charset="0"/>
                <a:ea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rPr>
              <a:t>Quiet Site, located within the national park of Lake District.</a:t>
            </a:r>
            <a:r>
              <a:rPr lang="ru-RU" sz="1800" dirty="0">
                <a:solidFill>
                  <a:srgbClr val="2C2D2E"/>
                </a:solidFill>
                <a:effectLst/>
                <a:latin typeface="Times New Roman" panose="02020603050405020304" pitchFamily="18" charset="0"/>
                <a:ea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rPr>
              <a:t>With various room types, such as glamping burrows or hobbit</a:t>
            </a:r>
            <a:r>
              <a:rPr lang="ru-RU" sz="1800" dirty="0">
                <a:solidFill>
                  <a:srgbClr val="2C2D2E"/>
                </a:solidFill>
                <a:effectLst/>
                <a:latin typeface="Times New Roman" panose="02020603050405020304" pitchFamily="18" charset="0"/>
                <a:ea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rPr>
              <a:t>holes, glamping</a:t>
            </a:r>
            <a:r>
              <a:rPr lang="ru-RU" sz="1800" dirty="0">
                <a:solidFill>
                  <a:srgbClr val="2C2D2E"/>
                </a:solidFill>
                <a:effectLst/>
                <a:latin typeface="Times New Roman" panose="02020603050405020304" pitchFamily="18" charset="0"/>
                <a:ea typeface="Times New Roman" panose="02020603050405020304" pitchFamily="18" charset="0"/>
              </a:rPr>
              <a:t> </a:t>
            </a:r>
            <a:r>
              <a:rPr lang="en-US" sz="1800" dirty="0">
                <a:solidFill>
                  <a:srgbClr val="2C2D2E"/>
                </a:solidFill>
                <a:effectLst/>
                <a:latin typeface="Times New Roman" panose="02020603050405020304" pitchFamily="18" charset="0"/>
                <a:ea typeface="Times New Roman" panose="02020603050405020304" pitchFamily="18" charset="0"/>
              </a:rPr>
              <a:t>cabins, camping pods, and holiday cottages, The Quiet Site provides housing for every type of guest. They are also especially notable for their long list of sustainable tourism awards and various green efforts. Some of these efforts include water-efficient facilities like eco-showers, a food composter and recycling </a:t>
            </a:r>
            <a:r>
              <a:rPr lang="en-US" sz="1800" dirty="0" err="1">
                <a:solidFill>
                  <a:srgbClr val="2C2D2E"/>
                </a:solidFill>
                <a:effectLst/>
                <a:latin typeface="Times New Roman" panose="02020603050405020304" pitchFamily="18" charset="0"/>
                <a:ea typeface="Times New Roman" panose="02020603050405020304" pitchFamily="18" charset="0"/>
              </a:rPr>
              <a:t>centre</a:t>
            </a:r>
            <a:r>
              <a:rPr lang="en-US" sz="1800" dirty="0">
                <a:solidFill>
                  <a:srgbClr val="2C2D2E"/>
                </a:solidFill>
                <a:effectLst/>
                <a:latin typeface="Times New Roman" panose="02020603050405020304" pitchFamily="18" charset="0"/>
                <a:ea typeface="Times New Roman" panose="02020603050405020304" pitchFamily="18" charset="0"/>
              </a:rPr>
              <a:t>, ground source heat pumps, and solar thermal panels</a:t>
            </a:r>
            <a:r>
              <a:rPr lang="ru-RU" sz="1800" dirty="0">
                <a:solidFill>
                  <a:srgbClr val="2C2D2E"/>
                </a:solidFill>
                <a:effectLst/>
                <a:latin typeface="Times New Roman" panose="02020603050405020304" pitchFamily="18" charset="0"/>
                <a:ea typeface="Times New Roman" panose="02020603050405020304" pitchFamily="18" charset="0"/>
              </a:rPr>
              <a:t> </a:t>
            </a:r>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13</a:t>
            </a:fld>
            <a:endParaRPr lang="ru-RU"/>
          </a:p>
        </p:txBody>
      </p:sp>
    </p:spTree>
    <p:extLst>
      <p:ext uri="{BB962C8B-B14F-4D97-AF65-F5344CB8AC3E}">
        <p14:creationId xmlns:p14="http://schemas.microsoft.com/office/powerpoint/2010/main" val="944343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Ecotourism is a direction of tourism in which people refuse comfortable hotels, cars and other things in favor of our environment. Ecotourism is nature-oriented tourism and recreation. The tourism implies a positive overall balance of the environmental, socio- cultural and economic impacts of tourism, as well as the positive impact of visitors on each other. One of the tasks of ecotourism is to teach people to love and respect nature, to understand its laws, to treat it consciously and carefully. Ecotourism is also aimed at educating those people who were not previously familiar with the natural wealth.</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4</a:t>
            </a:fld>
            <a:endParaRPr lang="ru-RU"/>
          </a:p>
        </p:txBody>
      </p:sp>
    </p:spTree>
    <p:extLst>
      <p:ext uri="{BB962C8B-B14F-4D97-AF65-F5344CB8AC3E}">
        <p14:creationId xmlns:p14="http://schemas.microsoft.com/office/powerpoint/2010/main" val="2907003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0340" algn="just">
              <a:lnSpc>
                <a:spcPct val="150000"/>
              </a:lnSpc>
              <a:spcAft>
                <a:spcPts val="800"/>
              </a:spcAft>
            </a:pP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Let`s speak about tourism in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Tver</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region.</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indent="180340" algn="just">
              <a:lnSpc>
                <a:spcPct val="150000"/>
              </a:lnSpc>
              <a:spcAft>
                <a:spcPts val="800"/>
              </a:spcAft>
            </a:pP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Tourist sites such as campsites and glamping, which are located among untouched nature, where due attention is paid to environmental issues, the preservation of the natural landscape and cultural heritage, are becoming increasingly popular and attract new, environmentally conscious and prepared tourists of the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Tver</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region.</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5</a:t>
            </a:fld>
            <a:endParaRPr lang="ru-RU"/>
          </a:p>
        </p:txBody>
      </p:sp>
    </p:spTree>
    <p:extLst>
      <p:ext uri="{BB962C8B-B14F-4D97-AF65-F5344CB8AC3E}">
        <p14:creationId xmlns:p14="http://schemas.microsoft.com/office/powerpoint/2010/main" val="1704724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Glamping "Shiksha" has settled in the very heart of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Seliger</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on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Khachin</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Island. Guests are transported by boat from the entrance to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Svetlitsa</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to the island, and then by car to the camp. There are 7 safari tents, a water bath, and a hot water shower prepared for vacationers.</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6</a:t>
            </a:fld>
            <a:endParaRPr lang="ru-RU"/>
          </a:p>
        </p:txBody>
      </p:sp>
    </p:spTree>
    <p:extLst>
      <p:ext uri="{BB962C8B-B14F-4D97-AF65-F5344CB8AC3E}">
        <p14:creationId xmlns:p14="http://schemas.microsoft.com/office/powerpoint/2010/main" val="1504839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Strelka</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glamping is located at the confluence of two rivers — the Volga and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Kalkunovka</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40 km from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Ostashkov</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Barnhouses and domed houses are designed for year-round living. The panoramic windows of the houses offer a picturesque view of the Volga River. For active recreation in glamping, there is a rental of sap boards and kayaks, those who wish can rent gear and book fishing along the big Volga.</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7</a:t>
            </a:fld>
            <a:endParaRPr lang="ru-RU"/>
          </a:p>
        </p:txBody>
      </p:sp>
    </p:spTree>
    <p:extLst>
      <p:ext uri="{BB962C8B-B14F-4D97-AF65-F5344CB8AC3E}">
        <p14:creationId xmlns:p14="http://schemas.microsoft.com/office/powerpoint/2010/main" val="1598494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0340" algn="just">
              <a:lnSpc>
                <a:spcPct val="150000"/>
              </a:lnSpc>
              <a:spcAft>
                <a:spcPts val="800"/>
              </a:spcAft>
            </a:pP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Among the popular forms of ecotourism in the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Tver</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region there are also such as eco-farms, eco–hotels, eco-land.</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indent="180340" algn="just">
              <a:lnSpc>
                <a:spcPct val="150000"/>
              </a:lnSpc>
              <a:spcAft>
                <a:spcPts val="800"/>
              </a:spcAft>
            </a:pP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Nesterovs</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eco-farm in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Rameshkovsky</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district,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Petrakovo</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village. Here you can see pets, get acquainted with the secret of homemade cheese making, visit the Russian bathhouse. Walk through the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ecotrope</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as well as try food made from natural products.</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8</a:t>
            </a:fld>
            <a:endParaRPr lang="ru-RU"/>
          </a:p>
        </p:txBody>
      </p:sp>
    </p:spTree>
    <p:extLst>
      <p:ext uri="{BB962C8B-B14F-4D97-AF65-F5344CB8AC3E}">
        <p14:creationId xmlns:p14="http://schemas.microsoft.com/office/powerpoint/2010/main" val="1991132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0340" algn="just">
              <a:lnSpc>
                <a:spcPct val="150000"/>
              </a:lnSpc>
              <a:spcAft>
                <a:spcPts val="800"/>
              </a:spcAft>
            </a:pP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Eco-hotel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Dzen</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is located on the banks of the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Osuga</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River in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Shchekoldino</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village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Zubtsovsky</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district. Guests of the complex can relax on the white</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indent="180340" algn="just">
              <a:lnSpc>
                <a:spcPct val="150000"/>
              </a:lnSpc>
              <a:spcAft>
                <a:spcPts val="800"/>
              </a:spcAft>
            </a:pP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sand beach and in the Russian sauna, the menu includes only vegetarian dishes.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indent="180340" algn="just">
              <a:lnSpc>
                <a:spcPct val="150000"/>
              </a:lnSpc>
              <a:spcAft>
                <a:spcPts val="800"/>
              </a:spcAft>
            </a:pP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Houses for individual meditations and spiritual practices are located on the territory. The Russian Hut Museum and a farm are open on the territory of the complex.</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9</a:t>
            </a:fld>
            <a:endParaRPr lang="ru-RU"/>
          </a:p>
        </p:txBody>
      </p:sp>
    </p:spTree>
    <p:extLst>
      <p:ext uri="{BB962C8B-B14F-4D97-AF65-F5344CB8AC3E}">
        <p14:creationId xmlns:p14="http://schemas.microsoft.com/office/powerpoint/2010/main" val="2498143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180340" algn="just">
              <a:lnSpc>
                <a:spcPct val="150000"/>
              </a:lnSpc>
              <a:spcAft>
                <a:spcPts val="800"/>
              </a:spcAft>
            </a:pP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Eco-land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Chukavino</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in the </a:t>
            </a:r>
            <a:r>
              <a:rPr lang="en-US" sz="1800" dirty="0" err="1">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Staritsky</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 district is a professional riding center where husky, malamute, Samoyed husky dogs are bred and trained. There are more than 40 of them in the nursery. Here you can pet a reindeer, ride a horse, play with friendly huskies and even see a camel.</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indent="180340" algn="just">
              <a:lnSpc>
                <a:spcPct val="150000"/>
              </a:lnSpc>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10</a:t>
            </a:fld>
            <a:endParaRPr lang="ru-RU"/>
          </a:p>
        </p:txBody>
      </p:sp>
    </p:spTree>
    <p:extLst>
      <p:ext uri="{BB962C8B-B14F-4D97-AF65-F5344CB8AC3E}">
        <p14:creationId xmlns:p14="http://schemas.microsoft.com/office/powerpoint/2010/main" val="1587357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 Great Britain there are a lot of ecotourism too. </a:t>
            </a:r>
            <a:r>
              <a:rPr lang="en-US" sz="1800" dirty="0">
                <a:solidFill>
                  <a:srgbClr val="2C2D2E"/>
                </a:solidFill>
                <a:effectLst/>
                <a:latin typeface="Times New Roman" panose="02020603050405020304" pitchFamily="18" charset="0"/>
                <a:ea typeface="Times New Roman" panose="02020603050405020304" pitchFamily="18" charset="0"/>
                <a:cs typeface="Times New Roman" panose="02020603050405020304" pitchFamily="18" charset="0"/>
              </a:rPr>
              <a:t>The UK is committed to popular tourism with various initiatives to reduce carbon emissions and promote eco-friendly practices. From green hotels to suitable transport, the UK is leading the way in popular tourism.</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9D35D48B-207A-48CB-B6B2-1B5FD218E866}" type="slidenum">
              <a:rPr lang="ru-RU" smtClean="0"/>
              <a:t>11</a:t>
            </a:fld>
            <a:endParaRPr lang="ru-RU"/>
          </a:p>
        </p:txBody>
      </p:sp>
    </p:spTree>
    <p:extLst>
      <p:ext uri="{BB962C8B-B14F-4D97-AF65-F5344CB8AC3E}">
        <p14:creationId xmlns:p14="http://schemas.microsoft.com/office/powerpoint/2010/main" val="1523154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BF2C697-A5D4-454B-B2F0-9836A51FF5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112EBECC-C910-41AF-80D2-4B34E0392F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2FFB37B3-EFAC-4DEB-95F9-FA7A11E23143}"/>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5" name="Нижний колонтитул 4">
            <a:extLst>
              <a:ext uri="{FF2B5EF4-FFF2-40B4-BE49-F238E27FC236}">
                <a16:creationId xmlns:a16="http://schemas.microsoft.com/office/drawing/2014/main" id="{256C59C6-2EAB-432C-AC76-2789B872D7C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EE4A1E1-6FA6-4AB9-9C97-3A43746D2C71}"/>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2879476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FC7BDE-E702-4456-863D-DBF1DD60FAA1}"/>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BFFBB60F-2219-4C40-84E1-D2E935B25EC4}"/>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A43BD4F-3079-4EDA-BA4E-F960CCBF7956}"/>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5" name="Нижний колонтитул 4">
            <a:extLst>
              <a:ext uri="{FF2B5EF4-FFF2-40B4-BE49-F238E27FC236}">
                <a16:creationId xmlns:a16="http://schemas.microsoft.com/office/drawing/2014/main" id="{9C35EB79-9CD3-43E6-9095-9A3C40AB1FD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B8A6895-B236-4F10-8206-E1A52FC55B72}"/>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23035122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E33FA008-3A55-40B9-8DEF-FC1143FD20A5}"/>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1BB4B0A5-F264-4B07-832C-09C09CF0A7DF}"/>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72F1492-24C2-4CF0-90C2-07A554C0A1FA}"/>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5" name="Нижний колонтитул 4">
            <a:extLst>
              <a:ext uri="{FF2B5EF4-FFF2-40B4-BE49-F238E27FC236}">
                <a16:creationId xmlns:a16="http://schemas.microsoft.com/office/drawing/2014/main" id="{546EC262-A863-498A-8D31-1B16704F834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F290394-AABB-45F9-B31B-6EE1BDF779A3}"/>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30026687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04FD87-BF91-4F3A-A07F-1AB936F2EE2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691412F-9216-4CAF-BDC0-1FD31E0217DF}"/>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901709A-9AD8-4FE2-9419-79ED23DC0AE1}"/>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5" name="Нижний колонтитул 4">
            <a:extLst>
              <a:ext uri="{FF2B5EF4-FFF2-40B4-BE49-F238E27FC236}">
                <a16:creationId xmlns:a16="http://schemas.microsoft.com/office/drawing/2014/main" id="{8E50F4A5-620E-42F0-A570-8979E5EB735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4A8EACA3-AB74-4F53-A0A2-ABD9104F65DA}"/>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3606062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663BB35-67C4-452F-BC2B-569FDE262A0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0BC3B254-FC81-4F0C-860E-02D939A034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52E4F45C-27A1-4D49-BA50-4FB65A28848C}"/>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5" name="Нижний колонтитул 4">
            <a:extLst>
              <a:ext uri="{FF2B5EF4-FFF2-40B4-BE49-F238E27FC236}">
                <a16:creationId xmlns:a16="http://schemas.microsoft.com/office/drawing/2014/main" id="{DD041250-3278-4AB5-8CFD-3A6B40A25B2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1A9067E-4AAE-40EC-8526-D3D90195B605}"/>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583656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6E3712E-1278-4793-8C7B-F1D6672F440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FD71AE0-6F7A-4D82-BD7A-A4A71FB04796}"/>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F5687EB9-0507-4D8E-AEDF-49C53F3F22E9}"/>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2F01C88E-8E06-4E6B-A234-76CCBF37BBC5}"/>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6" name="Нижний колонтитул 5">
            <a:extLst>
              <a:ext uri="{FF2B5EF4-FFF2-40B4-BE49-F238E27FC236}">
                <a16:creationId xmlns:a16="http://schemas.microsoft.com/office/drawing/2014/main" id="{96037D29-934A-48EA-AB1D-54B0279DEBC7}"/>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479C2F0-06E5-4567-BE8A-B979B65E32A3}"/>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3480852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DFCB62-F638-422E-9AFA-F102A5CEED29}"/>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44FF29D6-39C9-4878-992E-7120E97029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97B81909-4AF5-4526-B39F-DF76AF5EFA5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C93F4440-F78C-45B4-B82D-8C1194CE84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C858BA17-8D5D-4EBD-9FE3-2CE243BDAA1F}"/>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8BBEC7EC-774C-430F-B194-5FC1E1FA719D}"/>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8" name="Нижний колонтитул 7">
            <a:extLst>
              <a:ext uri="{FF2B5EF4-FFF2-40B4-BE49-F238E27FC236}">
                <a16:creationId xmlns:a16="http://schemas.microsoft.com/office/drawing/2014/main" id="{9749E545-32E7-4423-BC4F-BF51740AF3A1}"/>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9D23E2BB-C402-46F9-A7EC-5B95D9B4C74B}"/>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637953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ACF95FF-9CD1-4205-B6C0-2E4769C18C3A}"/>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330390E-1BC9-482D-AAC6-846EB3819F0C}"/>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4" name="Нижний колонтитул 3">
            <a:extLst>
              <a:ext uri="{FF2B5EF4-FFF2-40B4-BE49-F238E27FC236}">
                <a16:creationId xmlns:a16="http://schemas.microsoft.com/office/drawing/2014/main" id="{767FAC7D-A121-4174-A075-B130B112DBDD}"/>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FB3C5F33-35D6-4293-A129-4BE9A4D880A0}"/>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1024220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F8EC918A-A4D3-491E-A22E-9F6662BFE9E9}"/>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3" name="Нижний колонтитул 2">
            <a:extLst>
              <a:ext uri="{FF2B5EF4-FFF2-40B4-BE49-F238E27FC236}">
                <a16:creationId xmlns:a16="http://schemas.microsoft.com/office/drawing/2014/main" id="{644AC0A2-285C-48BA-860D-CECB277132FF}"/>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0FDE5CE3-7634-45E5-A2CD-1415700B341A}"/>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776462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6C26453-D6A7-49F8-BD46-8B5929C325E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2A8167D4-AA20-43ED-8251-6780B75EDD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5603ACE7-5A0A-4E42-9BC1-A9532379B9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72D45183-E7D7-46FB-B13E-92B9DA62AB20}"/>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6" name="Нижний колонтитул 5">
            <a:extLst>
              <a:ext uri="{FF2B5EF4-FFF2-40B4-BE49-F238E27FC236}">
                <a16:creationId xmlns:a16="http://schemas.microsoft.com/office/drawing/2014/main" id="{8692F38C-D1A1-4307-8012-AFAA4B47474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568F0C1-8FB9-48F9-8F8C-3A0E6379D739}"/>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693867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D52A8F0-3689-482C-87C7-415911343AF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988957B1-D2C3-424B-8333-9E8599D131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E4DE0315-32CC-4A8E-9042-E930C48D6F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08D98F4-75EC-4C47-9CB8-9578E5A3196D}"/>
              </a:ext>
            </a:extLst>
          </p:cNvPr>
          <p:cNvSpPr>
            <a:spLocks noGrp="1"/>
          </p:cNvSpPr>
          <p:nvPr>
            <p:ph type="dt" sz="half" idx="10"/>
          </p:nvPr>
        </p:nvSpPr>
        <p:spPr/>
        <p:txBody>
          <a:bodyPr/>
          <a:lstStyle/>
          <a:p>
            <a:fld id="{E33F46D6-95D5-4D7E-9853-FD77050AA216}" type="datetimeFigureOut">
              <a:rPr lang="ru-RU" smtClean="0"/>
              <a:t>04.03.2025</a:t>
            </a:fld>
            <a:endParaRPr lang="ru-RU"/>
          </a:p>
        </p:txBody>
      </p:sp>
      <p:sp>
        <p:nvSpPr>
          <p:cNvPr id="6" name="Нижний колонтитул 5">
            <a:extLst>
              <a:ext uri="{FF2B5EF4-FFF2-40B4-BE49-F238E27FC236}">
                <a16:creationId xmlns:a16="http://schemas.microsoft.com/office/drawing/2014/main" id="{6F2053F5-ECDC-4869-9674-DD0305FC97F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4DDC4D6A-90E5-4EC0-B66C-A0EE6DCD1E78}"/>
              </a:ext>
            </a:extLst>
          </p:cNvPr>
          <p:cNvSpPr>
            <a:spLocks noGrp="1"/>
          </p:cNvSpPr>
          <p:nvPr>
            <p:ph type="sldNum" sz="quarter" idx="12"/>
          </p:nvPr>
        </p:nvSpPr>
        <p:spPr/>
        <p:txBody>
          <a:bodyPr/>
          <a:lstStyle/>
          <a:p>
            <a:fld id="{F8487C75-CBEE-4E50-BB2F-F54089D543E6}" type="slidenum">
              <a:rPr lang="ru-RU" smtClean="0"/>
              <a:t>‹#›</a:t>
            </a:fld>
            <a:endParaRPr lang="ru-RU"/>
          </a:p>
        </p:txBody>
      </p:sp>
    </p:spTree>
    <p:extLst>
      <p:ext uri="{BB962C8B-B14F-4D97-AF65-F5344CB8AC3E}">
        <p14:creationId xmlns:p14="http://schemas.microsoft.com/office/powerpoint/2010/main" val="2445552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8100568-A418-4AFB-9FF4-EBFE228C39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13C8FB5E-30F6-4D84-81CF-913E699DEF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8FEAFDB-69BB-4CE4-A8FD-9679550EC1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3F46D6-95D5-4D7E-9853-FD77050AA216}" type="datetimeFigureOut">
              <a:rPr lang="ru-RU" smtClean="0"/>
              <a:t>04.03.2025</a:t>
            </a:fld>
            <a:endParaRPr lang="ru-RU"/>
          </a:p>
        </p:txBody>
      </p:sp>
      <p:sp>
        <p:nvSpPr>
          <p:cNvPr id="5" name="Нижний колонтитул 4">
            <a:extLst>
              <a:ext uri="{FF2B5EF4-FFF2-40B4-BE49-F238E27FC236}">
                <a16:creationId xmlns:a16="http://schemas.microsoft.com/office/drawing/2014/main" id="{876F4FD6-726A-4A79-8CBF-C04E6BAE95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5C5B53C2-EE8A-45C1-A154-0D4E2348DD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487C75-CBEE-4E50-BB2F-F54089D543E6}" type="slidenum">
              <a:rPr lang="ru-RU" smtClean="0"/>
              <a:t>‹#›</a:t>
            </a:fld>
            <a:endParaRPr lang="ru-RU"/>
          </a:p>
        </p:txBody>
      </p:sp>
    </p:spTree>
    <p:extLst>
      <p:ext uri="{BB962C8B-B14F-4D97-AF65-F5344CB8AC3E}">
        <p14:creationId xmlns:p14="http://schemas.microsoft.com/office/powerpoint/2010/main" val="30823422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29AF4C2-365A-42F6-BF82-21C25325F377}"/>
              </a:ext>
            </a:extLst>
          </p:cNvPr>
          <p:cNvSpPr>
            <a:spLocks noGrp="1"/>
          </p:cNvSpPr>
          <p:nvPr>
            <p:ph type="ctrTitle"/>
          </p:nvPr>
        </p:nvSpPr>
        <p:spPr/>
        <p:txBody>
          <a:bodyPr/>
          <a:lstStyle/>
          <a:p>
            <a:r>
              <a:rPr lang="en-US" sz="6000" spc="-25" dirty="0">
                <a:solidFill>
                  <a:srgbClr val="1F497D"/>
                </a:solidFill>
                <a:latin typeface="LVJSGB+Palatino Linotype"/>
                <a:cs typeface="LVJSGB+Palatino Linotype"/>
              </a:rPr>
              <a:t>Ecotourism</a:t>
            </a:r>
            <a:br>
              <a:rPr lang="en-US" sz="6000" spc="-25" dirty="0">
                <a:solidFill>
                  <a:srgbClr val="1F497D"/>
                </a:solidFill>
                <a:latin typeface="LVJSGB+Palatino Linotype"/>
                <a:cs typeface="LVJSGB+Palatino Linotype"/>
              </a:rPr>
            </a:br>
            <a:endParaRPr lang="ru-RU" dirty="0"/>
          </a:p>
        </p:txBody>
      </p:sp>
      <p:sp>
        <p:nvSpPr>
          <p:cNvPr id="3" name="Подзаголовок 2">
            <a:extLst>
              <a:ext uri="{FF2B5EF4-FFF2-40B4-BE49-F238E27FC236}">
                <a16:creationId xmlns:a16="http://schemas.microsoft.com/office/drawing/2014/main" id="{A5FB56AF-5D78-4F39-8D15-B6C5D219E946}"/>
              </a:ext>
            </a:extLst>
          </p:cNvPr>
          <p:cNvSpPr>
            <a:spLocks noGrp="1"/>
          </p:cNvSpPr>
          <p:nvPr>
            <p:ph type="subTitle" idx="1"/>
          </p:nvPr>
        </p:nvSpPr>
        <p:spPr/>
        <p:txBody>
          <a:bodyPr>
            <a:normAutofit fontScale="92500" lnSpcReduction="20000"/>
          </a:bodyPr>
          <a:lstStyle/>
          <a:p>
            <a:pPr algn="r"/>
            <a:r>
              <a:rPr lang="en-US" sz="2800" i="1" dirty="0" err="1">
                <a:latin typeface="Segoe UI Semibold" panose="020B0702040204020203" pitchFamily="34" charset="0"/>
                <a:cs typeface="Segoe UI Semibold" panose="020B0702040204020203" pitchFamily="34" charset="0"/>
              </a:rPr>
              <a:t>Malygina</a:t>
            </a:r>
            <a:r>
              <a:rPr lang="en-US" sz="2800" i="1" dirty="0">
                <a:latin typeface="Segoe UI Semibold" panose="020B0702040204020203" pitchFamily="34" charset="0"/>
                <a:cs typeface="Segoe UI Semibold" panose="020B0702040204020203" pitchFamily="34" charset="0"/>
              </a:rPr>
              <a:t> Marina</a:t>
            </a:r>
          </a:p>
          <a:p>
            <a:pPr algn="r"/>
            <a:r>
              <a:rPr lang="en-US" sz="2800" i="1" dirty="0">
                <a:latin typeface="Segoe UI Semibold" panose="020B0702040204020203" pitchFamily="34" charset="0"/>
                <a:cs typeface="Segoe UI Semibold" panose="020B0702040204020203" pitchFamily="34" charset="0"/>
              </a:rPr>
              <a:t>Form </a:t>
            </a:r>
            <a:r>
              <a:rPr lang="ru-RU" sz="2800" i="1" dirty="0">
                <a:latin typeface="Segoe UI Semibold" panose="020B0702040204020203" pitchFamily="34" charset="0"/>
                <a:cs typeface="Segoe UI Semibold" panose="020B0702040204020203" pitchFamily="34" charset="0"/>
              </a:rPr>
              <a:t>9</a:t>
            </a:r>
            <a:r>
              <a:rPr lang="en-US" sz="2800" i="1" dirty="0">
                <a:latin typeface="Segoe UI Semibold" panose="020B0702040204020203" pitchFamily="34" charset="0"/>
                <a:cs typeface="Segoe UI Semibold" panose="020B0702040204020203" pitchFamily="34" charset="0"/>
              </a:rPr>
              <a:t>B</a:t>
            </a:r>
            <a:endParaRPr lang="ru-RU" sz="2800" i="1" dirty="0">
              <a:latin typeface="Segoe UI Semibold" panose="020B0702040204020203" pitchFamily="34" charset="0"/>
              <a:cs typeface="Segoe UI Semibold" panose="020B0702040204020203" pitchFamily="34" charset="0"/>
            </a:endParaRPr>
          </a:p>
          <a:p>
            <a:pPr algn="r"/>
            <a:r>
              <a:rPr lang="en-US" sz="2800" i="1" dirty="0">
                <a:latin typeface="Segoe UI Semibold" panose="020B0702040204020203" pitchFamily="34" charset="0"/>
                <a:cs typeface="Segoe UI Semibold" panose="020B0702040204020203" pitchFamily="34" charset="0"/>
              </a:rPr>
              <a:t>Novo-</a:t>
            </a:r>
            <a:r>
              <a:rPr lang="en-US" sz="2800" i="1" dirty="0" err="1">
                <a:latin typeface="Segoe UI Semibold" panose="020B0702040204020203" pitchFamily="34" charset="0"/>
                <a:cs typeface="Segoe UI Semibold" panose="020B0702040204020203" pitchFamily="34" charset="0"/>
              </a:rPr>
              <a:t>Yamskay</a:t>
            </a:r>
            <a:r>
              <a:rPr lang="en-US" sz="2800" i="1" dirty="0">
                <a:latin typeface="Segoe UI Semibold" panose="020B0702040204020203" pitchFamily="34" charset="0"/>
                <a:cs typeface="Segoe UI Semibold" panose="020B0702040204020203" pitchFamily="34" charset="0"/>
              </a:rPr>
              <a:t> school</a:t>
            </a:r>
          </a:p>
          <a:p>
            <a:pPr algn="r"/>
            <a:r>
              <a:rPr lang="en-US" sz="2800" i="1">
                <a:latin typeface="Segoe UI Semibold" panose="020B0702040204020203" pitchFamily="34" charset="0"/>
                <a:cs typeface="Segoe UI Semibold" panose="020B0702040204020203" pitchFamily="34" charset="0"/>
              </a:rPr>
              <a:t>Staritca</a:t>
            </a:r>
            <a:endParaRPr lang="ru-RU" sz="2800" i="1"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106478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7CFA566-DC4B-4F9B-8FF2-F8FBFCD28A99}"/>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EBCB62F4-DDAF-4C49-A6ED-96C00D0092B2}"/>
              </a:ext>
            </a:extLst>
          </p:cNvPr>
          <p:cNvSpPr>
            <a:spLocks noGrp="1"/>
          </p:cNvSpPr>
          <p:nvPr>
            <p:ph idx="1"/>
          </p:nvPr>
        </p:nvSpPr>
        <p:spPr/>
        <p:txBody>
          <a:bodyPr/>
          <a:lstStyle/>
          <a:p>
            <a:endParaRPr lang="ru-RU"/>
          </a:p>
        </p:txBody>
      </p:sp>
      <p:pic>
        <p:nvPicPr>
          <p:cNvPr id="5" name="Рисунок 4">
            <a:extLst>
              <a:ext uri="{FF2B5EF4-FFF2-40B4-BE49-F238E27FC236}">
                <a16:creationId xmlns:a16="http://schemas.microsoft.com/office/drawing/2014/main" id="{53D9F476-AC79-4E17-9F39-F9161B36C7A9}"/>
              </a:ext>
            </a:extLst>
          </p:cNvPr>
          <p:cNvPicPr>
            <a:picLocks noChangeAspect="1"/>
          </p:cNvPicPr>
          <p:nvPr/>
        </p:nvPicPr>
        <p:blipFill>
          <a:blip r:embed="rId3"/>
          <a:stretch>
            <a:fillRect/>
          </a:stretch>
        </p:blipFill>
        <p:spPr>
          <a:xfrm>
            <a:off x="565986" y="185486"/>
            <a:ext cx="10085972" cy="7044865"/>
          </a:xfrm>
          <a:prstGeom prst="rect">
            <a:avLst/>
          </a:prstGeom>
        </p:spPr>
      </p:pic>
    </p:spTree>
    <p:extLst>
      <p:ext uri="{BB962C8B-B14F-4D97-AF65-F5344CB8AC3E}">
        <p14:creationId xmlns:p14="http://schemas.microsoft.com/office/powerpoint/2010/main" val="18828964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7E72663-A1A8-40A9-A262-36DFD3B86B03}"/>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895471DF-BEA9-4B80-B7F1-4D94BDC9DB6B}"/>
              </a:ext>
            </a:extLst>
          </p:cNvPr>
          <p:cNvSpPr>
            <a:spLocks noGrp="1"/>
          </p:cNvSpPr>
          <p:nvPr>
            <p:ph idx="1"/>
          </p:nvPr>
        </p:nvSpPr>
        <p:spPr/>
        <p:txBody>
          <a:bodyPr/>
          <a:lstStyle/>
          <a:p>
            <a:pPr marL="0" indent="0">
              <a:buNone/>
            </a:pPr>
            <a:endParaRPr lang="ru-RU" dirty="0"/>
          </a:p>
        </p:txBody>
      </p:sp>
      <p:pic>
        <p:nvPicPr>
          <p:cNvPr id="5" name="Рисунок 4">
            <a:extLst>
              <a:ext uri="{FF2B5EF4-FFF2-40B4-BE49-F238E27FC236}">
                <a16:creationId xmlns:a16="http://schemas.microsoft.com/office/drawing/2014/main" id="{0FDB8831-FD85-4288-A1D4-E08CDEE5E6B8}"/>
              </a:ext>
            </a:extLst>
          </p:cNvPr>
          <p:cNvPicPr>
            <a:picLocks noChangeAspect="1"/>
          </p:cNvPicPr>
          <p:nvPr/>
        </p:nvPicPr>
        <p:blipFill>
          <a:blip r:embed="rId3"/>
          <a:stretch>
            <a:fillRect/>
          </a:stretch>
        </p:blipFill>
        <p:spPr>
          <a:xfrm>
            <a:off x="1027289" y="20539"/>
            <a:ext cx="9459736" cy="6361211"/>
          </a:xfrm>
          <a:prstGeom prst="rect">
            <a:avLst/>
          </a:prstGeom>
        </p:spPr>
      </p:pic>
    </p:spTree>
    <p:extLst>
      <p:ext uri="{BB962C8B-B14F-4D97-AF65-F5344CB8AC3E}">
        <p14:creationId xmlns:p14="http://schemas.microsoft.com/office/powerpoint/2010/main" val="323774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C85B8E9-5A7B-40C0-B54D-3EB00B601E88}"/>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DEAF3523-D5B2-4AA0-B38B-410558899B04}"/>
              </a:ext>
            </a:extLst>
          </p:cNvPr>
          <p:cNvSpPr>
            <a:spLocks noGrp="1"/>
          </p:cNvSpPr>
          <p:nvPr>
            <p:ph idx="1"/>
          </p:nvPr>
        </p:nvSpPr>
        <p:spPr/>
        <p:txBody>
          <a:bodyPr/>
          <a:lstStyle/>
          <a:p>
            <a:endParaRPr lang="ru-RU"/>
          </a:p>
        </p:txBody>
      </p:sp>
      <p:pic>
        <p:nvPicPr>
          <p:cNvPr id="5" name="Рисунок 4">
            <a:extLst>
              <a:ext uri="{FF2B5EF4-FFF2-40B4-BE49-F238E27FC236}">
                <a16:creationId xmlns:a16="http://schemas.microsoft.com/office/drawing/2014/main" id="{86A913A6-6A5A-45C0-9C87-DDD3BDDAACEB}"/>
              </a:ext>
            </a:extLst>
          </p:cNvPr>
          <p:cNvPicPr>
            <a:picLocks noChangeAspect="1"/>
          </p:cNvPicPr>
          <p:nvPr/>
        </p:nvPicPr>
        <p:blipFill>
          <a:blip r:embed="rId3"/>
          <a:stretch>
            <a:fillRect/>
          </a:stretch>
        </p:blipFill>
        <p:spPr>
          <a:xfrm>
            <a:off x="236621" y="161423"/>
            <a:ext cx="10046368" cy="6513111"/>
          </a:xfrm>
          <a:prstGeom prst="rect">
            <a:avLst/>
          </a:prstGeom>
        </p:spPr>
      </p:pic>
    </p:spTree>
    <p:extLst>
      <p:ext uri="{BB962C8B-B14F-4D97-AF65-F5344CB8AC3E}">
        <p14:creationId xmlns:p14="http://schemas.microsoft.com/office/powerpoint/2010/main" val="2710138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BC8F74-FB2B-4FFD-B804-75FD3BD6610F}"/>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51A7E1AF-32D1-4538-95A5-08F98834ED5D}"/>
              </a:ext>
            </a:extLst>
          </p:cNvPr>
          <p:cNvSpPr>
            <a:spLocks noGrp="1"/>
          </p:cNvSpPr>
          <p:nvPr>
            <p:ph idx="1"/>
          </p:nvPr>
        </p:nvSpPr>
        <p:spPr/>
        <p:txBody>
          <a:bodyPr/>
          <a:lstStyle/>
          <a:p>
            <a:endParaRPr lang="ru-RU"/>
          </a:p>
        </p:txBody>
      </p:sp>
      <p:pic>
        <p:nvPicPr>
          <p:cNvPr id="5" name="Рисунок 4">
            <a:extLst>
              <a:ext uri="{FF2B5EF4-FFF2-40B4-BE49-F238E27FC236}">
                <a16:creationId xmlns:a16="http://schemas.microsoft.com/office/drawing/2014/main" id="{9FE34424-A673-45B3-B51A-783A7F023D3F}"/>
              </a:ext>
            </a:extLst>
          </p:cNvPr>
          <p:cNvPicPr>
            <a:picLocks noChangeAspect="1"/>
          </p:cNvPicPr>
          <p:nvPr/>
        </p:nvPicPr>
        <p:blipFill>
          <a:blip r:embed="rId3"/>
          <a:stretch>
            <a:fillRect/>
          </a:stretch>
        </p:blipFill>
        <p:spPr>
          <a:xfrm>
            <a:off x="434640" y="176212"/>
            <a:ext cx="10249401" cy="6973135"/>
          </a:xfrm>
          <a:prstGeom prst="rect">
            <a:avLst/>
          </a:prstGeom>
        </p:spPr>
      </p:pic>
    </p:spTree>
    <p:extLst>
      <p:ext uri="{BB962C8B-B14F-4D97-AF65-F5344CB8AC3E}">
        <p14:creationId xmlns:p14="http://schemas.microsoft.com/office/powerpoint/2010/main" val="1079021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1A8547D5-8F51-4AE4-A101-92F15C83D0F8}"/>
              </a:ext>
            </a:extLst>
          </p:cNvPr>
          <p:cNvPicPr>
            <a:picLocks noChangeAspect="1"/>
          </p:cNvPicPr>
          <p:nvPr/>
        </p:nvPicPr>
        <p:blipFill rotWithShape="1">
          <a:blip r:embed="rId2"/>
          <a:srcRect l="21711" t="17778" r="18947" b="6433"/>
          <a:stretch/>
        </p:blipFill>
        <p:spPr>
          <a:xfrm>
            <a:off x="1074821" y="144378"/>
            <a:ext cx="9625264" cy="6914823"/>
          </a:xfrm>
          <a:prstGeom prst="rect">
            <a:avLst/>
          </a:prstGeom>
        </p:spPr>
      </p:pic>
    </p:spTree>
    <p:extLst>
      <p:ext uri="{BB962C8B-B14F-4D97-AF65-F5344CB8AC3E}">
        <p14:creationId xmlns:p14="http://schemas.microsoft.com/office/powerpoint/2010/main" val="5941115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95DD52F5-42C0-4195-9F90-85329634E7A8}"/>
              </a:ext>
            </a:extLst>
          </p:cNvPr>
          <p:cNvPicPr>
            <a:picLocks noChangeAspect="1"/>
          </p:cNvPicPr>
          <p:nvPr/>
        </p:nvPicPr>
        <p:blipFill>
          <a:blip r:embed="rId2"/>
          <a:stretch>
            <a:fillRect/>
          </a:stretch>
        </p:blipFill>
        <p:spPr>
          <a:xfrm>
            <a:off x="393032" y="300288"/>
            <a:ext cx="10210800" cy="6227708"/>
          </a:xfrm>
          <a:prstGeom prst="rect">
            <a:avLst/>
          </a:prstGeom>
        </p:spPr>
      </p:pic>
    </p:spTree>
    <p:extLst>
      <p:ext uri="{BB962C8B-B14F-4D97-AF65-F5344CB8AC3E}">
        <p14:creationId xmlns:p14="http://schemas.microsoft.com/office/powerpoint/2010/main" val="1984987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679CEDBE-BC04-4B40-8159-9F4090A6CC2D}"/>
              </a:ext>
            </a:extLst>
          </p:cNvPr>
          <p:cNvPicPr>
            <a:picLocks noChangeAspect="1"/>
          </p:cNvPicPr>
          <p:nvPr/>
        </p:nvPicPr>
        <p:blipFill>
          <a:blip r:embed="rId2"/>
          <a:stretch>
            <a:fillRect/>
          </a:stretch>
        </p:blipFill>
        <p:spPr>
          <a:xfrm>
            <a:off x="1533525" y="85725"/>
            <a:ext cx="9124950" cy="6686550"/>
          </a:xfrm>
          <a:prstGeom prst="rect">
            <a:avLst/>
          </a:prstGeom>
        </p:spPr>
      </p:pic>
    </p:spTree>
    <p:extLst>
      <p:ext uri="{BB962C8B-B14F-4D97-AF65-F5344CB8AC3E}">
        <p14:creationId xmlns:p14="http://schemas.microsoft.com/office/powerpoint/2010/main" val="3420294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6684D33-8194-43F5-9AA8-6A139548111E}"/>
              </a:ext>
            </a:extLst>
          </p:cNvPr>
          <p:cNvSpPr>
            <a:spLocks noGrp="1"/>
          </p:cNvSpPr>
          <p:nvPr>
            <p:ph type="title"/>
          </p:nvPr>
        </p:nvSpPr>
        <p:spPr/>
        <p:txBody>
          <a:bodyPr/>
          <a:lstStyle/>
          <a:p>
            <a:r>
              <a:rPr lang="en-US" sz="1800" dirty="0">
                <a:solidFill>
                  <a:srgbClr val="000000"/>
                </a:solidFill>
                <a:effectLst/>
                <a:latin typeface="Times New Roman" panose="02020603050405020304" pitchFamily="18" charset="0"/>
                <a:ea typeface="Calibri" panose="020F0502020204030204" pitchFamily="34" charset="0"/>
              </a:rPr>
              <a:t>Tourism is one of the areas in our life that is constantly developing. Every year it becomes more difficult to surprise travelers. </a:t>
            </a:r>
            <a:endParaRPr lang="ru-RU" dirty="0"/>
          </a:p>
        </p:txBody>
      </p:sp>
      <p:pic>
        <p:nvPicPr>
          <p:cNvPr id="5" name="Объект 4">
            <a:extLst>
              <a:ext uri="{FF2B5EF4-FFF2-40B4-BE49-F238E27FC236}">
                <a16:creationId xmlns:a16="http://schemas.microsoft.com/office/drawing/2014/main" id="{D3263F99-1BD9-4DA7-97A9-7C1AD1B08679}"/>
              </a:ext>
            </a:extLst>
          </p:cNvPr>
          <p:cNvPicPr>
            <a:picLocks noGrp="1" noChangeAspect="1"/>
          </p:cNvPicPr>
          <p:nvPr>
            <p:ph idx="1"/>
          </p:nvPr>
        </p:nvPicPr>
        <p:blipFill>
          <a:blip r:embed="rId3"/>
          <a:stretch>
            <a:fillRect/>
          </a:stretch>
        </p:blipFill>
        <p:spPr>
          <a:xfrm>
            <a:off x="1780673" y="1460143"/>
            <a:ext cx="7251032" cy="5537709"/>
          </a:xfrm>
        </p:spPr>
      </p:pic>
    </p:spTree>
    <p:extLst>
      <p:ext uri="{BB962C8B-B14F-4D97-AF65-F5344CB8AC3E}">
        <p14:creationId xmlns:p14="http://schemas.microsoft.com/office/powerpoint/2010/main" val="2317099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8C94001-A564-46D0-9441-81C8C84A479E}"/>
              </a:ext>
            </a:extLst>
          </p:cNvPr>
          <p:cNvSpPr>
            <a:spLocks noGrp="1"/>
          </p:cNvSpPr>
          <p:nvPr>
            <p:ph type="title"/>
          </p:nvPr>
        </p:nvSpPr>
        <p:spPr/>
        <p:txBody>
          <a:bodyPr/>
          <a:lstStyle/>
          <a:p>
            <a:r>
              <a:rPr lang="en-US" sz="6600" dirty="0">
                <a:solidFill>
                  <a:schemeClr val="accent1">
                    <a:lumMod val="75000"/>
                  </a:schemeClr>
                </a:solidFill>
                <a:latin typeface="Segoe UI Semibold" panose="020B0702040204020203" pitchFamily="34" charset="0"/>
                <a:cs typeface="Segoe UI Semibold" panose="020B0702040204020203" pitchFamily="34" charset="0"/>
              </a:rPr>
              <a:t>The aims of the project</a:t>
            </a:r>
            <a:endParaRPr lang="ru-RU" dirty="0"/>
          </a:p>
        </p:txBody>
      </p:sp>
      <p:sp>
        <p:nvSpPr>
          <p:cNvPr id="3" name="Объект 2">
            <a:extLst>
              <a:ext uri="{FF2B5EF4-FFF2-40B4-BE49-F238E27FC236}">
                <a16:creationId xmlns:a16="http://schemas.microsoft.com/office/drawing/2014/main" id="{E668E2E6-ABBA-44F4-B512-04DC3108BC1A}"/>
              </a:ext>
            </a:extLst>
          </p:cNvPr>
          <p:cNvSpPr>
            <a:spLocks noGrp="1"/>
          </p:cNvSpPr>
          <p:nvPr>
            <p:ph idx="1"/>
          </p:nvPr>
        </p:nvSpPr>
        <p:spPr/>
        <p:txBody>
          <a:bodyPr>
            <a:normAutofit/>
          </a:bodyPr>
          <a:lstStyle/>
          <a:p>
            <a:pPr>
              <a:buFont typeface="Wingdings" panose="05000000000000000000" pitchFamily="2" charset="2"/>
              <a:buChar char="ü"/>
            </a:pPr>
            <a:r>
              <a:rPr lang="en-US" sz="4000" dirty="0">
                <a:latin typeface="Segoe UI Semibold" panose="020B0702040204020203" pitchFamily="34" charset="0"/>
                <a:cs typeface="Segoe UI Semibold" panose="020B0702040204020203" pitchFamily="34" charset="0"/>
              </a:rPr>
              <a:t>To learn about eco-tourism</a:t>
            </a:r>
          </a:p>
          <a:p>
            <a:pPr marL="0" indent="0">
              <a:buNone/>
            </a:pPr>
            <a:endParaRPr lang="en-US" sz="4000" dirty="0">
              <a:latin typeface="Segoe UI Semibold" panose="020B0702040204020203" pitchFamily="34" charset="0"/>
              <a:cs typeface="Segoe UI Semibold" panose="020B0702040204020203" pitchFamily="34" charset="0"/>
            </a:endParaRPr>
          </a:p>
          <a:p>
            <a:pPr>
              <a:buFont typeface="Wingdings" panose="05000000000000000000" pitchFamily="2" charset="2"/>
              <a:buChar char="ü"/>
            </a:pPr>
            <a:r>
              <a:rPr lang="en-US" sz="4000" dirty="0">
                <a:latin typeface="Segoe UI Semibold" panose="020B0702040204020203" pitchFamily="34" charset="0"/>
                <a:cs typeface="Segoe UI Semibold" panose="020B0702040204020203" pitchFamily="34" charset="0"/>
              </a:rPr>
              <a:t>To find eco-sites in </a:t>
            </a:r>
            <a:r>
              <a:rPr lang="en-US" sz="4000" dirty="0" err="1">
                <a:latin typeface="Segoe UI Semibold" panose="020B0702040204020203" pitchFamily="34" charset="0"/>
                <a:cs typeface="Segoe UI Semibold" panose="020B0702040204020203" pitchFamily="34" charset="0"/>
              </a:rPr>
              <a:t>Tver</a:t>
            </a:r>
            <a:r>
              <a:rPr lang="en-US" sz="4000" dirty="0">
                <a:latin typeface="Segoe UI Semibold" panose="020B0702040204020203" pitchFamily="34" charset="0"/>
                <a:cs typeface="Segoe UI Semibold" panose="020B0702040204020203" pitchFamily="34" charset="0"/>
              </a:rPr>
              <a:t> region</a:t>
            </a:r>
          </a:p>
          <a:p>
            <a:pPr marL="0" indent="0">
              <a:buNone/>
            </a:pPr>
            <a:endParaRPr lang="en-US" sz="4000" dirty="0">
              <a:latin typeface="Segoe UI Semibold" panose="020B0702040204020203" pitchFamily="34" charset="0"/>
              <a:cs typeface="Segoe UI Semibold" panose="020B0702040204020203" pitchFamily="34" charset="0"/>
            </a:endParaRPr>
          </a:p>
          <a:p>
            <a:pPr>
              <a:buFont typeface="Wingdings" panose="05000000000000000000" pitchFamily="2" charset="2"/>
              <a:buChar char="ü"/>
            </a:pPr>
            <a:r>
              <a:rPr lang="en-US" sz="4000" dirty="0">
                <a:latin typeface="Segoe UI Semibold" panose="020B0702040204020203" pitchFamily="34" charset="0"/>
                <a:cs typeface="Segoe UI Semibold" panose="020B0702040204020203" pitchFamily="34" charset="0"/>
              </a:rPr>
              <a:t>Tio find eco-sites in UK</a:t>
            </a:r>
            <a:endParaRPr lang="ru-RU" sz="40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3521329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89E1A8C-7BEA-4755-8DEF-FE174119AF4C}"/>
              </a:ext>
            </a:extLst>
          </p:cNvPr>
          <p:cNvSpPr>
            <a:spLocks noGrp="1"/>
          </p:cNvSpPr>
          <p:nvPr>
            <p:ph type="title"/>
          </p:nvPr>
        </p:nvSpPr>
        <p:spPr/>
        <p:txBody>
          <a:bodyPr/>
          <a:lstStyle/>
          <a:p>
            <a:r>
              <a:rPr lang="en-US" sz="4400" spc="-10" dirty="0">
                <a:solidFill>
                  <a:srgbClr val="1F497D"/>
                </a:solidFill>
                <a:latin typeface="LVJSGB+Palatino Linotype"/>
                <a:cs typeface="LVJSGB+Palatino Linotype"/>
              </a:rPr>
              <a:t>Ecotourism</a:t>
            </a:r>
            <a:r>
              <a:rPr lang="en-US" sz="4400" spc="137" dirty="0">
                <a:solidFill>
                  <a:srgbClr val="1F497D"/>
                </a:solidFill>
                <a:latin typeface="LVJSGB+Palatino Linotype"/>
                <a:cs typeface="LVJSGB+Palatino Linotype"/>
              </a:rPr>
              <a:t> </a:t>
            </a:r>
            <a:r>
              <a:rPr lang="en-US" sz="4400" dirty="0">
                <a:solidFill>
                  <a:srgbClr val="1F497D"/>
                </a:solidFill>
                <a:latin typeface="FKMILO+Palatino Linotype"/>
                <a:cs typeface="FKMILO+Palatino Linotype"/>
              </a:rPr>
              <a:t>— </a:t>
            </a:r>
            <a:r>
              <a:rPr lang="en-US" sz="4400" dirty="0">
                <a:solidFill>
                  <a:srgbClr val="1F497D"/>
                </a:solidFill>
                <a:latin typeface="LVJSGB+Palatino Linotype"/>
                <a:cs typeface="LVJSGB+Palatino Linotype"/>
              </a:rPr>
              <a:t>what</a:t>
            </a:r>
            <a:r>
              <a:rPr lang="en-US" sz="4400" spc="-34" dirty="0">
                <a:solidFill>
                  <a:srgbClr val="1F497D"/>
                </a:solidFill>
                <a:latin typeface="LVJSGB+Palatino Linotype"/>
                <a:cs typeface="LVJSGB+Palatino Linotype"/>
              </a:rPr>
              <a:t> </a:t>
            </a:r>
            <a:r>
              <a:rPr lang="en-US" sz="4400" dirty="0">
                <a:solidFill>
                  <a:srgbClr val="1F497D"/>
                </a:solidFill>
                <a:latin typeface="LVJSGB+Palatino Linotype"/>
                <a:cs typeface="LVJSGB+Palatino Linotype"/>
              </a:rPr>
              <a:t>is</a:t>
            </a:r>
            <a:r>
              <a:rPr lang="en-US" sz="4400" spc="36" dirty="0">
                <a:solidFill>
                  <a:srgbClr val="1F497D"/>
                </a:solidFill>
                <a:latin typeface="LVJSGB+Palatino Linotype"/>
                <a:cs typeface="LVJSGB+Palatino Linotype"/>
              </a:rPr>
              <a:t> </a:t>
            </a:r>
            <a:r>
              <a:rPr lang="en-US" sz="4400" spc="-14" dirty="0">
                <a:solidFill>
                  <a:srgbClr val="1F497D"/>
                </a:solidFill>
                <a:latin typeface="LVJSGB+Palatino Linotype"/>
                <a:cs typeface="LVJSGB+Palatino Linotype"/>
              </a:rPr>
              <a:t>it?</a:t>
            </a:r>
            <a:br>
              <a:rPr lang="en-US" sz="4400" spc="-14" dirty="0">
                <a:solidFill>
                  <a:srgbClr val="1F497D"/>
                </a:solidFill>
                <a:latin typeface="LVJSGB+Palatino Linotype"/>
                <a:cs typeface="LVJSGB+Palatino Linotype"/>
              </a:rPr>
            </a:br>
            <a:endParaRPr lang="ru-RU" dirty="0"/>
          </a:p>
        </p:txBody>
      </p:sp>
      <p:sp>
        <p:nvSpPr>
          <p:cNvPr id="3" name="Объект 2">
            <a:extLst>
              <a:ext uri="{FF2B5EF4-FFF2-40B4-BE49-F238E27FC236}">
                <a16:creationId xmlns:a16="http://schemas.microsoft.com/office/drawing/2014/main" id="{2616FF41-3FFC-42D6-BFE4-D4CC7D1D069B}"/>
              </a:ext>
            </a:extLst>
          </p:cNvPr>
          <p:cNvSpPr>
            <a:spLocks noGrp="1"/>
          </p:cNvSpPr>
          <p:nvPr>
            <p:ph idx="1"/>
          </p:nvPr>
        </p:nvSpPr>
        <p:spPr/>
        <p:txBody>
          <a:bodyPr/>
          <a:lstStyle/>
          <a:p>
            <a:r>
              <a:rPr lang="en-US" sz="2800" dirty="0">
                <a:solidFill>
                  <a:srgbClr val="7F7F7F"/>
                </a:solidFill>
                <a:latin typeface="JUETEM+Century Gothic"/>
                <a:cs typeface="JUETEM+Century Gothic"/>
              </a:rPr>
              <a:t>Ecotourism</a:t>
            </a:r>
            <a:r>
              <a:rPr lang="en-US" sz="2800" spc="-128" dirty="0">
                <a:solidFill>
                  <a:srgbClr val="7F7F7F"/>
                </a:solidFill>
                <a:latin typeface="JUETEM+Century Gothic"/>
                <a:cs typeface="JUETEM+Century Gothic"/>
              </a:rPr>
              <a:t> </a:t>
            </a:r>
            <a:r>
              <a:rPr lang="en-US" sz="2800" spc="82" dirty="0">
                <a:solidFill>
                  <a:srgbClr val="7F7F7F"/>
                </a:solidFill>
                <a:latin typeface="JUETEM+Century Gothic"/>
                <a:cs typeface="JUETEM+Century Gothic"/>
              </a:rPr>
              <a:t>is</a:t>
            </a:r>
            <a:r>
              <a:rPr lang="en-US" sz="2800" spc="-116"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a</a:t>
            </a:r>
            <a:r>
              <a:rPr lang="en-US" sz="2800" spc="-11" dirty="0">
                <a:solidFill>
                  <a:srgbClr val="7F7F7F"/>
                </a:solidFill>
                <a:latin typeface="JUETEM+Century Gothic"/>
                <a:cs typeface="JUETEM+Century Gothic"/>
              </a:rPr>
              <a:t> </a:t>
            </a:r>
            <a:r>
              <a:rPr lang="en-US" sz="2800" spc="18" dirty="0">
                <a:solidFill>
                  <a:srgbClr val="7F7F7F"/>
                </a:solidFill>
                <a:latin typeface="JUETEM+Century Gothic"/>
                <a:cs typeface="JUETEM+Century Gothic"/>
              </a:rPr>
              <a:t>direction</a:t>
            </a:r>
            <a:r>
              <a:rPr lang="en-US" sz="2800" spc="-172" dirty="0">
                <a:solidFill>
                  <a:srgbClr val="7F7F7F"/>
                </a:solidFill>
                <a:latin typeface="JUETEM+Century Gothic"/>
                <a:cs typeface="JUETEM+Century Gothic"/>
              </a:rPr>
              <a:t> </a:t>
            </a:r>
            <a:r>
              <a:rPr lang="en-US" sz="2800" spc="-14" dirty="0">
                <a:solidFill>
                  <a:srgbClr val="7F7F7F"/>
                </a:solidFill>
                <a:latin typeface="JUETEM+Century Gothic"/>
                <a:cs typeface="JUETEM+Century Gothic"/>
              </a:rPr>
              <a:t>of</a:t>
            </a:r>
            <a:r>
              <a:rPr lang="en-US" sz="2800" spc="-10" dirty="0">
                <a:solidFill>
                  <a:srgbClr val="7F7F7F"/>
                </a:solidFill>
                <a:latin typeface="JUETEM+Century Gothic"/>
                <a:cs typeface="JUETEM+Century Gothic"/>
              </a:rPr>
              <a:t> </a:t>
            </a:r>
            <a:r>
              <a:rPr lang="en-US" sz="2800" spc="10" dirty="0">
                <a:solidFill>
                  <a:srgbClr val="7F7F7F"/>
                </a:solidFill>
                <a:latin typeface="JUETEM+Century Gothic"/>
                <a:cs typeface="JUETEM+Century Gothic"/>
              </a:rPr>
              <a:t>tourism</a:t>
            </a:r>
            <a:r>
              <a:rPr lang="en-US" sz="2800" spc="-56" dirty="0">
                <a:solidFill>
                  <a:srgbClr val="7F7F7F"/>
                </a:solidFill>
                <a:latin typeface="JUETEM+Century Gothic"/>
                <a:cs typeface="JUETEM+Century Gothic"/>
              </a:rPr>
              <a:t> </a:t>
            </a:r>
            <a:r>
              <a:rPr lang="en-US" sz="2800" spc="82" dirty="0">
                <a:solidFill>
                  <a:srgbClr val="7F7F7F"/>
                </a:solidFill>
                <a:latin typeface="JUETEM+Century Gothic"/>
                <a:cs typeface="JUETEM+Century Gothic"/>
              </a:rPr>
              <a:t>in</a:t>
            </a:r>
            <a:r>
              <a:rPr lang="en-US" sz="2800" spc="-160" dirty="0">
                <a:solidFill>
                  <a:srgbClr val="7F7F7F"/>
                </a:solidFill>
                <a:latin typeface="JUETEM+Century Gothic"/>
                <a:cs typeface="JUETEM+Century Gothic"/>
              </a:rPr>
              <a:t> </a:t>
            </a:r>
            <a:r>
              <a:rPr lang="en-US" sz="2800" spc="15" dirty="0">
                <a:solidFill>
                  <a:srgbClr val="7F7F7F"/>
                </a:solidFill>
                <a:latin typeface="JUETEM+Century Gothic"/>
                <a:cs typeface="JUETEM+Century Gothic"/>
              </a:rPr>
              <a:t>which</a:t>
            </a:r>
            <a:r>
              <a:rPr lang="en-US" sz="2800" spc="-94"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people refuse comfortable</a:t>
            </a:r>
            <a:r>
              <a:rPr lang="en-US" sz="2800" spc="-14"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hotels,</a:t>
            </a:r>
            <a:r>
              <a:rPr lang="en-US" sz="2800" spc="60"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cars</a:t>
            </a:r>
            <a:r>
              <a:rPr lang="en-US" sz="2800" spc="-37"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and</a:t>
            </a:r>
            <a:r>
              <a:rPr lang="en-US" sz="2800" spc="-13"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other</a:t>
            </a:r>
            <a:r>
              <a:rPr lang="en-US" sz="2800" spc="10" dirty="0">
                <a:solidFill>
                  <a:srgbClr val="7F7F7F"/>
                </a:solidFill>
                <a:latin typeface="JUETEM+Century Gothic"/>
                <a:cs typeface="JUETEM+Century Gothic"/>
              </a:rPr>
              <a:t> </a:t>
            </a:r>
            <a:r>
              <a:rPr lang="en-US" sz="2800" spc="23" dirty="0">
                <a:solidFill>
                  <a:srgbClr val="7F7F7F"/>
                </a:solidFill>
                <a:latin typeface="JUETEM+Century Gothic"/>
                <a:cs typeface="JUETEM+Century Gothic"/>
              </a:rPr>
              <a:t>things</a:t>
            </a:r>
            <a:r>
              <a:rPr lang="en-US" sz="2800" spc="-136" dirty="0">
                <a:solidFill>
                  <a:srgbClr val="7F7F7F"/>
                </a:solidFill>
                <a:latin typeface="JUETEM+Century Gothic"/>
                <a:cs typeface="JUETEM+Century Gothic"/>
              </a:rPr>
              <a:t> </a:t>
            </a:r>
            <a:r>
              <a:rPr lang="en-US" sz="2800" spc="82" dirty="0">
                <a:solidFill>
                  <a:srgbClr val="7F7F7F"/>
                </a:solidFill>
                <a:latin typeface="JUETEM+Century Gothic"/>
                <a:cs typeface="JUETEM+Century Gothic"/>
              </a:rPr>
              <a:t>in</a:t>
            </a:r>
            <a:r>
              <a:rPr lang="en-US" sz="2800" spc="-160"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favor </a:t>
            </a:r>
            <a:r>
              <a:rPr lang="en-US" sz="2800" spc="-14" dirty="0">
                <a:solidFill>
                  <a:srgbClr val="7F7F7F"/>
                </a:solidFill>
                <a:latin typeface="JUETEM+Century Gothic"/>
                <a:cs typeface="JUETEM+Century Gothic"/>
              </a:rPr>
              <a:t>of</a:t>
            </a:r>
            <a:r>
              <a:rPr lang="en-US" sz="2800" spc="-10"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our </a:t>
            </a:r>
            <a:r>
              <a:rPr lang="en-US" sz="2800" spc="16" dirty="0">
                <a:solidFill>
                  <a:srgbClr val="7F7F7F"/>
                </a:solidFill>
                <a:latin typeface="JUETEM+Century Gothic"/>
                <a:cs typeface="JUETEM+Century Gothic"/>
              </a:rPr>
              <a:t>environment.</a:t>
            </a:r>
            <a:r>
              <a:rPr lang="en-US" sz="2800" spc="-184"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Ecotourism</a:t>
            </a:r>
            <a:r>
              <a:rPr lang="en-US" sz="2800" spc="-128" dirty="0">
                <a:solidFill>
                  <a:srgbClr val="7F7F7F"/>
                </a:solidFill>
                <a:latin typeface="JUETEM+Century Gothic"/>
                <a:cs typeface="JUETEM+Century Gothic"/>
              </a:rPr>
              <a:t> </a:t>
            </a:r>
            <a:r>
              <a:rPr lang="en-US" sz="2800" spc="82" dirty="0">
                <a:solidFill>
                  <a:srgbClr val="7F7F7F"/>
                </a:solidFill>
                <a:latin typeface="JUETEM+Century Gothic"/>
                <a:cs typeface="JUETEM+Century Gothic"/>
              </a:rPr>
              <a:t>is</a:t>
            </a:r>
            <a:r>
              <a:rPr lang="en-US" sz="2800" spc="-116" dirty="0">
                <a:solidFill>
                  <a:srgbClr val="7F7F7F"/>
                </a:solidFill>
                <a:latin typeface="JUETEM+Century Gothic"/>
                <a:cs typeface="JUETEM+Century Gothic"/>
              </a:rPr>
              <a:t> </a:t>
            </a:r>
            <a:r>
              <a:rPr lang="en-US" sz="2800" spc="14" dirty="0">
                <a:solidFill>
                  <a:srgbClr val="7F7F7F"/>
                </a:solidFill>
                <a:latin typeface="JUETEM+Century Gothic"/>
                <a:cs typeface="JUETEM+Century Gothic"/>
              </a:rPr>
              <a:t>nature-oriented</a:t>
            </a:r>
            <a:r>
              <a:rPr lang="en-US" sz="2800" spc="-182" dirty="0">
                <a:solidFill>
                  <a:srgbClr val="7F7F7F"/>
                </a:solidFill>
                <a:latin typeface="JUETEM+Century Gothic"/>
                <a:cs typeface="JUETEM+Century Gothic"/>
              </a:rPr>
              <a:t> </a:t>
            </a:r>
            <a:r>
              <a:rPr lang="en-US" sz="2800" spc="10" dirty="0">
                <a:solidFill>
                  <a:srgbClr val="7F7F7F"/>
                </a:solidFill>
                <a:latin typeface="JUETEM+Century Gothic"/>
                <a:cs typeface="JUETEM+Century Gothic"/>
              </a:rPr>
              <a:t>tourism </a:t>
            </a:r>
            <a:r>
              <a:rPr lang="en-US" sz="2800" dirty="0">
                <a:solidFill>
                  <a:srgbClr val="7F7F7F"/>
                </a:solidFill>
                <a:latin typeface="JUETEM+Century Gothic"/>
                <a:cs typeface="JUETEM+Century Gothic"/>
              </a:rPr>
              <a:t>and</a:t>
            </a:r>
            <a:r>
              <a:rPr lang="en-US" sz="2800" spc="-15" dirty="0">
                <a:solidFill>
                  <a:srgbClr val="7F7F7F"/>
                </a:solidFill>
                <a:latin typeface="JUETEM+Century Gothic"/>
                <a:cs typeface="JUETEM+Century Gothic"/>
              </a:rPr>
              <a:t> </a:t>
            </a:r>
            <a:r>
              <a:rPr lang="en-US" sz="2800" dirty="0">
                <a:solidFill>
                  <a:srgbClr val="7F7F7F"/>
                </a:solidFill>
                <a:latin typeface="JUETEM+Century Gothic"/>
                <a:cs typeface="JUETEM+Century Gothic"/>
              </a:rPr>
              <a:t>recreation.</a:t>
            </a:r>
            <a:endParaRPr lang="ru-RU" dirty="0"/>
          </a:p>
        </p:txBody>
      </p:sp>
      <p:pic>
        <p:nvPicPr>
          <p:cNvPr id="5" name="Рисунок 4">
            <a:extLst>
              <a:ext uri="{FF2B5EF4-FFF2-40B4-BE49-F238E27FC236}">
                <a16:creationId xmlns:a16="http://schemas.microsoft.com/office/drawing/2014/main" id="{CB37AF76-85C0-4A1F-BE5D-111D4E51AC12}"/>
              </a:ext>
            </a:extLst>
          </p:cNvPr>
          <p:cNvPicPr>
            <a:picLocks noChangeAspect="1"/>
          </p:cNvPicPr>
          <p:nvPr/>
        </p:nvPicPr>
        <p:blipFill>
          <a:blip r:embed="rId3"/>
          <a:stretch>
            <a:fillRect/>
          </a:stretch>
        </p:blipFill>
        <p:spPr>
          <a:xfrm>
            <a:off x="433137" y="3428999"/>
            <a:ext cx="10711247" cy="2933153"/>
          </a:xfrm>
          <a:prstGeom prst="rect">
            <a:avLst/>
          </a:prstGeom>
        </p:spPr>
      </p:pic>
    </p:spTree>
    <p:extLst>
      <p:ext uri="{BB962C8B-B14F-4D97-AF65-F5344CB8AC3E}">
        <p14:creationId xmlns:p14="http://schemas.microsoft.com/office/powerpoint/2010/main" val="21717790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94AA7EB-B4E2-4A93-B6B9-A654B780E73E}"/>
              </a:ext>
            </a:extLst>
          </p:cNvPr>
          <p:cNvSpPr>
            <a:spLocks noGrp="1"/>
          </p:cNvSpPr>
          <p:nvPr>
            <p:ph type="title"/>
          </p:nvPr>
        </p:nvSpPr>
        <p:spPr/>
        <p:txBody>
          <a:bodyPr/>
          <a:lstStyle/>
          <a:p>
            <a:endParaRPr lang="ru-RU" dirty="0"/>
          </a:p>
        </p:txBody>
      </p:sp>
      <p:sp>
        <p:nvSpPr>
          <p:cNvPr id="3" name="Объект 2">
            <a:extLst>
              <a:ext uri="{FF2B5EF4-FFF2-40B4-BE49-F238E27FC236}">
                <a16:creationId xmlns:a16="http://schemas.microsoft.com/office/drawing/2014/main" id="{088B464D-DE82-4A48-AFB6-EB43EAD61676}"/>
              </a:ext>
            </a:extLst>
          </p:cNvPr>
          <p:cNvSpPr>
            <a:spLocks noGrp="1"/>
          </p:cNvSpPr>
          <p:nvPr>
            <p:ph idx="1"/>
          </p:nvPr>
        </p:nvSpPr>
        <p:spPr/>
        <p:txBody>
          <a:bodyPr/>
          <a:lstStyle/>
          <a:p>
            <a:endParaRPr lang="ru-RU" dirty="0"/>
          </a:p>
        </p:txBody>
      </p:sp>
      <p:pic>
        <p:nvPicPr>
          <p:cNvPr id="5" name="Рисунок 4">
            <a:extLst>
              <a:ext uri="{FF2B5EF4-FFF2-40B4-BE49-F238E27FC236}">
                <a16:creationId xmlns:a16="http://schemas.microsoft.com/office/drawing/2014/main" id="{562C1192-ECE3-4B8A-8D09-3BD576B61E5B}"/>
              </a:ext>
            </a:extLst>
          </p:cNvPr>
          <p:cNvPicPr>
            <a:picLocks noChangeAspect="1"/>
          </p:cNvPicPr>
          <p:nvPr/>
        </p:nvPicPr>
        <p:blipFill>
          <a:blip r:embed="rId3"/>
          <a:stretch>
            <a:fillRect/>
          </a:stretch>
        </p:blipFill>
        <p:spPr>
          <a:xfrm>
            <a:off x="1155032" y="0"/>
            <a:ext cx="9396484" cy="6858000"/>
          </a:xfrm>
          <a:prstGeom prst="rect">
            <a:avLst/>
          </a:prstGeom>
        </p:spPr>
      </p:pic>
    </p:spTree>
    <p:extLst>
      <p:ext uri="{BB962C8B-B14F-4D97-AF65-F5344CB8AC3E}">
        <p14:creationId xmlns:p14="http://schemas.microsoft.com/office/powerpoint/2010/main" val="4116716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F3EDCE3-D1EF-44BE-A3BC-B64722E53210}"/>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98012CC6-B011-46AF-94A9-004920677D8F}"/>
              </a:ext>
            </a:extLst>
          </p:cNvPr>
          <p:cNvSpPr>
            <a:spLocks noGrp="1"/>
          </p:cNvSpPr>
          <p:nvPr>
            <p:ph idx="1"/>
          </p:nvPr>
        </p:nvSpPr>
        <p:spPr/>
        <p:txBody>
          <a:bodyPr/>
          <a:lstStyle/>
          <a:p>
            <a:endParaRPr lang="ru-RU"/>
          </a:p>
        </p:txBody>
      </p:sp>
      <p:pic>
        <p:nvPicPr>
          <p:cNvPr id="5" name="Рисунок 4">
            <a:extLst>
              <a:ext uri="{FF2B5EF4-FFF2-40B4-BE49-F238E27FC236}">
                <a16:creationId xmlns:a16="http://schemas.microsoft.com/office/drawing/2014/main" id="{3C4C9E0D-6BCA-4CDB-8CBE-77B6B49EA472}"/>
              </a:ext>
            </a:extLst>
          </p:cNvPr>
          <p:cNvPicPr>
            <a:picLocks noChangeAspect="1"/>
          </p:cNvPicPr>
          <p:nvPr/>
        </p:nvPicPr>
        <p:blipFill>
          <a:blip r:embed="rId3"/>
          <a:stretch>
            <a:fillRect/>
          </a:stretch>
        </p:blipFill>
        <p:spPr>
          <a:xfrm>
            <a:off x="982579" y="0"/>
            <a:ext cx="9534525" cy="6816442"/>
          </a:xfrm>
          <a:prstGeom prst="rect">
            <a:avLst/>
          </a:prstGeom>
        </p:spPr>
      </p:pic>
    </p:spTree>
    <p:extLst>
      <p:ext uri="{BB962C8B-B14F-4D97-AF65-F5344CB8AC3E}">
        <p14:creationId xmlns:p14="http://schemas.microsoft.com/office/powerpoint/2010/main" val="4235940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BF9CC63-B46D-47AD-B8BD-F7F1A0230003}"/>
              </a:ext>
            </a:extLst>
          </p:cNvPr>
          <p:cNvSpPr>
            <a:spLocks noGrp="1"/>
          </p:cNvSpPr>
          <p:nvPr>
            <p:ph type="title"/>
          </p:nvPr>
        </p:nvSpPr>
        <p:spPr>
          <a:xfrm>
            <a:off x="5662862" y="365125"/>
            <a:ext cx="5690937" cy="5552512"/>
          </a:xfrm>
        </p:spPr>
        <p:txBody>
          <a:bodyPr>
            <a:normAutofit/>
          </a:bodyPr>
          <a:lstStyle/>
          <a:p>
            <a:pPr algn="ctr"/>
            <a:r>
              <a:rPr lang="en-US" sz="4000" dirty="0" err="1">
                <a:solidFill>
                  <a:schemeClr val="accent1">
                    <a:lumMod val="75000"/>
                  </a:schemeClr>
                </a:solidFill>
                <a:effectLst/>
                <a:latin typeface="Segoe UI Semibold" panose="020B0702040204020203" pitchFamily="34" charset="0"/>
                <a:ea typeface="Times New Roman" panose="02020603050405020304" pitchFamily="18" charset="0"/>
                <a:cs typeface="Segoe UI Semibold" panose="020B0702040204020203" pitchFamily="34" charset="0"/>
              </a:rPr>
              <a:t>Strelka</a:t>
            </a:r>
            <a:r>
              <a:rPr lang="en-US" sz="4000" dirty="0">
                <a:solidFill>
                  <a:schemeClr val="accent1">
                    <a:lumMod val="75000"/>
                  </a:schemeClr>
                </a:solidFill>
                <a:effectLst/>
                <a:latin typeface="Segoe UI Semibold" panose="020B0702040204020203" pitchFamily="34" charset="0"/>
                <a:ea typeface="Times New Roman" panose="02020603050405020304" pitchFamily="18" charset="0"/>
                <a:cs typeface="Segoe UI Semibold" panose="020B0702040204020203" pitchFamily="34" charset="0"/>
              </a:rPr>
              <a:t> glamping is located at the confluence of two rivers — the Volga and </a:t>
            </a:r>
            <a:r>
              <a:rPr lang="en-US" sz="4000" dirty="0" err="1">
                <a:solidFill>
                  <a:schemeClr val="accent1">
                    <a:lumMod val="75000"/>
                  </a:schemeClr>
                </a:solidFill>
                <a:effectLst/>
                <a:latin typeface="Segoe UI Semibold" panose="020B0702040204020203" pitchFamily="34" charset="0"/>
                <a:ea typeface="Times New Roman" panose="02020603050405020304" pitchFamily="18" charset="0"/>
                <a:cs typeface="Segoe UI Semibold" panose="020B0702040204020203" pitchFamily="34" charset="0"/>
              </a:rPr>
              <a:t>Kalkunovka</a:t>
            </a:r>
            <a:r>
              <a:rPr lang="en-US" sz="4000" dirty="0">
                <a:solidFill>
                  <a:schemeClr val="accent1">
                    <a:lumMod val="75000"/>
                  </a:schemeClr>
                </a:solidFill>
                <a:effectLst/>
                <a:latin typeface="Segoe UI Semibold" panose="020B0702040204020203" pitchFamily="34" charset="0"/>
                <a:ea typeface="Times New Roman" panose="02020603050405020304" pitchFamily="18" charset="0"/>
                <a:cs typeface="Segoe UI Semibold" panose="020B0702040204020203" pitchFamily="34" charset="0"/>
              </a:rPr>
              <a:t>, 40 km from </a:t>
            </a:r>
            <a:r>
              <a:rPr lang="en-US" sz="4000" dirty="0" err="1">
                <a:solidFill>
                  <a:schemeClr val="accent1">
                    <a:lumMod val="75000"/>
                  </a:schemeClr>
                </a:solidFill>
                <a:effectLst/>
                <a:latin typeface="Segoe UI Semibold" panose="020B0702040204020203" pitchFamily="34" charset="0"/>
                <a:ea typeface="Times New Roman" panose="02020603050405020304" pitchFamily="18" charset="0"/>
                <a:cs typeface="Segoe UI Semibold" panose="020B0702040204020203" pitchFamily="34" charset="0"/>
              </a:rPr>
              <a:t>Ostashkov</a:t>
            </a:r>
            <a:r>
              <a:rPr lang="en-US" sz="4000" dirty="0">
                <a:solidFill>
                  <a:schemeClr val="accent1">
                    <a:lumMod val="75000"/>
                  </a:schemeClr>
                </a:solidFill>
                <a:effectLst/>
                <a:latin typeface="Segoe UI Semibold" panose="020B0702040204020203" pitchFamily="34" charset="0"/>
                <a:ea typeface="Times New Roman" panose="02020603050405020304" pitchFamily="18" charset="0"/>
                <a:cs typeface="Segoe UI Semibold" panose="020B0702040204020203" pitchFamily="34" charset="0"/>
              </a:rPr>
              <a:t>.</a:t>
            </a:r>
            <a:endParaRPr lang="ru-RU" sz="8000" dirty="0">
              <a:solidFill>
                <a:schemeClr val="accent1">
                  <a:lumMod val="75000"/>
                </a:schemeClr>
              </a:solidFill>
              <a:latin typeface="Segoe UI Semibold" panose="020B0702040204020203" pitchFamily="34" charset="0"/>
              <a:cs typeface="Segoe UI Semibold" panose="020B0702040204020203" pitchFamily="34" charset="0"/>
            </a:endParaRPr>
          </a:p>
        </p:txBody>
      </p:sp>
      <p:pic>
        <p:nvPicPr>
          <p:cNvPr id="5" name="Объект 4">
            <a:extLst>
              <a:ext uri="{FF2B5EF4-FFF2-40B4-BE49-F238E27FC236}">
                <a16:creationId xmlns:a16="http://schemas.microsoft.com/office/drawing/2014/main" id="{BB1B9639-338C-4833-9249-63E9AE711348}"/>
              </a:ext>
            </a:extLst>
          </p:cNvPr>
          <p:cNvPicPr>
            <a:picLocks noGrp="1" noChangeAspect="1"/>
          </p:cNvPicPr>
          <p:nvPr>
            <p:ph idx="1"/>
          </p:nvPr>
        </p:nvPicPr>
        <p:blipFill>
          <a:blip r:embed="rId3"/>
          <a:stretch>
            <a:fillRect/>
          </a:stretch>
        </p:blipFill>
        <p:spPr>
          <a:xfrm>
            <a:off x="577517" y="822895"/>
            <a:ext cx="4253434" cy="5552512"/>
          </a:xfrm>
        </p:spPr>
      </p:pic>
    </p:spTree>
    <p:extLst>
      <p:ext uri="{BB962C8B-B14F-4D97-AF65-F5344CB8AC3E}">
        <p14:creationId xmlns:p14="http://schemas.microsoft.com/office/powerpoint/2010/main" val="33673902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C827987-B82D-4014-BED9-A489EEC68226}"/>
              </a:ext>
            </a:extLst>
          </p:cNvPr>
          <p:cNvSpPr>
            <a:spLocks noGrp="1"/>
          </p:cNvSpPr>
          <p:nvPr>
            <p:ph type="title"/>
          </p:nvPr>
        </p:nvSpPr>
        <p:spPr/>
        <p:txBody>
          <a:bodyPr/>
          <a:lstStyle/>
          <a:p>
            <a:endParaRPr lang="ru-RU"/>
          </a:p>
        </p:txBody>
      </p:sp>
      <p:pic>
        <p:nvPicPr>
          <p:cNvPr id="5" name="Объект 4">
            <a:extLst>
              <a:ext uri="{FF2B5EF4-FFF2-40B4-BE49-F238E27FC236}">
                <a16:creationId xmlns:a16="http://schemas.microsoft.com/office/drawing/2014/main" id="{CBAFBB5A-5AC5-4853-9BFB-AAD4F8E5E998}"/>
              </a:ext>
            </a:extLst>
          </p:cNvPr>
          <p:cNvPicPr>
            <a:picLocks noGrp="1" noChangeAspect="1"/>
          </p:cNvPicPr>
          <p:nvPr>
            <p:ph idx="1"/>
          </p:nvPr>
        </p:nvPicPr>
        <p:blipFill>
          <a:blip r:embed="rId3"/>
          <a:stretch>
            <a:fillRect/>
          </a:stretch>
        </p:blipFill>
        <p:spPr>
          <a:xfrm>
            <a:off x="401053" y="228244"/>
            <a:ext cx="9946105" cy="6589553"/>
          </a:xfrm>
        </p:spPr>
      </p:pic>
    </p:spTree>
    <p:extLst>
      <p:ext uri="{BB962C8B-B14F-4D97-AF65-F5344CB8AC3E}">
        <p14:creationId xmlns:p14="http://schemas.microsoft.com/office/powerpoint/2010/main" val="37611757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D53FC77-A590-4B2A-9FD0-CDA25780E099}"/>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1BB8D3F5-1EB9-4958-8CD7-0D3A2F596B0F}"/>
              </a:ext>
            </a:extLst>
          </p:cNvPr>
          <p:cNvSpPr>
            <a:spLocks noGrp="1"/>
          </p:cNvSpPr>
          <p:nvPr>
            <p:ph idx="1"/>
          </p:nvPr>
        </p:nvSpPr>
        <p:spPr/>
        <p:txBody>
          <a:bodyPr/>
          <a:lstStyle/>
          <a:p>
            <a:endParaRPr lang="ru-RU"/>
          </a:p>
        </p:txBody>
      </p:sp>
      <p:pic>
        <p:nvPicPr>
          <p:cNvPr id="5" name="Рисунок 4">
            <a:extLst>
              <a:ext uri="{FF2B5EF4-FFF2-40B4-BE49-F238E27FC236}">
                <a16:creationId xmlns:a16="http://schemas.microsoft.com/office/drawing/2014/main" id="{C0E1472C-C70F-48DC-9560-6BF8DE11E0D7}"/>
              </a:ext>
            </a:extLst>
          </p:cNvPr>
          <p:cNvPicPr>
            <a:picLocks noChangeAspect="1"/>
          </p:cNvPicPr>
          <p:nvPr/>
        </p:nvPicPr>
        <p:blipFill>
          <a:blip r:embed="rId3"/>
          <a:stretch>
            <a:fillRect/>
          </a:stretch>
        </p:blipFill>
        <p:spPr>
          <a:xfrm>
            <a:off x="1366792" y="231210"/>
            <a:ext cx="9458416" cy="6626790"/>
          </a:xfrm>
          <a:prstGeom prst="rect">
            <a:avLst/>
          </a:prstGeom>
        </p:spPr>
      </p:pic>
    </p:spTree>
    <p:extLst>
      <p:ext uri="{BB962C8B-B14F-4D97-AF65-F5344CB8AC3E}">
        <p14:creationId xmlns:p14="http://schemas.microsoft.com/office/powerpoint/2010/main" val="36246944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TotalTime>
  <Words>1016</Words>
  <Application>Microsoft Office PowerPoint</Application>
  <PresentationFormat>Широкоэкранный</PresentationFormat>
  <Paragraphs>44</Paragraphs>
  <Slides>16</Slides>
  <Notes>11</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16</vt:i4>
      </vt:variant>
    </vt:vector>
  </HeadingPairs>
  <TitlesOfParts>
    <vt:vector size="26" baseType="lpstr">
      <vt:lpstr>Arial</vt:lpstr>
      <vt:lpstr>Calibri</vt:lpstr>
      <vt:lpstr>Calibri Light</vt:lpstr>
      <vt:lpstr>FKMILO+Palatino Linotype</vt:lpstr>
      <vt:lpstr>JUETEM+Century Gothic</vt:lpstr>
      <vt:lpstr>LVJSGB+Palatino Linotype</vt:lpstr>
      <vt:lpstr>Segoe UI Semibold</vt:lpstr>
      <vt:lpstr>Times New Roman</vt:lpstr>
      <vt:lpstr>Wingdings</vt:lpstr>
      <vt:lpstr>Тема Office</vt:lpstr>
      <vt:lpstr>Ecotourism </vt:lpstr>
      <vt:lpstr>Tourism is one of the areas in our life that is constantly developing. Every year it becomes more difficult to surprise travelers. </vt:lpstr>
      <vt:lpstr>The aims of the project</vt:lpstr>
      <vt:lpstr>Ecotourism — what is it? </vt:lpstr>
      <vt:lpstr>Презентация PowerPoint</vt:lpstr>
      <vt:lpstr>Презентация PowerPoint</vt:lpstr>
      <vt:lpstr>Strelka glamping is located at the confluence of two rivers — the Volga and Kalkunovka, 40 km from Ostashkov.</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Ecotourism </dc:title>
  <dc:creator>1</dc:creator>
  <cp:lastModifiedBy>1</cp:lastModifiedBy>
  <cp:revision>3</cp:revision>
  <dcterms:created xsi:type="dcterms:W3CDTF">2024-02-15T07:02:52Z</dcterms:created>
  <dcterms:modified xsi:type="dcterms:W3CDTF">2025-03-04T07:28:21Z</dcterms:modified>
</cp:coreProperties>
</file>