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2C16"/>
    <a:srgbClr val="0C788E"/>
    <a:srgbClr val="025198"/>
    <a:srgbClr val="000099"/>
    <a:srgbClr val="1C1C1C"/>
    <a:srgbClr val="3366FF"/>
    <a:srgbClr val="990000"/>
    <a:srgbClr val="0028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1575" autoAdjust="0"/>
    <p:restoredTop sz="94652" autoAdjust="0"/>
  </p:normalViewPr>
  <p:slideViewPr>
    <p:cSldViewPr>
      <p:cViewPr varScale="1">
        <p:scale>
          <a:sx n="85" d="100"/>
          <a:sy n="85" d="100"/>
        </p:scale>
        <p:origin x="-85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38783-D0BA-41A4-9EBA-108548F3996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23F4BD-BBFD-4AB5-87E0-0BC9B70E2682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B559D4-A475-493B-AF84-C99F748984C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6CFADE-F264-4174-85F2-091EF18617FE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BF37B-A6EB-4733-AE07-CD0319FE173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9A59C-5827-4E28-8F67-58EBB3A110C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3EFFD7-8214-4B6E-B127-29BE0D5524A0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80311-2389-441B-A64F-56CC2C0A577D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3C172E-C917-46C7-9338-8CC2F302F54E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FBB41F-890F-4486-9F82-11B390486DF6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D9A26F-76D3-4A1E-9DBC-C5DE01AAC59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986FC3A-130D-4A4F-AA26-D0ABAEE80898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8" name="Rectangle 110"/>
          <p:cNvSpPr>
            <a:spLocks noGrp="1" noChangeArrowheads="1"/>
          </p:cNvSpPr>
          <p:nvPr>
            <p:ph type="ctrTitle"/>
          </p:nvPr>
        </p:nvSpPr>
        <p:spPr>
          <a:xfrm>
            <a:off x="2857488" y="2071678"/>
            <a:ext cx="4754563" cy="544513"/>
          </a:xfrm>
          <a:noFill/>
          <a:ln/>
        </p:spPr>
        <p:txBody>
          <a:bodyPr/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Православные праздники (Богородичные)</a:t>
            </a:r>
            <a:endParaRPr lang="es-ES" sz="4000" b="1" dirty="0">
              <a:solidFill>
                <a:srgbClr val="FF0000"/>
              </a:solidFill>
            </a:endParaRPr>
          </a:p>
        </p:txBody>
      </p:sp>
      <p:sp>
        <p:nvSpPr>
          <p:cNvPr id="5" name="Rectangle 110"/>
          <p:cNvSpPr txBox="1">
            <a:spLocks noChangeArrowheads="1"/>
          </p:cNvSpPr>
          <p:nvPr/>
        </p:nvSpPr>
        <p:spPr bwMode="auto">
          <a:xfrm>
            <a:off x="2928926" y="4500570"/>
            <a:ext cx="4754563" cy="54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2850"/>
                </a:solidFill>
                <a:latin typeface="+mj-lt"/>
                <a:ea typeface="+mj-ea"/>
                <a:cs typeface="+mj-cs"/>
              </a:rPr>
              <a:t>Преподаватели: </a:t>
            </a:r>
            <a:r>
              <a:rPr lang="ru-RU" sz="2800" b="1" kern="0" dirty="0" smtClean="0">
                <a:solidFill>
                  <a:srgbClr val="002850"/>
                </a:solidFill>
                <a:latin typeface="+mj-lt"/>
                <a:ea typeface="+mj-ea"/>
                <a:cs typeface="+mj-cs"/>
              </a:rPr>
              <a:t>Маняхина Е.Ю</a:t>
            </a:r>
            <a:r>
              <a:rPr lang="ru-RU" sz="2800" b="1" kern="0" smtClean="0">
                <a:solidFill>
                  <a:srgbClr val="002850"/>
                </a:solidFill>
                <a:latin typeface="+mj-lt"/>
                <a:ea typeface="+mj-ea"/>
                <a:cs typeface="+mj-cs"/>
              </a:rPr>
              <a:t>.,  Филатова Н.И.</a:t>
            </a:r>
            <a:endParaRPr kumimoji="0" lang="es-ES" sz="2800" b="1" i="0" u="none" strike="noStrike" kern="0" cap="none" spc="0" normalizeH="0" baseline="0" noProof="0" dirty="0" smtClean="0">
              <a:ln>
                <a:noFill/>
              </a:ln>
              <a:solidFill>
                <a:srgbClr val="0028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endParaRPr lang="ru-RU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55788"/>
            <a:ext cx="8229600" cy="4525962"/>
          </a:xfrm>
        </p:spPr>
        <p:txBody>
          <a:bodyPr/>
          <a:lstStyle/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             </a:t>
            </a:r>
            <a:r>
              <a:rPr lang="ru-RU" b="1" dirty="0" smtClean="0"/>
              <a:t>Что такое праздник?</a:t>
            </a:r>
          </a:p>
          <a:p>
            <a:endParaRPr lang="ru-RU" b="1" dirty="0" smtClean="0"/>
          </a:p>
          <a:p>
            <a:pPr>
              <a:buNone/>
            </a:pPr>
            <a:r>
              <a:rPr lang="ru-RU" b="1" dirty="0" smtClean="0"/>
              <a:t>                     Зачем людям праздники?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/>
              <a:t> </a:t>
            </a:r>
            <a:r>
              <a:rPr lang="ru-RU" b="1" dirty="0" smtClean="0"/>
              <a:t>                    Какие ассоциации у вас  </a:t>
            </a:r>
          </a:p>
          <a:p>
            <a:pPr>
              <a:buNone/>
            </a:pPr>
            <a:r>
              <a:rPr lang="ru-RU" b="1" dirty="0"/>
              <a:t> </a:t>
            </a:r>
            <a:r>
              <a:rPr lang="ru-RU" b="1" dirty="0" smtClean="0"/>
              <a:t>                    возникают при слове </a:t>
            </a:r>
          </a:p>
          <a:p>
            <a:pPr>
              <a:buNone/>
            </a:pPr>
            <a:r>
              <a:rPr lang="ru-RU" b="1" dirty="0"/>
              <a:t> </a:t>
            </a:r>
            <a:r>
              <a:rPr lang="ru-RU" b="1" dirty="0" smtClean="0"/>
              <a:t>                    «праздник»?               </a:t>
            </a:r>
            <a:r>
              <a:rPr lang="ru-RU" dirty="0" smtClean="0"/>
              <a:t>                                             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                  </a:t>
            </a:r>
            <a:r>
              <a:rPr lang="ru-RU" b="1" dirty="0" smtClean="0">
                <a:solidFill>
                  <a:srgbClr val="FF0000"/>
                </a:solidFill>
              </a:rPr>
              <a:t>Праздник – это:</a:t>
            </a:r>
            <a:endParaRPr lang="ru-RU" b="1" dirty="0" smtClean="0"/>
          </a:p>
          <a:p>
            <a:pPr>
              <a:buNone/>
            </a:pP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              </a:t>
            </a:r>
            <a:r>
              <a:rPr lang="ru-RU" sz="2400" b="1" dirty="0" smtClean="0"/>
              <a:t>День торжества, установленный в честь</a:t>
            </a:r>
          </a:p>
          <a:p>
            <a:pPr>
              <a:buNone/>
            </a:pPr>
            <a:r>
              <a:rPr lang="ru-RU" sz="2400" b="1" dirty="0"/>
              <a:t> </a:t>
            </a:r>
            <a:r>
              <a:rPr lang="ru-RU" sz="2400" b="1" dirty="0" smtClean="0"/>
              <a:t>                   или в память кого-нибудь, чего-нибудь.</a:t>
            </a:r>
          </a:p>
          <a:p>
            <a:pPr>
              <a:buNone/>
            </a:pPr>
            <a:endParaRPr lang="ru-RU" sz="2400" b="1" dirty="0"/>
          </a:p>
          <a:p>
            <a:pPr>
              <a:buNone/>
            </a:pPr>
            <a:r>
              <a:rPr lang="ru-RU" sz="2400" b="1" dirty="0" smtClean="0"/>
              <a:t>                     Выходной, нерабочий день.</a:t>
            </a:r>
          </a:p>
          <a:p>
            <a:pPr>
              <a:buNone/>
            </a:pPr>
            <a:endParaRPr lang="ru-RU" sz="2400" b="1" dirty="0"/>
          </a:p>
          <a:p>
            <a:pPr>
              <a:buNone/>
            </a:pPr>
            <a:r>
              <a:rPr lang="ru-RU" sz="2400" b="1" dirty="0" smtClean="0"/>
              <a:t>                       День радости и торжества по поводу </a:t>
            </a:r>
          </a:p>
          <a:p>
            <a:pPr>
              <a:buNone/>
            </a:pPr>
            <a:r>
              <a:rPr lang="ru-RU" sz="2400" b="1" dirty="0"/>
              <a:t> </a:t>
            </a:r>
            <a:r>
              <a:rPr lang="ru-RU" sz="2400" b="1" dirty="0" smtClean="0"/>
              <a:t>                     чего-нибудь.</a:t>
            </a:r>
          </a:p>
          <a:p>
            <a:pPr>
              <a:buNone/>
            </a:pPr>
            <a:endParaRPr lang="ru-RU" sz="2400" b="1" dirty="0"/>
          </a:p>
          <a:p>
            <a:pPr>
              <a:buNone/>
            </a:pPr>
            <a:r>
              <a:rPr lang="ru-RU" sz="2400" b="1" dirty="0" smtClean="0"/>
              <a:t>                      День игр, развлечений. </a:t>
            </a:r>
            <a:r>
              <a:rPr lang="ru-RU" sz="2400" b="1" dirty="0" smtClean="0">
                <a:solidFill>
                  <a:srgbClr val="FF0000"/>
                </a:solidFill>
              </a:rPr>
              <a:t>   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             </a:t>
            </a:r>
            <a:r>
              <a:rPr lang="ru-RU" b="1" dirty="0" smtClean="0">
                <a:solidFill>
                  <a:srgbClr val="FF0000"/>
                </a:solidFill>
              </a:rPr>
              <a:t>Праздники</a:t>
            </a:r>
            <a:r>
              <a:rPr lang="ru-RU" b="1" dirty="0" smtClean="0"/>
              <a:t> – </a:t>
            </a:r>
            <a:r>
              <a:rPr lang="ru-RU" dirty="0" smtClean="0"/>
              <a:t>дни, посвященные</a:t>
            </a:r>
          </a:p>
          <a:p>
            <a:pPr>
              <a:buNone/>
            </a:pPr>
            <a:r>
              <a:rPr lang="ru-RU" b="1" dirty="0"/>
              <a:t> </a:t>
            </a:r>
            <a:r>
              <a:rPr lang="ru-RU" b="1" dirty="0" smtClean="0"/>
              <a:t>            </a:t>
            </a:r>
            <a:r>
              <a:rPr lang="ru-RU" dirty="0" smtClean="0"/>
              <a:t>торжественному</a:t>
            </a:r>
            <a:r>
              <a:rPr lang="ru-RU" b="1" dirty="0" smtClean="0"/>
              <a:t> </a:t>
            </a:r>
            <a:r>
              <a:rPr lang="ru-RU" dirty="0" smtClean="0"/>
              <a:t>церковному</a:t>
            </a:r>
          </a:p>
          <a:p>
            <a:pPr>
              <a:buNone/>
            </a:pPr>
            <a:r>
              <a:rPr lang="ru-RU" b="1" dirty="0"/>
              <a:t> </a:t>
            </a:r>
            <a:r>
              <a:rPr lang="ru-RU" b="1" dirty="0" smtClean="0"/>
              <a:t>             </a:t>
            </a:r>
            <a:r>
              <a:rPr lang="ru-RU" dirty="0" smtClean="0"/>
              <a:t>православию самых важных</a:t>
            </a:r>
          </a:p>
          <a:p>
            <a:pPr>
              <a:buNone/>
            </a:pPr>
            <a:r>
              <a:rPr lang="ru-RU" b="1" dirty="0"/>
              <a:t> </a:t>
            </a:r>
            <a:r>
              <a:rPr lang="ru-RU" b="1" dirty="0" smtClean="0"/>
              <a:t>             </a:t>
            </a:r>
            <a:r>
              <a:rPr lang="ru-RU" dirty="0" smtClean="0"/>
              <a:t>событий или чествованию </a:t>
            </a:r>
            <a:endParaRPr lang="ru-RU" dirty="0"/>
          </a:p>
          <a:p>
            <a:pPr>
              <a:buNone/>
            </a:pPr>
            <a:r>
              <a:rPr lang="ru-RU" b="1" dirty="0" smtClean="0"/>
              <a:t>                </a:t>
            </a:r>
            <a:r>
              <a:rPr lang="ru-RU" dirty="0" smtClean="0"/>
              <a:t>наиболее чтимых православных</a:t>
            </a:r>
          </a:p>
          <a:p>
            <a:pPr>
              <a:buNone/>
            </a:pPr>
            <a:r>
              <a:rPr lang="ru-RU" b="1" dirty="0"/>
              <a:t> </a:t>
            </a:r>
            <a:r>
              <a:rPr lang="ru-RU" b="1" dirty="0" smtClean="0"/>
              <a:t>                </a:t>
            </a:r>
            <a:r>
              <a:rPr lang="ru-RU" dirty="0" smtClean="0"/>
              <a:t>святых.</a:t>
            </a:r>
            <a:r>
              <a:rPr lang="ru-RU" b="1" dirty="0" smtClean="0"/>
              <a:t> 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Церковные праздники: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         - Пасха 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         - Двунадесятые праздники 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         (Господские и Богородичные)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         - 5 великих праздников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Праздники, посвященные жизни Пресвятой Богородицы: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rozhdestvo-presvyatoj-bogorodicy6-768x87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71613"/>
            <a:ext cx="4286248" cy="5286388"/>
          </a:xfrm>
        </p:spPr>
      </p:pic>
      <p:sp>
        <p:nvSpPr>
          <p:cNvPr id="5" name="Rectangle 110"/>
          <p:cNvSpPr txBox="1">
            <a:spLocks noChangeArrowheads="1"/>
          </p:cNvSpPr>
          <p:nvPr/>
        </p:nvSpPr>
        <p:spPr bwMode="auto">
          <a:xfrm>
            <a:off x="4389437" y="1500174"/>
            <a:ext cx="4754563" cy="54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1" i="0" u="none" strike="noStrike" kern="0" cap="none" spc="0" normalizeH="0" baseline="0" noProof="0" dirty="0" smtClean="0">
              <a:ln>
                <a:noFill/>
              </a:ln>
              <a:solidFill>
                <a:srgbClr val="0028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3437" y="2000240"/>
            <a:ext cx="40719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Рождество Пресвятой </a:t>
            </a:r>
          </a:p>
          <a:p>
            <a:r>
              <a:rPr lang="ru-RU" sz="2400" b="1" dirty="0" smtClean="0"/>
              <a:t>Богородицы – </a:t>
            </a:r>
            <a:r>
              <a:rPr lang="ru-RU" sz="2400" b="1" dirty="0" smtClean="0">
                <a:solidFill>
                  <a:srgbClr val="FF0000"/>
                </a:solidFill>
              </a:rPr>
              <a:t>21 сентября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 smtClean="0"/>
              <a:t>Введение во храм Пресвятой Богородицы – </a:t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FF0000"/>
                </a:solidFill>
              </a:rPr>
              <a:t>4 декабря</a:t>
            </a:r>
            <a:endParaRPr lang="ru-RU" sz="2400" b="1" dirty="0"/>
          </a:p>
        </p:txBody>
      </p:sp>
      <p:pic>
        <p:nvPicPr>
          <p:cNvPr id="4" name="Содержимое 3" descr="kalendar-pravoslavnyh-prazdnikov-v-decabre-2019-1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901588"/>
            <a:ext cx="6715140" cy="49564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 smtClean="0"/>
              <a:t>Благовещение Пресвятой Богородицы – </a:t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FF0000"/>
                </a:solidFill>
              </a:rPr>
              <a:t>7 апреля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благовещение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726020"/>
            <a:ext cx="3556462" cy="51319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 smtClean="0"/>
              <a:t>Успение Пресвятой Богородицы – </a:t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FF0000"/>
                </a:solidFill>
              </a:rPr>
              <a:t>28 августа</a:t>
            </a:r>
            <a:endParaRPr lang="ru-RU" sz="2400" b="1" dirty="0"/>
          </a:p>
        </p:txBody>
      </p:sp>
      <p:pic>
        <p:nvPicPr>
          <p:cNvPr id="4" name="Содержимое 3" descr="Uspeni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332037"/>
            <a:ext cx="666563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5695</TotalTime>
  <Words>150</Words>
  <Application>Microsoft Office PowerPoint</Application>
  <PresentationFormat>Экран (4:3)</PresentationFormat>
  <Paragraphs>36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Diseño predeterminado</vt:lpstr>
      <vt:lpstr>Православные праздники (Богородичные)</vt:lpstr>
      <vt:lpstr>Слайд 2</vt:lpstr>
      <vt:lpstr>Слайд 3</vt:lpstr>
      <vt:lpstr>Слайд 4</vt:lpstr>
      <vt:lpstr>Церковные праздники:</vt:lpstr>
      <vt:lpstr>Праздники, посвященные жизни Пресвятой Богородицы:</vt:lpstr>
      <vt:lpstr>Введение во храм Пресвятой Богородицы –  4 декабря</vt:lpstr>
      <vt:lpstr>Благовещение Пресвятой Богородицы –  7 апреля</vt:lpstr>
      <vt:lpstr>Успение Пресвятой Богородицы –  28 августа</vt:lpstr>
      <vt:lpstr>Слайд 10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Пользователь</cp:lastModifiedBy>
  <cp:revision>613</cp:revision>
  <dcterms:created xsi:type="dcterms:W3CDTF">2010-05-23T14:28:12Z</dcterms:created>
  <dcterms:modified xsi:type="dcterms:W3CDTF">2021-09-29T09:26:22Z</dcterms:modified>
</cp:coreProperties>
</file>