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89" r:id="rId2"/>
    <p:sldId id="275" r:id="rId3"/>
    <p:sldId id="274" r:id="rId4"/>
    <p:sldId id="267" r:id="rId5"/>
    <p:sldId id="271" r:id="rId6"/>
    <p:sldId id="272" r:id="rId7"/>
    <p:sldId id="285" r:id="rId8"/>
    <p:sldId id="277" r:id="rId9"/>
    <p:sldId id="278" r:id="rId10"/>
    <p:sldId id="263" r:id="rId11"/>
    <p:sldId id="265" r:id="rId12"/>
    <p:sldId id="264" r:id="rId13"/>
    <p:sldId id="266" r:id="rId14"/>
    <p:sldId id="279" r:id="rId15"/>
    <p:sldId id="286" r:id="rId16"/>
    <p:sldId id="287" r:id="rId17"/>
    <p:sldId id="280" r:id="rId18"/>
    <p:sldId id="281" r:id="rId19"/>
    <p:sldId id="284" r:id="rId20"/>
    <p:sldId id="288" r:id="rId21"/>
    <p:sldId id="270" r:id="rId22"/>
    <p:sldId id="262" r:id="rId2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411" autoAdjust="0"/>
  </p:normalViewPr>
  <p:slideViewPr>
    <p:cSldViewPr>
      <p:cViewPr varScale="1">
        <p:scale>
          <a:sx n="65" d="100"/>
          <a:sy n="65" d="100"/>
        </p:scale>
        <p:origin x="-1452"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smtClean="0"/>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Дата 14"/>
          <p:cNvSpPr>
            <a:spLocks noGrp="1"/>
          </p:cNvSpPr>
          <p:nvPr>
            <p:ph type="dt" sz="half" idx="10"/>
          </p:nvPr>
        </p:nvSpPr>
        <p:spPr/>
        <p:txBody>
          <a:bodyPr/>
          <a:lstStyle/>
          <a:p>
            <a:fld id="{A4C15B63-A861-4A6C-8910-BF47AE48B599}" type="datetimeFigureOut">
              <a:rPr lang="ru-RU" smtClean="0"/>
              <a:pPr/>
              <a:t>28.11.2017</a:t>
            </a:fld>
            <a:endParaRPr lang="ru-RU"/>
          </a:p>
        </p:txBody>
      </p:sp>
      <p:sp>
        <p:nvSpPr>
          <p:cNvPr id="16" name="Номер слайда 15"/>
          <p:cNvSpPr>
            <a:spLocks noGrp="1"/>
          </p:cNvSpPr>
          <p:nvPr>
            <p:ph type="sldNum" sz="quarter" idx="11"/>
          </p:nvPr>
        </p:nvSpPr>
        <p:spPr/>
        <p:txBody>
          <a:bodyPr/>
          <a:lstStyle/>
          <a:p>
            <a:fld id="{5D97F86F-84A8-4E13-AF6D-DCD510752A9B}" type="slidenum">
              <a:rPr lang="ru-RU" smtClean="0"/>
              <a:pPr/>
              <a:t>‹#›</a:t>
            </a:fld>
            <a:endParaRPr lang="ru-RU"/>
          </a:p>
        </p:txBody>
      </p:sp>
      <p:sp>
        <p:nvSpPr>
          <p:cNvPr id="17" name="Нижний колонтитул 16"/>
          <p:cNvSpPr>
            <a:spLocks noGrp="1"/>
          </p:cNvSpPr>
          <p:nvPr>
            <p:ph type="ftr" sz="quarter" idx="12"/>
          </p:nvPr>
        </p:nvSpPr>
        <p:spPr/>
        <p:txBody>
          <a:bodyPr/>
          <a:lstStyle/>
          <a:p>
            <a:endParaRPr lang="ru-RU"/>
          </a:p>
        </p:txBody>
      </p:sp>
    </p:spTree>
  </p:cSld>
  <p:clrMapOvr>
    <a:masterClrMapping/>
  </p:clrMapOvr>
  <p:transition>
    <p:pull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Содержимое 8"/>
          <p:cNvSpPr>
            <a:spLocks noGrp="1"/>
          </p:cNvSpPr>
          <p:nvPr>
            <p:ph idx="1"/>
          </p:nvPr>
        </p:nvSpPr>
        <p:spPr>
          <a:xfrm>
            <a:off x="457200" y="1524000"/>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4" name="Дата 13"/>
          <p:cNvSpPr>
            <a:spLocks noGrp="1"/>
          </p:cNvSpPr>
          <p:nvPr>
            <p:ph type="dt" sz="half" idx="14"/>
          </p:nvPr>
        </p:nvSpPr>
        <p:spPr/>
        <p:txBody>
          <a:bodyPr/>
          <a:lstStyle/>
          <a:p>
            <a:fld id="{A4C15B63-A861-4A6C-8910-BF47AE48B599}" type="datetimeFigureOut">
              <a:rPr lang="ru-RU" smtClean="0"/>
              <a:pPr/>
              <a:t>28.11.2017</a:t>
            </a:fld>
            <a:endParaRPr lang="ru-RU"/>
          </a:p>
        </p:txBody>
      </p:sp>
      <p:sp>
        <p:nvSpPr>
          <p:cNvPr id="15" name="Номер слайда 14"/>
          <p:cNvSpPr>
            <a:spLocks noGrp="1"/>
          </p:cNvSpPr>
          <p:nvPr>
            <p:ph type="sldNum" sz="quarter" idx="15"/>
          </p:nvPr>
        </p:nvSpPr>
        <p:spPr/>
        <p:txBody>
          <a:bodyPr/>
          <a:lstStyle>
            <a:lvl1pPr algn="ctr">
              <a:defRPr/>
            </a:lvl1pPr>
          </a:lstStyle>
          <a:p>
            <a:fld id="{5D97F86F-84A8-4E13-AF6D-DCD510752A9B}" type="slidenum">
              <a:rPr lang="ru-RU" smtClean="0"/>
              <a:pPr/>
              <a:t>‹#›</a:t>
            </a:fld>
            <a:endParaRPr lang="ru-RU"/>
          </a:p>
        </p:txBody>
      </p:sp>
      <p:sp>
        <p:nvSpPr>
          <p:cNvPr id="16" name="Нижний колонтитул 15"/>
          <p:cNvSpPr>
            <a:spLocks noGrp="1"/>
          </p:cNvSpPr>
          <p:nvPr>
            <p:ph type="ftr" sz="quarter" idx="16"/>
          </p:nvPr>
        </p:nvSpPr>
        <p:spPr/>
        <p:txBody>
          <a:bodyPr/>
          <a:lstStyle/>
          <a:p>
            <a:endParaRPr lang="ru-RU"/>
          </a:p>
        </p:txBody>
      </p:sp>
      <p:sp>
        <p:nvSpPr>
          <p:cNvPr id="17" name="Заголовок 16"/>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transition>
    <p:pull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fld id="{A4C15B63-A861-4A6C-8910-BF47AE48B599}" type="datetimeFigureOut">
              <a:rPr lang="ru-RU" smtClean="0"/>
              <a:pPr/>
              <a:t>28.11.2017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D97F86F-84A8-4E13-AF6D-DCD510752A9B}" type="slidenum">
              <a:rPr lang="ru-RU" smtClean="0"/>
              <a:pPr/>
              <a:t>‹#›</a:t>
            </a:fld>
            <a:endParaRPr lang="ru-RU"/>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cxnSp>
        <p:nvCxnSpPr>
          <p:cNvPr id="7" name="Прямая соединительная линия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p:pull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fld id="{A4C15B63-A861-4A6C-8910-BF47AE48B599}" type="datetimeFigureOut">
              <a:rPr lang="ru-RU" smtClean="0"/>
              <a:pPr/>
              <a:t>28.11.2017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D97F86F-84A8-4E13-AF6D-DCD510752A9B}" type="slidenum">
              <a:rPr lang="ru-RU" smtClean="0"/>
              <a:pPr/>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11" name="Содержимое 10"/>
          <p:cNvSpPr>
            <a:spLocks noGrp="1"/>
          </p:cNvSpPr>
          <p:nvPr>
            <p:ph sz="half" idx="1"/>
          </p:nvPr>
        </p:nvSpPr>
        <p:spPr>
          <a:xfrm>
            <a:off x="457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ransition>
    <p:pull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fld id="{5D97F86F-84A8-4E13-AF6D-DCD510752A9B}" type="slidenum">
              <a:rPr lang="ru-RU" smtClean="0"/>
              <a:pPr/>
              <a:t>‹#›</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7" name="Дата 6"/>
          <p:cNvSpPr>
            <a:spLocks noGrp="1"/>
          </p:cNvSpPr>
          <p:nvPr>
            <p:ph type="dt" sz="half" idx="10"/>
          </p:nvPr>
        </p:nvSpPr>
        <p:spPr/>
        <p:txBody>
          <a:bodyPr/>
          <a:lstStyle/>
          <a:p>
            <a:fld id="{A4C15B63-A861-4A6C-8910-BF47AE48B599}" type="datetimeFigureOut">
              <a:rPr lang="ru-RU" smtClean="0"/>
              <a:pPr/>
              <a:t>28.11.2017</a:t>
            </a:fld>
            <a:endParaRPr lang="ru-RU"/>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32" name="Содержимое 31"/>
          <p:cNvSpPr>
            <a:spLocks noGrp="1"/>
          </p:cNvSpPr>
          <p:nvPr>
            <p:ph sz="half" idx="2"/>
          </p:nvPr>
        </p:nvSpPr>
        <p:spPr>
          <a:xfrm>
            <a:off x="457200"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4" name="Содержимое 33"/>
          <p:cNvSpPr>
            <a:spLocks noGrp="1"/>
          </p:cNvSpPr>
          <p:nvPr>
            <p:ph sz="quarter" idx="4"/>
          </p:nvPr>
        </p:nvSpPr>
        <p:spPr>
          <a:xfrm>
            <a:off x="4649788"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smtClean="0"/>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p:pull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A4C15B63-A861-4A6C-8910-BF47AE48B599}" type="datetimeFigureOut">
              <a:rPr lang="ru-RU" smtClean="0"/>
              <a:pPr/>
              <a:t>28.11.2017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5D97F86F-84A8-4E13-AF6D-DCD510752A9B}" type="slidenum">
              <a:rPr lang="ru-RU" smtClean="0"/>
              <a:pPr/>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Tree>
  </p:cSld>
  <p:clrMapOvr>
    <a:masterClrMapping/>
  </p:clrMapOvr>
  <p:transition>
    <p:pull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4C15B63-A861-4A6C-8910-BF47AE48B599}" type="datetimeFigureOut">
              <a:rPr lang="ru-RU" smtClean="0"/>
              <a:pPr/>
              <a:t>28.11.2017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D97F86F-84A8-4E13-AF6D-DCD510752A9B}" type="slidenum">
              <a:rPr lang="ru-RU" smtClean="0"/>
              <a:pPr/>
              <a:t>‹#›</a:t>
            </a:fld>
            <a:endParaRPr lang="ru-RU"/>
          </a:p>
        </p:txBody>
      </p:sp>
    </p:spTree>
  </p:cSld>
  <p:clrMapOvr>
    <a:masterClrMapping/>
  </p:clrMapOvr>
  <p:transition>
    <p:pull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Содержимое 28"/>
          <p:cNvSpPr>
            <a:spLocks noGrp="1"/>
          </p:cNvSpPr>
          <p:nvPr>
            <p:ph sz="quarter" idx="1"/>
          </p:nvPr>
        </p:nvSpPr>
        <p:spPr>
          <a:xfrm>
            <a:off x="457200" y="457200"/>
            <a:ext cx="62484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8" name="Дата 7"/>
          <p:cNvSpPr>
            <a:spLocks noGrp="1"/>
          </p:cNvSpPr>
          <p:nvPr>
            <p:ph type="dt" sz="half" idx="14"/>
          </p:nvPr>
        </p:nvSpPr>
        <p:spPr/>
        <p:txBody>
          <a:bodyPr/>
          <a:lstStyle/>
          <a:p>
            <a:fld id="{A4C15B63-A861-4A6C-8910-BF47AE48B599}" type="datetimeFigureOut">
              <a:rPr lang="ru-RU" smtClean="0"/>
              <a:pPr/>
              <a:t>28.11.2017</a:t>
            </a:fld>
            <a:endParaRPr lang="ru-RU"/>
          </a:p>
        </p:txBody>
      </p:sp>
      <p:sp>
        <p:nvSpPr>
          <p:cNvPr id="9" name="Номер слайда 8"/>
          <p:cNvSpPr>
            <a:spLocks noGrp="1"/>
          </p:cNvSpPr>
          <p:nvPr>
            <p:ph type="sldNum" sz="quarter" idx="15"/>
          </p:nvPr>
        </p:nvSpPr>
        <p:spPr/>
        <p:txBody>
          <a:bodyPr/>
          <a:lstStyle/>
          <a:p>
            <a:fld id="{5D97F86F-84A8-4E13-AF6D-DCD510752A9B}" type="slidenum">
              <a:rPr lang="ru-RU" smtClean="0"/>
              <a:pPr/>
              <a:t>‹#›</a:t>
            </a:fld>
            <a:endParaRPr lang="ru-RU"/>
          </a:p>
        </p:txBody>
      </p:sp>
      <p:sp>
        <p:nvSpPr>
          <p:cNvPr id="10" name="Нижний колонтитул 9"/>
          <p:cNvSpPr>
            <a:spLocks noGrp="1"/>
          </p:cNvSpPr>
          <p:nvPr>
            <p:ph type="ftr" sz="quarter" idx="16"/>
          </p:nvPr>
        </p:nvSpPr>
        <p:spPr/>
        <p:txBody>
          <a:bodyPr/>
          <a:lstStyle/>
          <a:p>
            <a:endParaRPr lang="ru-RU"/>
          </a:p>
        </p:txBody>
      </p:sp>
    </p:spTree>
  </p:cSld>
  <p:clrMapOvr>
    <a:masterClrMapping/>
  </p:clrMapOvr>
  <p:transition>
    <p:pull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smtClean="0"/>
              <a:t>Вставка рисунка</a:t>
            </a:r>
            <a:endParaRPr kumimoji="0" lang="en-US"/>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8" name="Дата 7"/>
          <p:cNvSpPr>
            <a:spLocks noGrp="1"/>
          </p:cNvSpPr>
          <p:nvPr>
            <p:ph type="dt" sz="half" idx="10"/>
          </p:nvPr>
        </p:nvSpPr>
        <p:spPr/>
        <p:txBody>
          <a:bodyPr/>
          <a:lstStyle/>
          <a:p>
            <a:fld id="{A4C15B63-A861-4A6C-8910-BF47AE48B599}" type="datetimeFigureOut">
              <a:rPr lang="ru-RU" smtClean="0"/>
              <a:pPr/>
              <a:t>28.11.2017</a:t>
            </a:fld>
            <a:endParaRPr lang="ru-RU"/>
          </a:p>
        </p:txBody>
      </p:sp>
      <p:sp>
        <p:nvSpPr>
          <p:cNvPr id="9" name="Номер слайда 8"/>
          <p:cNvSpPr>
            <a:spLocks noGrp="1"/>
          </p:cNvSpPr>
          <p:nvPr>
            <p:ph type="sldNum" sz="quarter" idx="11"/>
          </p:nvPr>
        </p:nvSpPr>
        <p:spPr/>
        <p:txBody>
          <a:bodyPr/>
          <a:lstStyle/>
          <a:p>
            <a:fld id="{5D97F86F-84A8-4E13-AF6D-DCD510752A9B}" type="slidenum">
              <a:rPr lang="ru-RU" smtClean="0"/>
              <a:pPr/>
              <a:t>‹#›</a:t>
            </a:fld>
            <a:endParaRPr lang="ru-RU"/>
          </a:p>
        </p:txBody>
      </p:sp>
      <p:sp>
        <p:nvSpPr>
          <p:cNvPr id="10" name="Нижний колонтитул 9"/>
          <p:cNvSpPr>
            <a:spLocks noGrp="1"/>
          </p:cNvSpPr>
          <p:nvPr>
            <p:ph type="ftr" sz="quarter" idx="12"/>
          </p:nvPr>
        </p:nvSpPr>
        <p:spPr/>
        <p:txBody>
          <a:bodyPr/>
          <a:lstStyle/>
          <a:p>
            <a:endParaRPr lang="ru-RU"/>
          </a:p>
        </p:txBody>
      </p:sp>
    </p:spTree>
  </p:cSld>
  <p:clrMapOvr>
    <a:masterClrMapping/>
  </p:clrMapOvr>
  <p:transition>
    <p:pull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A4C15B63-A861-4A6C-8910-BF47AE48B599}" type="datetimeFigureOut">
              <a:rPr lang="ru-RU" smtClean="0"/>
              <a:pPr/>
              <a:t>28.11.2017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D97F86F-84A8-4E13-AF6D-DCD510752A9B}" type="slidenum">
              <a:rPr lang="ru-RU" smtClean="0"/>
              <a:pPr/>
              <a:t>‹#›</a:t>
            </a:fld>
            <a:endParaRPr lang="ru-RU"/>
          </a:p>
        </p:txBody>
      </p:sp>
    </p:spTree>
  </p:cSld>
  <p:clrMapOvr>
    <a:masterClrMapping/>
  </p:clrMapOvr>
  <p:transition>
    <p:pull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A4C15B63-A861-4A6C-8910-BF47AE48B599}" type="datetimeFigureOut">
              <a:rPr lang="ru-RU" smtClean="0"/>
              <a:pPr/>
              <a:t>28.11.2017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D97F86F-84A8-4E13-AF6D-DCD510752A9B}" type="slidenum">
              <a:rPr lang="ru-RU" smtClean="0"/>
              <a:pPr/>
              <a:t>‹#›</a:t>
            </a:fld>
            <a:endParaRPr lang="ru-RU"/>
          </a:p>
        </p:txBody>
      </p:sp>
    </p:spTree>
  </p:cSld>
  <p:clrMapOvr>
    <a:masterClrMapping/>
  </p:clrMapOvr>
  <p:transition>
    <p:pull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A4C15B63-A861-4A6C-8910-BF47AE48B599}" type="datetimeFigureOut">
              <a:rPr lang="ru-RU" smtClean="0"/>
              <a:pPr/>
              <a:t>28.11.2017</a:t>
            </a:fld>
            <a:endParaRPr lang="ru-RU"/>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ru-RU"/>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5D97F86F-84A8-4E13-AF6D-DCD510752A9B}" type="slidenum">
              <a:rPr lang="ru-RU" smtClean="0"/>
              <a:pPr/>
              <a:t>‹#›</a:t>
            </a:fld>
            <a:endParaRPr lang="ru-RU"/>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smtClean="0"/>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ransition>
    <p:pull dir="r"/>
  </p:transition>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презент\00_2.jpg"/>
          <p:cNvPicPr>
            <a:picLocks noChangeAspect="1" noChangeArrowheads="1"/>
          </p:cNvPicPr>
          <p:nvPr/>
        </p:nvPicPr>
        <p:blipFill>
          <a:blip r:embed="rId2" cstate="print"/>
          <a:srcRect/>
          <a:stretch>
            <a:fillRect/>
          </a:stretch>
        </p:blipFill>
        <p:spPr bwMode="auto">
          <a:xfrm>
            <a:off x="467544" y="1628800"/>
            <a:ext cx="8193023" cy="3288998"/>
          </a:xfrm>
          <a:prstGeom prst="rect">
            <a:avLst/>
          </a:prstGeom>
          <a:noFill/>
        </p:spPr>
      </p:pic>
    </p:spTree>
  </p:cSld>
  <p:clrMapOvr>
    <a:masterClrMapping/>
  </p:clrMapOvr>
  <p:transition>
    <p:pull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8" name="Picture 10" descr="http://1600x1200.net/wallpaper_20_41850.jpg"/>
          <p:cNvPicPr>
            <a:picLocks noChangeAspect="1" noChangeArrowheads="1"/>
          </p:cNvPicPr>
          <p:nvPr/>
        </p:nvPicPr>
        <p:blipFill>
          <a:blip r:embed="rId2" cstate="print"/>
          <a:srcRect b="4682"/>
          <a:stretch>
            <a:fillRect/>
          </a:stretch>
        </p:blipFill>
        <p:spPr bwMode="auto">
          <a:xfrm>
            <a:off x="0" y="3140969"/>
            <a:ext cx="4392488" cy="3717032"/>
          </a:xfrm>
          <a:prstGeom prst="rect">
            <a:avLst/>
          </a:prstGeom>
          <a:noFill/>
        </p:spPr>
      </p:pic>
      <p:pic>
        <p:nvPicPr>
          <p:cNvPr id="7170" name="Picture 2" descr="http://img0.liveinternet.ru/images/attach/c/0/51/709/51709109_thanksgiving.jpg"/>
          <p:cNvPicPr>
            <a:picLocks noChangeAspect="1" noChangeArrowheads="1"/>
          </p:cNvPicPr>
          <p:nvPr/>
        </p:nvPicPr>
        <p:blipFill>
          <a:blip r:embed="rId3" cstate="print"/>
          <a:srcRect/>
          <a:stretch>
            <a:fillRect/>
          </a:stretch>
        </p:blipFill>
        <p:spPr bwMode="auto">
          <a:xfrm>
            <a:off x="5364088" y="0"/>
            <a:ext cx="3779912" cy="3015240"/>
          </a:xfrm>
          <a:prstGeom prst="rect">
            <a:avLst/>
          </a:prstGeom>
          <a:noFill/>
        </p:spPr>
      </p:pic>
      <p:pic>
        <p:nvPicPr>
          <p:cNvPr id="7172" name="Picture 4" descr="http://amerikanki.com/wp-content/uploads/2010/11/rog-izobiliya-thanksgiving.jpg"/>
          <p:cNvPicPr>
            <a:picLocks noChangeAspect="1" noChangeArrowheads="1"/>
          </p:cNvPicPr>
          <p:nvPr/>
        </p:nvPicPr>
        <p:blipFill>
          <a:blip r:embed="rId4" cstate="print"/>
          <a:srcRect/>
          <a:stretch>
            <a:fillRect/>
          </a:stretch>
        </p:blipFill>
        <p:spPr bwMode="auto">
          <a:xfrm>
            <a:off x="0" y="0"/>
            <a:ext cx="4499992" cy="3068960"/>
          </a:xfrm>
          <a:prstGeom prst="rect">
            <a:avLst/>
          </a:prstGeom>
          <a:noFill/>
        </p:spPr>
      </p:pic>
      <p:pic>
        <p:nvPicPr>
          <p:cNvPr id="7174" name="Picture 6" descr="http://www.lakomka.ladybye.ru/wp-content/uploads/2011/10/eda.jpg"/>
          <p:cNvPicPr>
            <a:picLocks noChangeAspect="1" noChangeArrowheads="1"/>
          </p:cNvPicPr>
          <p:nvPr/>
        </p:nvPicPr>
        <p:blipFill>
          <a:blip r:embed="rId5" cstate="print"/>
          <a:srcRect/>
          <a:stretch>
            <a:fillRect/>
          </a:stretch>
        </p:blipFill>
        <p:spPr bwMode="auto">
          <a:xfrm>
            <a:off x="4211960" y="3158970"/>
            <a:ext cx="4932040" cy="3699030"/>
          </a:xfrm>
          <a:prstGeom prst="rect">
            <a:avLst/>
          </a:prstGeom>
          <a:noFill/>
        </p:spPr>
      </p:pic>
      <p:pic>
        <p:nvPicPr>
          <p:cNvPr id="7176" name="Picture 8" descr="http://s012.radikal.ru/i321/1110/fb/4ab5240670e4.jpg"/>
          <p:cNvPicPr>
            <a:picLocks noChangeAspect="1" noChangeArrowheads="1"/>
          </p:cNvPicPr>
          <p:nvPr/>
        </p:nvPicPr>
        <p:blipFill>
          <a:blip r:embed="rId6" cstate="print"/>
          <a:srcRect/>
          <a:stretch>
            <a:fillRect/>
          </a:stretch>
        </p:blipFill>
        <p:spPr bwMode="auto">
          <a:xfrm>
            <a:off x="2555776" y="1916832"/>
            <a:ext cx="3923614" cy="2929508"/>
          </a:xfrm>
          <a:prstGeom prst="rect">
            <a:avLst/>
          </a:prstGeom>
          <a:noFill/>
        </p:spPr>
      </p:pic>
    </p:spTree>
  </p:cSld>
  <p:clrMapOvr>
    <a:masterClrMapping/>
  </p:clrMapOvr>
  <p:transition>
    <p:pull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1026" name="Picture 2" descr="http://900igr.net/datai/anglijskij-jazyk/Thanksgiving-day/0013-009-Thanksgiving-day.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p:pull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2071678"/>
            <a:ext cx="7924800" cy="1371600"/>
          </a:xfrm>
        </p:spPr>
        <p:txBody>
          <a:bodyPr>
            <a:normAutofit/>
          </a:bodyPr>
          <a:lstStyle/>
          <a:p>
            <a:pPr algn="ctr"/>
            <a:r>
              <a:rPr sz="7200" b="1" dirty="0" smtClean="0">
                <a:solidFill>
                  <a:srgbClr val="002060"/>
                </a:solidFill>
              </a:rPr>
              <a:t>Thanksgiving Day</a:t>
            </a:r>
            <a:endParaRPr lang="ru-RU" sz="7200" b="1" dirty="0">
              <a:solidFill>
                <a:srgbClr val="002060"/>
              </a:solidFill>
            </a:endParaRPr>
          </a:p>
        </p:txBody>
      </p:sp>
      <p:sp>
        <p:nvSpPr>
          <p:cNvPr id="3" name="Текст 2"/>
          <p:cNvSpPr>
            <a:spLocks noGrp="1"/>
          </p:cNvSpPr>
          <p:nvPr>
            <p:ph type="body" idx="1"/>
          </p:nvPr>
        </p:nvSpPr>
        <p:spPr/>
        <p:txBody>
          <a:bodyPr/>
          <a:lstStyle/>
          <a:p>
            <a:r>
              <a:rPr lang="ru-RU" b="1" dirty="0" smtClean="0">
                <a:solidFill>
                  <a:srgbClr val="002060"/>
                </a:solidFill>
              </a:rPr>
              <a:t>Преподаватель английского языка : И.А. </a:t>
            </a:r>
            <a:r>
              <a:rPr lang="ru-RU" b="1" dirty="0" err="1" smtClean="0">
                <a:solidFill>
                  <a:srgbClr val="002060"/>
                </a:solidFill>
              </a:rPr>
              <a:t>Прошкина</a:t>
            </a:r>
            <a:endParaRPr lang="ru-RU" b="1" dirty="0" smtClean="0">
              <a:solidFill>
                <a:srgbClr val="002060"/>
              </a:solidFill>
            </a:endParaRPr>
          </a:p>
          <a:p>
            <a:r>
              <a:rPr lang="ru-RU" b="1" dirty="0" smtClean="0">
                <a:solidFill>
                  <a:srgbClr val="002060"/>
                </a:solidFill>
              </a:rPr>
              <a:t>Филиал ОГБПОУ  «РПК» в г. </a:t>
            </a:r>
            <a:r>
              <a:rPr lang="ru-RU" b="1" dirty="0" err="1" smtClean="0">
                <a:solidFill>
                  <a:srgbClr val="002060"/>
                </a:solidFill>
              </a:rPr>
              <a:t>Касимове</a:t>
            </a:r>
            <a:r>
              <a:rPr lang="ru-RU" b="1" dirty="0" smtClean="0">
                <a:solidFill>
                  <a:srgbClr val="002060"/>
                </a:solidFill>
              </a:rPr>
              <a:t>: </a:t>
            </a:r>
            <a:endParaRPr lang="ru-RU" b="1" dirty="0">
              <a:solidFill>
                <a:srgbClr val="002060"/>
              </a:solidFill>
            </a:endParaRPr>
          </a:p>
        </p:txBody>
      </p:sp>
    </p:spTree>
  </p:cSld>
  <p:clrMapOvr>
    <a:masterClrMapping/>
  </p:clrMapOvr>
  <p:transition>
    <p:pull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571472" y="500042"/>
            <a:ext cx="8215370" cy="59093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100" b="1" i="0" u="none" strike="noStrike" cap="none" normalizeH="0" baseline="0" dirty="0" smtClean="0">
                <a:ln>
                  <a:noFill/>
                </a:ln>
                <a:solidFill>
                  <a:srgbClr val="002060"/>
                </a:solidFill>
                <a:effectLst/>
                <a:latin typeface="Arial" pitchFamily="34" charset="0"/>
                <a:ea typeface="Times New Roman" pitchFamily="18" charset="0"/>
              </a:rPr>
              <a:t>Цель урока: </a:t>
            </a:r>
            <a:r>
              <a:rPr kumimoji="0" lang="ru-RU" sz="2100" b="0" i="0" u="none" strike="noStrike" cap="none" normalizeH="0" baseline="0" dirty="0" smtClean="0">
                <a:ln>
                  <a:noFill/>
                </a:ln>
                <a:solidFill>
                  <a:srgbClr val="002060"/>
                </a:solidFill>
                <a:effectLst/>
                <a:latin typeface="Arial" pitchFamily="34" charset="0"/>
                <a:ea typeface="Times New Roman" pitchFamily="18" charset="0"/>
              </a:rPr>
              <a:t>совершенствовать знания по теме « День Благодарения»</a:t>
            </a:r>
            <a:endParaRPr kumimoji="0" lang="ru-RU" sz="2100" b="0" i="0" u="none" strike="noStrike" cap="none" normalizeH="0" baseline="0" dirty="0" smtClean="0">
              <a:ln>
                <a:noFill/>
              </a:ln>
              <a:solidFill>
                <a:srgbClr val="00206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100" b="1" i="0" u="none" strike="noStrike" cap="none" normalizeH="0" baseline="0" dirty="0" smtClean="0">
                <a:ln>
                  <a:noFill/>
                </a:ln>
                <a:solidFill>
                  <a:srgbClr val="002060"/>
                </a:solidFill>
                <a:effectLst/>
                <a:latin typeface="Arial" pitchFamily="34" charset="0"/>
                <a:ea typeface="Times New Roman" pitchFamily="18" charset="0"/>
              </a:rPr>
              <a:t>Задачи урока</a:t>
            </a:r>
            <a:r>
              <a:rPr kumimoji="0" lang="en-US" sz="2100" b="1" i="0" u="none" strike="noStrike" cap="none" normalizeH="0" baseline="0" dirty="0" smtClean="0">
                <a:ln>
                  <a:noFill/>
                </a:ln>
                <a:solidFill>
                  <a:srgbClr val="002060"/>
                </a:solidFill>
                <a:effectLst/>
                <a:latin typeface="Arial" pitchFamily="34" charset="0"/>
                <a:ea typeface="Times New Roman" pitchFamily="18" charset="0"/>
              </a:rPr>
              <a:t>:</a:t>
            </a:r>
            <a:endParaRPr kumimoji="0" lang="ru-RU" sz="2100" b="0" i="0" u="none" strike="noStrike" cap="none" normalizeH="0" baseline="0" dirty="0" smtClean="0">
              <a:ln>
                <a:noFill/>
              </a:ln>
              <a:solidFill>
                <a:srgbClr val="00206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100" b="1" i="0" u="none" strike="noStrike" cap="none" normalizeH="0" baseline="0" dirty="0" smtClean="0">
                <a:ln>
                  <a:noFill/>
                </a:ln>
                <a:solidFill>
                  <a:srgbClr val="002060"/>
                </a:solidFill>
                <a:effectLst/>
                <a:latin typeface="Arial" pitchFamily="34" charset="0"/>
                <a:ea typeface="Times New Roman" pitchFamily="18" charset="0"/>
              </a:rPr>
              <a:t>Практическая: </a:t>
            </a:r>
            <a:r>
              <a:rPr kumimoji="0" lang="ru-RU" sz="2100" b="0" i="0" u="none" strike="noStrike" cap="none" normalizeH="0" baseline="0" dirty="0" smtClean="0">
                <a:ln>
                  <a:noFill/>
                </a:ln>
                <a:solidFill>
                  <a:srgbClr val="002060"/>
                </a:solidFill>
                <a:effectLst/>
                <a:latin typeface="Arial" pitchFamily="34" charset="0"/>
                <a:ea typeface="Times New Roman" pitchFamily="18" charset="0"/>
              </a:rPr>
              <a:t>развивать навыки монологической и диалогической речи, </a:t>
            </a:r>
            <a:r>
              <a:rPr kumimoji="0" lang="ru-RU" sz="2100" b="0" i="0" u="none" strike="noStrike" cap="none" normalizeH="0" baseline="0" dirty="0" err="1" smtClean="0">
                <a:ln>
                  <a:noFill/>
                </a:ln>
                <a:solidFill>
                  <a:srgbClr val="002060"/>
                </a:solidFill>
                <a:effectLst/>
                <a:latin typeface="Arial" pitchFamily="34" charset="0"/>
                <a:ea typeface="Times New Roman" pitchFamily="18" charset="0"/>
              </a:rPr>
              <a:t>аудирования</a:t>
            </a:r>
            <a:r>
              <a:rPr kumimoji="0" lang="ru-RU" sz="2100" b="0" i="0" u="none" strike="noStrike" cap="none" normalizeH="0" baseline="0" dirty="0" smtClean="0">
                <a:ln>
                  <a:noFill/>
                </a:ln>
                <a:solidFill>
                  <a:srgbClr val="002060"/>
                </a:solidFill>
                <a:effectLst/>
                <a:latin typeface="Arial" pitchFamily="34" charset="0"/>
                <a:ea typeface="Times New Roman" pitchFamily="18" charset="0"/>
              </a:rPr>
              <a:t>, чтения и письма.</a:t>
            </a:r>
            <a:endParaRPr kumimoji="0" lang="ru-RU" sz="2100" b="0" i="0" u="none" strike="noStrike" cap="none" normalizeH="0" baseline="0" dirty="0" smtClean="0">
              <a:ln>
                <a:noFill/>
              </a:ln>
              <a:solidFill>
                <a:srgbClr val="00206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100" b="1" i="0" u="none" strike="noStrike" cap="none" normalizeH="0" baseline="0" dirty="0" smtClean="0">
                <a:ln>
                  <a:noFill/>
                </a:ln>
                <a:solidFill>
                  <a:srgbClr val="002060"/>
                </a:solidFill>
                <a:effectLst/>
                <a:latin typeface="Arial" pitchFamily="34" charset="0"/>
                <a:ea typeface="Times New Roman" pitchFamily="18" charset="0"/>
              </a:rPr>
              <a:t>Развивающая: </a:t>
            </a:r>
            <a:r>
              <a:rPr kumimoji="0" lang="ru-RU" sz="2100" b="0" i="0" u="none" strike="noStrike" cap="none" normalizeH="0" baseline="0" dirty="0" smtClean="0">
                <a:ln>
                  <a:noFill/>
                </a:ln>
                <a:solidFill>
                  <a:srgbClr val="002060"/>
                </a:solidFill>
                <a:effectLst/>
                <a:latin typeface="Arial" pitchFamily="34" charset="0"/>
                <a:ea typeface="Times New Roman" pitchFamily="18" charset="0"/>
              </a:rPr>
              <a:t>активизировать творческие способности учащихся.</a:t>
            </a:r>
            <a:endParaRPr kumimoji="0" lang="ru-RU" sz="2100" b="0" i="0" u="none" strike="noStrike" cap="none" normalizeH="0" baseline="0" dirty="0" smtClean="0">
              <a:ln>
                <a:noFill/>
              </a:ln>
              <a:solidFill>
                <a:srgbClr val="00206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100" b="1" i="0" u="none" strike="noStrike" cap="none" normalizeH="0" baseline="0" dirty="0" smtClean="0">
                <a:ln>
                  <a:noFill/>
                </a:ln>
                <a:solidFill>
                  <a:srgbClr val="002060"/>
                </a:solidFill>
                <a:effectLst/>
                <a:latin typeface="Arial" pitchFamily="34" charset="0"/>
                <a:ea typeface="Times New Roman" pitchFamily="18" charset="0"/>
              </a:rPr>
              <a:t>Воспитательная: </a:t>
            </a:r>
            <a:r>
              <a:rPr kumimoji="0" lang="ru-RU" sz="2100" b="0" i="0" u="none" strike="noStrike" cap="none" normalizeH="0" baseline="0" dirty="0" smtClean="0">
                <a:ln>
                  <a:noFill/>
                </a:ln>
                <a:solidFill>
                  <a:srgbClr val="002060"/>
                </a:solidFill>
                <a:effectLst/>
                <a:latin typeface="Arial" pitchFamily="34" charset="0"/>
                <a:ea typeface="Times New Roman" pitchFamily="18" charset="0"/>
              </a:rPr>
              <a:t>развивать познавательный интерес к традициям и обычаям страны изучаемого языка.</a:t>
            </a:r>
            <a:endParaRPr kumimoji="0" lang="ru-RU" sz="2100" b="0" i="0" u="none" strike="noStrike" cap="none" normalizeH="0" baseline="0" dirty="0" smtClean="0">
              <a:ln>
                <a:noFill/>
              </a:ln>
              <a:solidFill>
                <a:srgbClr val="00206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100" b="1" i="0" u="none" strike="noStrike" cap="none" normalizeH="0" baseline="0" dirty="0" smtClean="0">
                <a:ln>
                  <a:noFill/>
                </a:ln>
                <a:solidFill>
                  <a:srgbClr val="002060"/>
                </a:solidFill>
                <a:effectLst/>
                <a:latin typeface="Arial" pitchFamily="34" charset="0"/>
                <a:ea typeface="Times New Roman" pitchFamily="18" charset="0"/>
              </a:rPr>
              <a:t>Тип урока:</a:t>
            </a:r>
            <a:endParaRPr kumimoji="0" lang="ru-RU" sz="2100" b="0" i="0" u="none" strike="noStrike" cap="none" normalizeH="0" baseline="0" dirty="0" smtClean="0">
              <a:ln>
                <a:noFill/>
              </a:ln>
              <a:solidFill>
                <a:srgbClr val="00206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100" b="1" i="0" u="none" strike="noStrike" cap="none" normalizeH="0" baseline="0" dirty="0" smtClean="0">
                <a:ln>
                  <a:noFill/>
                </a:ln>
                <a:solidFill>
                  <a:srgbClr val="002060"/>
                </a:solidFill>
                <a:effectLst/>
                <a:latin typeface="Arial" pitchFamily="34" charset="0"/>
                <a:ea typeface="Times New Roman" pitchFamily="18" charset="0"/>
              </a:rPr>
              <a:t>По содержанию – </a:t>
            </a:r>
            <a:r>
              <a:rPr kumimoji="0" lang="ru-RU" sz="2100" b="0" i="0" u="none" strike="noStrike" cap="none" normalizeH="0" baseline="0" dirty="0" smtClean="0">
                <a:ln>
                  <a:noFill/>
                </a:ln>
                <a:solidFill>
                  <a:srgbClr val="002060"/>
                </a:solidFill>
                <a:effectLst/>
                <a:latin typeface="Arial" pitchFamily="34" charset="0"/>
                <a:ea typeface="Times New Roman" pitchFamily="18" charset="0"/>
              </a:rPr>
              <a:t>урок применения полученных знаний.</a:t>
            </a:r>
            <a:endParaRPr kumimoji="0" lang="ru-RU" sz="2100" b="0" i="0" u="none" strike="noStrike" cap="none" normalizeH="0" baseline="0" dirty="0" smtClean="0">
              <a:ln>
                <a:noFill/>
              </a:ln>
              <a:solidFill>
                <a:srgbClr val="00206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100" b="1" i="0" u="none" strike="noStrike" cap="none" normalizeH="0" baseline="0" dirty="0" smtClean="0">
                <a:ln>
                  <a:noFill/>
                </a:ln>
                <a:solidFill>
                  <a:srgbClr val="002060"/>
                </a:solidFill>
                <a:effectLst/>
                <a:latin typeface="Arial" pitchFamily="34" charset="0"/>
                <a:ea typeface="Times New Roman" pitchFamily="18" charset="0"/>
              </a:rPr>
              <a:t>По форме – </a:t>
            </a:r>
            <a:r>
              <a:rPr kumimoji="0" lang="ru-RU" sz="2100" b="0" i="0" u="none" strike="noStrike" cap="none" normalizeH="0" baseline="0" dirty="0" smtClean="0">
                <a:ln>
                  <a:noFill/>
                </a:ln>
                <a:solidFill>
                  <a:srgbClr val="002060"/>
                </a:solidFill>
                <a:effectLst/>
                <a:latin typeface="Arial" pitchFamily="34" charset="0"/>
                <a:ea typeface="Times New Roman" pitchFamily="18" charset="0"/>
              </a:rPr>
              <a:t>урок – игра(соревнование команд)</a:t>
            </a:r>
            <a:endParaRPr kumimoji="0" lang="ru-RU" sz="2100" b="0" i="0" u="none" strike="noStrike" cap="none" normalizeH="0" baseline="0" dirty="0" smtClean="0">
              <a:ln>
                <a:noFill/>
              </a:ln>
              <a:solidFill>
                <a:srgbClr val="00206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100" b="1" i="0" u="none" strike="noStrike" cap="none" normalizeH="0" baseline="0" dirty="0" smtClean="0">
                <a:ln>
                  <a:noFill/>
                </a:ln>
                <a:solidFill>
                  <a:srgbClr val="002060"/>
                </a:solidFill>
                <a:effectLst/>
                <a:latin typeface="Arial" pitchFamily="34" charset="0"/>
                <a:ea typeface="Times New Roman" pitchFamily="18" charset="0"/>
              </a:rPr>
              <a:t>Частные методы и приемы: </a:t>
            </a:r>
            <a:r>
              <a:rPr kumimoji="0" lang="ru-RU" sz="2100" b="0" i="0" u="none" strike="noStrike" cap="none" normalizeH="0" baseline="0" dirty="0" smtClean="0">
                <a:ln>
                  <a:noFill/>
                </a:ln>
                <a:solidFill>
                  <a:srgbClr val="002060"/>
                </a:solidFill>
                <a:effectLst/>
                <a:latin typeface="Arial" pitchFamily="34" charset="0"/>
                <a:ea typeface="Times New Roman" pitchFamily="18" charset="0"/>
              </a:rPr>
              <a:t>беседа, выбор правильного варианта ответа, подбор соответствий, наглядный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100" b="0" i="0" u="none" strike="noStrike" cap="none" normalizeH="0" baseline="0" dirty="0" smtClean="0">
                <a:ln>
                  <a:noFill/>
                </a:ln>
                <a:solidFill>
                  <a:srgbClr val="002060"/>
                </a:solidFill>
                <a:effectLst/>
                <a:latin typeface="Arial" pitchFamily="34" charset="0"/>
                <a:ea typeface="Times New Roman" pitchFamily="18" charset="0"/>
              </a:rPr>
              <a:t>( использование иллюстраций), викторина.</a:t>
            </a:r>
            <a:endParaRPr kumimoji="0" lang="ru-RU" sz="2100" b="0" i="0" u="none" strike="noStrike" cap="none" normalizeH="0" baseline="0" dirty="0" smtClean="0">
              <a:ln>
                <a:noFill/>
              </a:ln>
              <a:solidFill>
                <a:srgbClr val="00206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100" b="1" i="0" u="none" strike="noStrike" cap="none" normalizeH="0" baseline="0" dirty="0" smtClean="0">
                <a:ln>
                  <a:noFill/>
                </a:ln>
                <a:solidFill>
                  <a:srgbClr val="002060"/>
                </a:solidFill>
                <a:effectLst/>
                <a:latin typeface="Arial" pitchFamily="34" charset="0"/>
                <a:ea typeface="Times New Roman" pitchFamily="18" charset="0"/>
              </a:rPr>
              <a:t>Основной </a:t>
            </a:r>
            <a:r>
              <a:rPr kumimoji="0" lang="ru-RU" sz="2100" b="1" i="0" u="none" strike="noStrike" cap="none" normalizeH="0" baseline="0" dirty="0" err="1" smtClean="0">
                <a:ln>
                  <a:noFill/>
                </a:ln>
                <a:solidFill>
                  <a:srgbClr val="002060"/>
                </a:solidFill>
                <a:effectLst/>
                <a:latin typeface="Arial" pitchFamily="34" charset="0"/>
                <a:ea typeface="Times New Roman" pitchFamily="18" charset="0"/>
              </a:rPr>
              <a:t>дидактичечский</a:t>
            </a:r>
            <a:r>
              <a:rPr kumimoji="0" lang="ru-RU" sz="2100" b="1" i="0" u="none" strike="noStrike" cap="none" normalizeH="0" baseline="0" dirty="0" smtClean="0">
                <a:ln>
                  <a:noFill/>
                </a:ln>
                <a:solidFill>
                  <a:srgbClr val="002060"/>
                </a:solidFill>
                <a:effectLst/>
                <a:latin typeface="Arial" pitchFamily="34" charset="0"/>
                <a:ea typeface="Times New Roman" pitchFamily="18" charset="0"/>
              </a:rPr>
              <a:t> метод – </a:t>
            </a:r>
            <a:r>
              <a:rPr kumimoji="0" lang="ru-RU" sz="2100" b="0" i="0" u="none" strike="noStrike" cap="none" normalizeH="0" baseline="0" dirty="0" smtClean="0">
                <a:ln>
                  <a:noFill/>
                </a:ln>
                <a:solidFill>
                  <a:srgbClr val="002060"/>
                </a:solidFill>
                <a:effectLst/>
                <a:latin typeface="Arial" pitchFamily="34" charset="0"/>
                <a:ea typeface="Times New Roman" pitchFamily="18" charset="0"/>
              </a:rPr>
              <a:t>проблемно-поисковый</a:t>
            </a:r>
            <a:endParaRPr kumimoji="0" lang="ru-RU" sz="2100" b="0" i="0" u="none" strike="noStrike" cap="none" normalizeH="0" baseline="0" dirty="0" smtClean="0">
              <a:ln>
                <a:noFill/>
              </a:ln>
              <a:solidFill>
                <a:srgbClr val="00206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100" b="1" i="0" u="none" strike="noStrike" cap="none" normalizeH="0" baseline="0" dirty="0" smtClean="0">
                <a:ln>
                  <a:noFill/>
                </a:ln>
                <a:solidFill>
                  <a:srgbClr val="002060"/>
                </a:solidFill>
                <a:effectLst/>
                <a:latin typeface="Arial" pitchFamily="34" charset="0"/>
                <a:ea typeface="Times New Roman" pitchFamily="18" charset="0"/>
              </a:rPr>
              <a:t>Оборудование: </a:t>
            </a:r>
            <a:r>
              <a:rPr kumimoji="0" lang="ru-RU" sz="2100" b="0" i="0" u="none" strike="noStrike" cap="none" normalizeH="0" baseline="0" dirty="0" smtClean="0">
                <a:ln>
                  <a:noFill/>
                </a:ln>
                <a:solidFill>
                  <a:srgbClr val="002060"/>
                </a:solidFill>
                <a:effectLst/>
                <a:latin typeface="Arial" pitchFamily="34" charset="0"/>
                <a:ea typeface="Times New Roman" pitchFamily="18" charset="0"/>
              </a:rPr>
              <a:t>компьютер, экран, проектор, раздаточный материал. </a:t>
            </a:r>
            <a:endParaRPr kumimoji="0" lang="ru-RU" sz="2100" b="0" i="0" u="none" strike="noStrike" cap="none" normalizeH="0" baseline="0" dirty="0" smtClean="0">
              <a:ln>
                <a:noFill/>
              </a:ln>
              <a:solidFill>
                <a:srgbClr val="002060"/>
              </a:solidFill>
              <a:effectLst/>
              <a:latin typeface="Arial" pitchFamily="34" charset="0"/>
            </a:endParaRPr>
          </a:p>
        </p:txBody>
      </p:sp>
    </p:spTree>
  </p:cSld>
  <p:clrMapOvr>
    <a:masterClrMapping/>
  </p:clrMapOvr>
  <p:transition>
    <p:pull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ChangeArrowheads="1"/>
          </p:cNvSpPr>
          <p:nvPr/>
        </p:nvSpPr>
        <p:spPr bwMode="auto">
          <a:xfrm rot="10800000" flipV="1">
            <a:off x="714348" y="1714488"/>
            <a:ext cx="8215338"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Т</a:t>
            </a:r>
            <a:r>
              <a:rPr kumimoji="0" lang="en-US" sz="24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for time to be together, turkey, talk, and tangy weather</a:t>
            </a:r>
            <a:br>
              <a:rPr kumimoji="0" lang="en-US" sz="24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br>
            <a:r>
              <a:rPr kumimoji="0" lang="en-US" sz="24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H</a:t>
            </a:r>
            <a:r>
              <a:rPr kumimoji="0" lang="en-US" sz="24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for harvest stored away, home, and hearth, and holiday</a:t>
            </a:r>
            <a:br>
              <a:rPr kumimoji="0" lang="en-US" sz="24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br>
            <a:r>
              <a:rPr kumimoji="0" lang="en-US" sz="24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A</a:t>
            </a:r>
            <a:r>
              <a:rPr kumimoji="0" lang="en-US" sz="24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for autumn's frosty art, and abundance in the heart</a:t>
            </a:r>
            <a:br>
              <a:rPr kumimoji="0" lang="en-US" sz="24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br>
            <a:r>
              <a:rPr kumimoji="0" lang="en-US" sz="24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N</a:t>
            </a:r>
            <a:r>
              <a:rPr kumimoji="0" lang="en-US" sz="24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for neighbors', and October, nice things, new things </a:t>
            </a:r>
            <a:r>
              <a:rPr lang="en-US" sz="2400" b="1" dirty="0" smtClean="0">
                <a:solidFill>
                  <a:srgbClr val="002060"/>
                </a:solidFill>
                <a:latin typeface="Times New Roman" pitchFamily="18" charset="0"/>
                <a:ea typeface="Times New Roman" pitchFamily="18" charset="0"/>
                <a:cs typeface="Times New Roman" pitchFamily="18" charset="0"/>
              </a:rPr>
              <a:t>t</a:t>
            </a:r>
            <a:r>
              <a:rPr kumimoji="0" lang="en-US" sz="24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o remember</a:t>
            </a:r>
            <a:br>
              <a:rPr kumimoji="0" lang="en-US" sz="24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br>
            <a:r>
              <a:rPr kumimoji="0" lang="ru-RU" sz="24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К</a:t>
            </a:r>
            <a:r>
              <a:rPr kumimoji="0" lang="en-US" sz="24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for kitchen, kettles' croon, kith and kin expected soon</a:t>
            </a:r>
            <a:br>
              <a:rPr kumimoji="0" lang="en-US" sz="24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br>
            <a:r>
              <a:rPr kumimoji="0" lang="en-US" sz="24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S</a:t>
            </a:r>
            <a:r>
              <a:rPr kumimoji="0" lang="en-US" sz="24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for sizzles, sights, and sounds, and something special that </a:t>
            </a:r>
            <a:endParaRPr kumimoji="0" lang="ru-RU" sz="24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abounds </a:t>
            </a:r>
            <a:endParaRPr kumimoji="0" lang="en-US" sz="2400" b="1" i="0" u="none" strike="noStrike" cap="none" normalizeH="0" baseline="0" dirty="0" smtClean="0">
              <a:ln>
                <a:noFill/>
              </a:ln>
              <a:solidFill>
                <a:srgbClr val="002060"/>
              </a:solidFill>
              <a:effectLst/>
              <a:latin typeface="Times New Roman" pitchFamily="18" charset="0"/>
              <a:cs typeface="Times New Roman" pitchFamily="18" charset="0"/>
            </a:endParaRPr>
          </a:p>
        </p:txBody>
      </p:sp>
    </p:spTree>
  </p:cSld>
  <p:clrMapOvr>
    <a:masterClrMapping/>
  </p:clrMapOvr>
  <p:transition>
    <p:pull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E:\презент\33092496.jpg"/>
          <p:cNvPicPr>
            <a:picLocks noChangeAspect="1" noChangeArrowheads="1"/>
          </p:cNvPicPr>
          <p:nvPr/>
        </p:nvPicPr>
        <p:blipFill>
          <a:blip r:embed="rId2" cstate="print"/>
          <a:srcRect/>
          <a:stretch>
            <a:fillRect/>
          </a:stretch>
        </p:blipFill>
        <p:spPr bwMode="auto">
          <a:xfrm>
            <a:off x="642910" y="928670"/>
            <a:ext cx="7966646" cy="507209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Заголовок 2"/>
          <p:cNvSpPr>
            <a:spLocks noGrp="1"/>
          </p:cNvSpPr>
          <p:nvPr>
            <p:ph type="title"/>
          </p:nvPr>
        </p:nvSpPr>
        <p:spPr>
          <a:xfrm>
            <a:off x="457200" y="152400"/>
            <a:ext cx="8229600" cy="704832"/>
          </a:xfrm>
        </p:spPr>
        <p:txBody>
          <a:bodyPr>
            <a:noAutofit/>
          </a:bodyPr>
          <a:lstStyle/>
          <a:p>
            <a:pPr algn="ctr"/>
            <a:r>
              <a:rPr sz="4400" b="1" smtClean="0">
                <a:solidFill>
                  <a:srgbClr val="002060"/>
                </a:solidFill>
              </a:rPr>
              <a:t>Symbols of Thanksgiving Day</a:t>
            </a:r>
            <a:endParaRPr lang="ru-RU" sz="4400" b="1" dirty="0">
              <a:solidFill>
                <a:srgbClr val="002060"/>
              </a:solidFill>
            </a:endParaRPr>
          </a:p>
        </p:txBody>
      </p:sp>
    </p:spTree>
  </p:cSld>
  <p:clrMapOvr>
    <a:masterClrMapping/>
  </p:clrMapOvr>
  <p:transition>
    <p:pull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cstate="print"/>
          <a:srcRect/>
          <a:stretch>
            <a:fillRect/>
          </a:stretch>
        </p:blipFill>
        <p:spPr bwMode="auto">
          <a:xfrm>
            <a:off x="571472" y="357166"/>
            <a:ext cx="8001056" cy="6072230"/>
          </a:xfrm>
          <a:prstGeom prst="rect">
            <a:avLst/>
          </a:prstGeom>
          <a:noFill/>
          <a:ln w="9525">
            <a:noFill/>
            <a:miter lim="800000"/>
            <a:headEnd/>
            <a:tailEnd/>
          </a:ln>
        </p:spPr>
      </p:pic>
    </p:spTree>
  </p:cSld>
  <p:clrMapOvr>
    <a:masterClrMapping/>
  </p:clrMapOvr>
  <p:transition>
    <p:pull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214290"/>
            <a:ext cx="8686800" cy="838200"/>
          </a:xfrm>
        </p:spPr>
        <p:txBody>
          <a:bodyPr/>
          <a:lstStyle/>
          <a:p>
            <a:pPr algn="ctr"/>
            <a:r>
              <a:rPr lang="en-US" dirty="0" smtClean="0">
                <a:solidFill>
                  <a:srgbClr val="FF0000"/>
                </a:solidFill>
              </a:rPr>
              <a:t>Let’s check</a:t>
            </a:r>
            <a:endParaRPr lang="ru-RU" dirty="0">
              <a:solidFill>
                <a:srgbClr val="FF0000"/>
              </a:solidFill>
            </a:endParaRPr>
          </a:p>
        </p:txBody>
      </p:sp>
      <p:sp>
        <p:nvSpPr>
          <p:cNvPr id="3" name="Содержимое 2"/>
          <p:cNvSpPr>
            <a:spLocks noGrp="1"/>
          </p:cNvSpPr>
          <p:nvPr>
            <p:ph idx="1"/>
          </p:nvPr>
        </p:nvSpPr>
        <p:spPr>
          <a:xfrm>
            <a:off x="304800" y="1214422"/>
            <a:ext cx="8686800" cy="5643578"/>
          </a:xfrm>
        </p:spPr>
        <p:txBody>
          <a:bodyPr>
            <a:normAutofit/>
          </a:bodyPr>
          <a:lstStyle/>
          <a:p>
            <a:pPr>
              <a:buNone/>
            </a:pPr>
            <a:r>
              <a:rPr lang="en-US" sz="3600" b="1" dirty="0" smtClean="0"/>
              <a:t>1 – cook </a:t>
            </a:r>
            <a:r>
              <a:rPr lang="en-US" sz="3600" b="1" dirty="0" smtClean="0">
                <a:solidFill>
                  <a:srgbClr val="FF0000"/>
                </a:solidFill>
              </a:rPr>
              <a:t>food</a:t>
            </a:r>
          </a:p>
          <a:p>
            <a:pPr>
              <a:buNone/>
            </a:pPr>
            <a:r>
              <a:rPr lang="en-US" sz="3600" b="1" dirty="0" smtClean="0"/>
              <a:t>2 – exchange </a:t>
            </a:r>
            <a:r>
              <a:rPr lang="en-US" sz="3600" b="1" dirty="0" smtClean="0">
                <a:solidFill>
                  <a:srgbClr val="FF0000"/>
                </a:solidFill>
              </a:rPr>
              <a:t>gifts</a:t>
            </a:r>
          </a:p>
          <a:p>
            <a:pPr>
              <a:buNone/>
            </a:pPr>
            <a:r>
              <a:rPr lang="en-US" sz="3600" b="1" dirty="0" smtClean="0"/>
              <a:t>3 – light </a:t>
            </a:r>
            <a:r>
              <a:rPr lang="en-US" sz="3600" b="1" dirty="0" smtClean="0">
                <a:solidFill>
                  <a:srgbClr val="FF0000"/>
                </a:solidFill>
              </a:rPr>
              <a:t>bonfires</a:t>
            </a:r>
          </a:p>
          <a:p>
            <a:pPr>
              <a:buNone/>
            </a:pPr>
            <a:r>
              <a:rPr lang="en-US" sz="3600" b="1" dirty="0" smtClean="0"/>
              <a:t>4 – decorate </a:t>
            </a:r>
            <a:r>
              <a:rPr lang="en-US" sz="3600" b="1" dirty="0" smtClean="0">
                <a:solidFill>
                  <a:srgbClr val="FF0000"/>
                </a:solidFill>
              </a:rPr>
              <a:t>houses</a:t>
            </a:r>
          </a:p>
          <a:p>
            <a:pPr>
              <a:buNone/>
            </a:pPr>
            <a:r>
              <a:rPr lang="en-US" sz="3600" b="1" dirty="0" smtClean="0"/>
              <a:t>5 – set off </a:t>
            </a:r>
            <a:r>
              <a:rPr lang="en-US" sz="3600" b="1" dirty="0" smtClean="0">
                <a:solidFill>
                  <a:srgbClr val="FF0000"/>
                </a:solidFill>
              </a:rPr>
              <a:t>fireworks</a:t>
            </a:r>
          </a:p>
          <a:p>
            <a:pPr>
              <a:buNone/>
            </a:pPr>
            <a:r>
              <a:rPr lang="en-US" sz="3600" b="1" dirty="0" smtClean="0"/>
              <a:t>6 – have </a:t>
            </a:r>
            <a:r>
              <a:rPr lang="en-US" sz="3600" b="1" dirty="0" smtClean="0">
                <a:solidFill>
                  <a:srgbClr val="FF0000"/>
                </a:solidFill>
              </a:rPr>
              <a:t>parades</a:t>
            </a:r>
          </a:p>
          <a:p>
            <a:pPr>
              <a:buNone/>
            </a:pPr>
            <a:r>
              <a:rPr lang="en-US" sz="3600" b="1" dirty="0" smtClean="0"/>
              <a:t>7 – celebrate </a:t>
            </a:r>
            <a:r>
              <a:rPr lang="en-US" sz="3600" b="1" dirty="0" smtClean="0">
                <a:solidFill>
                  <a:srgbClr val="FF0000"/>
                </a:solidFill>
              </a:rPr>
              <a:t>the festival</a:t>
            </a:r>
          </a:p>
          <a:p>
            <a:pPr>
              <a:buNone/>
            </a:pPr>
            <a:r>
              <a:rPr lang="en-US" sz="3600" b="1" dirty="0" smtClean="0"/>
              <a:t>8 – dress up in </a:t>
            </a:r>
            <a:r>
              <a:rPr lang="en-US" sz="3600" b="1" dirty="0" smtClean="0">
                <a:solidFill>
                  <a:srgbClr val="FF0000"/>
                </a:solidFill>
              </a:rPr>
              <a:t>costumes</a:t>
            </a:r>
            <a:endParaRPr lang="ru-RU" sz="3600" b="1" dirty="0">
              <a:solidFill>
                <a:srgbClr val="FF0000"/>
              </a:solidFill>
            </a:endParaRPr>
          </a:p>
        </p:txBody>
      </p:sp>
    </p:spTree>
  </p:cSld>
  <p:clrMapOvr>
    <a:masterClrMapping/>
  </p:clrMapOvr>
  <p:transition>
    <p:pull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E:\презент\artleo.com-16553.jpg"/>
          <p:cNvPicPr>
            <a:picLocks noChangeAspect="1" noChangeArrowheads="1"/>
          </p:cNvPicPr>
          <p:nvPr/>
        </p:nvPicPr>
        <p:blipFill>
          <a:blip r:embed="rId2" cstate="print"/>
          <a:srcRect/>
          <a:stretch>
            <a:fillRect/>
          </a:stretch>
        </p:blipFill>
        <p:spPr bwMode="auto">
          <a:xfrm>
            <a:off x="395536" y="1412776"/>
            <a:ext cx="8390736" cy="4717485"/>
          </a:xfrm>
          <a:prstGeom prst="rect">
            <a:avLst/>
          </a:prstGeom>
          <a:ln w="228600" cap="sq" cmpd="thickThin">
            <a:solidFill>
              <a:srgbClr val="000000"/>
            </a:solidFill>
            <a:prstDash val="solid"/>
            <a:miter lim="800000"/>
          </a:ln>
          <a:effectLst>
            <a:innerShdw blurRad="76200">
              <a:srgbClr val="000000"/>
            </a:innerShdw>
          </a:effectLst>
        </p:spPr>
      </p:pic>
      <p:sp>
        <p:nvSpPr>
          <p:cNvPr id="4" name="Заголовок 3"/>
          <p:cNvSpPr>
            <a:spLocks noGrp="1"/>
          </p:cNvSpPr>
          <p:nvPr>
            <p:ph type="title"/>
          </p:nvPr>
        </p:nvSpPr>
        <p:spPr>
          <a:xfrm>
            <a:off x="457200" y="0"/>
            <a:ext cx="8229600" cy="1071546"/>
          </a:xfrm>
        </p:spPr>
        <p:txBody>
          <a:bodyPr/>
          <a:lstStyle/>
          <a:p>
            <a:pPr algn="ctr"/>
            <a:r>
              <a:rPr lang="en-US" b="1" dirty="0" smtClean="0">
                <a:solidFill>
                  <a:srgbClr val="002060"/>
                </a:solidFill>
              </a:rPr>
              <a:t>The May flower ship. 1620.</a:t>
            </a:r>
            <a:endParaRPr lang="ru-RU" dirty="0">
              <a:solidFill>
                <a:srgbClr val="002060"/>
              </a:solidFill>
            </a:endParaRPr>
          </a:p>
        </p:txBody>
      </p:sp>
    </p:spTree>
  </p:cSld>
  <p:clrMapOvr>
    <a:masterClrMapping/>
  </p:clrMapOvr>
  <p:transition>
    <p:pull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dirty="0" smtClean="0">
                <a:solidFill>
                  <a:srgbClr val="002060"/>
                </a:solidFill>
              </a:rPr>
              <a:t> </a:t>
            </a:r>
            <a:r>
              <a:rPr lang="en-US" b="1" dirty="0" smtClean="0">
                <a:solidFill>
                  <a:srgbClr val="002060"/>
                </a:solidFill>
              </a:rPr>
              <a:t>A ship named Mayflower brought 102 English men to Massachusetts</a:t>
            </a:r>
            <a:endParaRPr lang="ru-RU" b="1" dirty="0">
              <a:solidFill>
                <a:srgbClr val="002060"/>
              </a:solidFill>
            </a:endParaRPr>
          </a:p>
        </p:txBody>
      </p:sp>
      <p:pic>
        <p:nvPicPr>
          <p:cNvPr id="1026" name="Picture 2" descr="E:\презент\massachusets-na-karte.jpg"/>
          <p:cNvPicPr>
            <a:picLocks noChangeAspect="1" noChangeArrowheads="1"/>
          </p:cNvPicPr>
          <p:nvPr/>
        </p:nvPicPr>
        <p:blipFill>
          <a:blip r:embed="rId2" cstate="print"/>
          <a:srcRect/>
          <a:stretch>
            <a:fillRect/>
          </a:stretch>
        </p:blipFill>
        <p:spPr bwMode="auto">
          <a:xfrm>
            <a:off x="899592" y="1628800"/>
            <a:ext cx="7417135" cy="4697519"/>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ransition>
    <p:pull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E:\презент\George-Henry-Boughton-Pilgrims-Going-To-Church.jpg"/>
          <p:cNvPicPr>
            <a:picLocks noChangeAspect="1" noChangeArrowheads="1"/>
          </p:cNvPicPr>
          <p:nvPr/>
        </p:nvPicPr>
        <p:blipFill>
          <a:blip r:embed="rId2" cstate="print"/>
          <a:srcRect/>
          <a:stretch>
            <a:fillRect/>
          </a:stretch>
        </p:blipFill>
        <p:spPr bwMode="auto">
          <a:xfrm>
            <a:off x="539552" y="1700808"/>
            <a:ext cx="8273784" cy="4286280"/>
          </a:xfrm>
          <a:prstGeom prst="rect">
            <a:avLst/>
          </a:prstGeom>
          <a:ln w="228600" cap="sq" cmpd="thickThin">
            <a:solidFill>
              <a:srgbClr val="000000"/>
            </a:solidFill>
            <a:prstDash val="solid"/>
            <a:miter lim="800000"/>
          </a:ln>
          <a:effectLst>
            <a:innerShdw blurRad="76200">
              <a:srgbClr val="000000"/>
            </a:innerShdw>
          </a:effectLst>
        </p:spPr>
      </p:pic>
      <p:sp>
        <p:nvSpPr>
          <p:cNvPr id="4" name="Заголовок 3"/>
          <p:cNvSpPr>
            <a:spLocks noGrp="1"/>
          </p:cNvSpPr>
          <p:nvPr>
            <p:ph type="title"/>
          </p:nvPr>
        </p:nvSpPr>
        <p:spPr>
          <a:xfrm>
            <a:off x="457200" y="152400"/>
            <a:ext cx="8229600" cy="900336"/>
          </a:xfrm>
        </p:spPr>
        <p:txBody>
          <a:bodyPr/>
          <a:lstStyle/>
          <a:p>
            <a:pPr algn="ctr"/>
            <a:r>
              <a:rPr lang="en-US" b="1" dirty="0" smtClean="0">
                <a:solidFill>
                  <a:srgbClr val="002060"/>
                </a:solidFill>
              </a:rPr>
              <a:t>The winter was cold</a:t>
            </a:r>
            <a:endParaRPr lang="ru-RU" b="1" dirty="0">
              <a:solidFill>
                <a:srgbClr val="002060"/>
              </a:solidFill>
            </a:endParaRPr>
          </a:p>
        </p:txBody>
      </p:sp>
    </p:spTree>
  </p:cSld>
  <p:clrMapOvr>
    <a:masterClrMapping/>
  </p:clrMapOvr>
  <p:transition>
    <p:pull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52400"/>
            <a:ext cx="8229600" cy="756320"/>
          </a:xfrm>
        </p:spPr>
        <p:txBody>
          <a:bodyPr>
            <a:noAutofit/>
          </a:bodyPr>
          <a:lstStyle/>
          <a:p>
            <a:pPr algn="ctr"/>
            <a:r>
              <a:rPr lang="en-US" sz="3200" b="1" dirty="0" smtClean="0">
                <a:solidFill>
                  <a:srgbClr val="002060"/>
                </a:solidFill>
              </a:rPr>
              <a:t>The First Thanksgiving Day in October 1620</a:t>
            </a:r>
            <a:endParaRPr lang="ru-RU" sz="3200" b="1" dirty="0">
              <a:solidFill>
                <a:srgbClr val="002060"/>
              </a:solidFill>
            </a:endParaRPr>
          </a:p>
        </p:txBody>
      </p:sp>
      <p:pic>
        <p:nvPicPr>
          <p:cNvPr id="1026" name="Picture 2" descr="G:\презент\The_First_Thanksgiving_Jean_Louis_Gerome_Ferris.jpg"/>
          <p:cNvPicPr>
            <a:picLocks noChangeAspect="1" noChangeArrowheads="1"/>
          </p:cNvPicPr>
          <p:nvPr/>
        </p:nvPicPr>
        <p:blipFill>
          <a:blip r:embed="rId2" cstate="print"/>
          <a:srcRect/>
          <a:stretch>
            <a:fillRect/>
          </a:stretch>
        </p:blipFill>
        <p:spPr bwMode="auto">
          <a:xfrm>
            <a:off x="1043608" y="1196752"/>
            <a:ext cx="6768752" cy="5174336"/>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ransition>
    <p:pull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ChangeArrowheads="1"/>
          </p:cNvSpPr>
          <p:nvPr/>
        </p:nvSpPr>
        <p:spPr bwMode="auto">
          <a:xfrm rot="10800000" flipV="1">
            <a:off x="714348" y="1345160"/>
            <a:ext cx="8215338"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ru-RU" sz="2400" b="1" dirty="0" smtClean="0">
                <a:solidFill>
                  <a:srgbClr val="002060"/>
                </a:solidFill>
                <a:latin typeface="Times New Roman" pitchFamily="18" charset="0"/>
                <a:ea typeface="Times New Roman" pitchFamily="18" charset="0"/>
                <a:cs typeface="Times New Roman" pitchFamily="18" charset="0"/>
              </a:rPr>
              <a:t>1</a:t>
            </a:r>
            <a:r>
              <a:rPr kumimoji="0" lang="ru-RU" sz="24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a:t>
            </a:r>
            <a:r>
              <a:rPr kumimoji="0" lang="en-US" sz="24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lang="en-US" sz="2400" dirty="0" smtClean="0">
                <a:solidFill>
                  <a:srgbClr val="002060"/>
                </a:solidFill>
              </a:rPr>
              <a:t>When was the first Thanksgiving Day celebrated? </a:t>
            </a:r>
            <a:endParaRPr lang="ru-RU" sz="2400" dirty="0" smtClean="0">
              <a:solidFill>
                <a:srgbClr val="002060"/>
              </a:solidFill>
            </a:endParaRPr>
          </a:p>
          <a:p>
            <a:pPr lvl="0"/>
            <a:r>
              <a:rPr lang="ru-RU" sz="2400" dirty="0" smtClean="0">
                <a:solidFill>
                  <a:srgbClr val="002060"/>
                </a:solidFill>
              </a:rPr>
              <a:t>2.</a:t>
            </a:r>
            <a:r>
              <a:rPr lang="en-US" sz="2400" dirty="0" smtClean="0">
                <a:solidFill>
                  <a:srgbClr val="002060"/>
                </a:solidFill>
              </a:rPr>
              <a:t>What did the Pilgrims sail from England for? </a:t>
            </a:r>
            <a:endParaRPr lang="ru-RU" sz="2400" dirty="0" smtClean="0">
              <a:solidFill>
                <a:srgbClr val="002060"/>
              </a:solidFill>
            </a:endParaRPr>
          </a:p>
          <a:p>
            <a:pPr lvl="0"/>
            <a:r>
              <a:rPr lang="ru-RU" sz="2400" dirty="0" smtClean="0">
                <a:solidFill>
                  <a:srgbClr val="002060"/>
                </a:solidFill>
              </a:rPr>
              <a:t>3.</a:t>
            </a:r>
            <a:r>
              <a:rPr lang="en-US" sz="2400" dirty="0" smtClean="0">
                <a:solidFill>
                  <a:srgbClr val="002060"/>
                </a:solidFill>
              </a:rPr>
              <a:t>What was the name of the ship? </a:t>
            </a:r>
            <a:endParaRPr lang="ru-RU" sz="2400" dirty="0" smtClean="0">
              <a:solidFill>
                <a:srgbClr val="002060"/>
              </a:solidFill>
            </a:endParaRPr>
          </a:p>
          <a:p>
            <a:pPr lvl="0"/>
            <a:r>
              <a:rPr lang="ru-RU" sz="2400" dirty="0" smtClean="0">
                <a:solidFill>
                  <a:srgbClr val="002060"/>
                </a:solidFill>
              </a:rPr>
              <a:t>4.</a:t>
            </a:r>
            <a:r>
              <a:rPr lang="en-US" sz="2400" dirty="0" smtClean="0">
                <a:solidFill>
                  <a:srgbClr val="002060"/>
                </a:solidFill>
              </a:rPr>
              <a:t>What did the native Indians teach the Pilgrims? </a:t>
            </a:r>
            <a:endParaRPr lang="ru-RU" sz="2400" dirty="0" smtClean="0">
              <a:solidFill>
                <a:srgbClr val="002060"/>
              </a:solidFill>
            </a:endParaRPr>
          </a:p>
          <a:p>
            <a:pPr lvl="0"/>
            <a:r>
              <a:rPr lang="ru-RU" sz="2400" dirty="0" smtClean="0">
                <a:solidFill>
                  <a:srgbClr val="002060"/>
                </a:solidFill>
              </a:rPr>
              <a:t>5.</a:t>
            </a:r>
            <a:r>
              <a:rPr lang="en-US" sz="2400" dirty="0" smtClean="0">
                <a:solidFill>
                  <a:srgbClr val="002060"/>
                </a:solidFill>
              </a:rPr>
              <a:t>How many Pilgrims were there in the ship? </a:t>
            </a:r>
            <a:endParaRPr lang="ru-RU" sz="2400" dirty="0" smtClean="0">
              <a:solidFill>
                <a:srgbClr val="002060"/>
              </a:solidFill>
            </a:endParaRPr>
          </a:p>
          <a:p>
            <a:pPr lvl="0"/>
            <a:r>
              <a:rPr lang="ru-RU" sz="2400" dirty="0" smtClean="0">
                <a:solidFill>
                  <a:srgbClr val="002060"/>
                </a:solidFill>
              </a:rPr>
              <a:t>6.</a:t>
            </a:r>
            <a:r>
              <a:rPr lang="en-US" sz="2400" dirty="0" smtClean="0">
                <a:solidFill>
                  <a:srgbClr val="002060"/>
                </a:solidFill>
              </a:rPr>
              <a:t>Why did the Pilgrims invite their Indian friends for the feast? </a:t>
            </a:r>
            <a:endParaRPr lang="ru-RU" sz="2400" dirty="0" smtClean="0">
              <a:solidFill>
                <a:srgbClr val="002060"/>
              </a:solidFill>
            </a:endParaRPr>
          </a:p>
          <a:p>
            <a:pPr lvl="0"/>
            <a:r>
              <a:rPr lang="ru-RU" sz="2400" dirty="0" smtClean="0">
                <a:solidFill>
                  <a:srgbClr val="002060"/>
                </a:solidFill>
              </a:rPr>
              <a:t>7.</a:t>
            </a:r>
            <a:r>
              <a:rPr lang="en-US" sz="2400" dirty="0" smtClean="0">
                <a:solidFill>
                  <a:srgbClr val="002060"/>
                </a:solidFill>
              </a:rPr>
              <a:t>What was the menu of the feast? </a:t>
            </a:r>
            <a:endParaRPr lang="ru-RU" sz="2400" dirty="0" smtClean="0">
              <a:solidFill>
                <a:srgbClr val="002060"/>
              </a:solidFill>
            </a:endParaRPr>
          </a:p>
          <a:p>
            <a:pPr lvl="0"/>
            <a:r>
              <a:rPr lang="ru-RU" sz="2400" dirty="0" smtClean="0">
                <a:solidFill>
                  <a:srgbClr val="002060"/>
                </a:solidFill>
              </a:rPr>
              <a:t>8.</a:t>
            </a:r>
            <a:r>
              <a:rPr lang="en-US" sz="2400" dirty="0" smtClean="0">
                <a:solidFill>
                  <a:srgbClr val="002060"/>
                </a:solidFill>
              </a:rPr>
              <a:t>When is Thanksgiving Day celebrated in the USA? </a:t>
            </a:r>
            <a:endParaRPr lang="ru-RU" sz="2400" dirty="0" smtClean="0">
              <a:solidFill>
                <a:srgbClr val="002060"/>
              </a:solidFill>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dirty="0" smtClean="0">
              <a:ln>
                <a:noFill/>
              </a:ln>
              <a:solidFill>
                <a:srgbClr val="002060"/>
              </a:solidFill>
              <a:effectLst/>
              <a:latin typeface="Times New Roman" pitchFamily="18" charset="0"/>
              <a:cs typeface="Times New Roman" pitchFamily="18" charset="0"/>
            </a:endParaRPr>
          </a:p>
        </p:txBody>
      </p:sp>
    </p:spTree>
  </p:cSld>
  <p:clrMapOvr>
    <a:masterClrMapping/>
  </p:clrMapOvr>
  <p:transition>
    <p:pull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28596" y="142852"/>
            <a:ext cx="8229600" cy="6134120"/>
          </a:xfrm>
        </p:spPr>
        <p:txBody>
          <a:bodyPr numCol="2">
            <a:normAutofit/>
          </a:bodyPr>
          <a:lstStyle/>
          <a:p>
            <a:r>
              <a:rPr sz="2400" b="1" u="sng" dirty="0" smtClean="0">
                <a:solidFill>
                  <a:srgbClr val="002060"/>
                </a:solidFill>
              </a:rPr>
              <a:t>Complete the sentences</a:t>
            </a:r>
            <a:r>
              <a:rPr lang="ru-RU" sz="2400" dirty="0" smtClean="0">
                <a:solidFill>
                  <a:srgbClr val="002060"/>
                </a:solidFill>
              </a:rPr>
              <a:t/>
            </a:r>
            <a:br>
              <a:rPr lang="ru-RU" sz="2400" dirty="0" smtClean="0">
                <a:solidFill>
                  <a:srgbClr val="002060"/>
                </a:solidFill>
              </a:rPr>
            </a:br>
            <a:r>
              <a:rPr sz="2400" dirty="0" smtClean="0">
                <a:solidFill>
                  <a:srgbClr val="002060"/>
                </a:solidFill>
              </a:rPr>
              <a:t>1) The pilgrims sailed to America from…</a:t>
            </a:r>
            <a:br>
              <a:rPr sz="2400" dirty="0" smtClean="0">
                <a:solidFill>
                  <a:srgbClr val="002060"/>
                </a:solidFill>
              </a:rPr>
            </a:br>
            <a:r>
              <a:rPr sz="2400" dirty="0" smtClean="0">
                <a:solidFill>
                  <a:srgbClr val="002060"/>
                </a:solidFill>
              </a:rPr>
              <a:t>2) They were among the first…</a:t>
            </a:r>
            <a:br>
              <a:rPr sz="2400" dirty="0" smtClean="0">
                <a:solidFill>
                  <a:srgbClr val="002060"/>
                </a:solidFill>
              </a:rPr>
            </a:br>
            <a:r>
              <a:rPr sz="2400" dirty="0" smtClean="0">
                <a:solidFill>
                  <a:srgbClr val="002060"/>
                </a:solidFill>
              </a:rPr>
              <a:t>3) The name of the ship was the "…</a:t>
            </a:r>
            <a:r>
              <a:rPr lang="ru-RU" sz="2400" dirty="0" smtClean="0">
                <a:solidFill>
                  <a:srgbClr val="002060"/>
                </a:solidFill>
              </a:rPr>
              <a:t/>
            </a:r>
            <a:br>
              <a:rPr lang="ru-RU" sz="2400" dirty="0" smtClean="0">
                <a:solidFill>
                  <a:srgbClr val="002060"/>
                </a:solidFill>
              </a:rPr>
            </a:br>
            <a:r>
              <a:rPr sz="2400" dirty="0" smtClean="0">
                <a:solidFill>
                  <a:srgbClr val="002060"/>
                </a:solidFill>
              </a:rPr>
              <a:t>4) They landed at…</a:t>
            </a:r>
            <a:br>
              <a:rPr sz="2400" dirty="0" smtClean="0">
                <a:solidFill>
                  <a:srgbClr val="002060"/>
                </a:solidFill>
              </a:rPr>
            </a:br>
            <a:r>
              <a:rPr sz="2400" dirty="0" smtClean="0">
                <a:solidFill>
                  <a:srgbClr val="002060"/>
                </a:solidFill>
              </a:rPr>
              <a:t>5) The Indians came to America about…</a:t>
            </a:r>
            <a:br>
              <a:rPr sz="2400" dirty="0" smtClean="0">
                <a:solidFill>
                  <a:srgbClr val="002060"/>
                </a:solidFill>
              </a:rPr>
            </a:br>
            <a:r>
              <a:rPr sz="2400" dirty="0" smtClean="0">
                <a:solidFill>
                  <a:srgbClr val="002060"/>
                </a:solidFill>
              </a:rPr>
              <a:t>6) They hunted,…</a:t>
            </a:r>
            <a:br>
              <a:rPr sz="2400" dirty="0" smtClean="0">
                <a:solidFill>
                  <a:srgbClr val="002060"/>
                </a:solidFill>
              </a:rPr>
            </a:br>
            <a:r>
              <a:rPr sz="2400" dirty="0" smtClean="0">
                <a:solidFill>
                  <a:srgbClr val="002060"/>
                </a:solidFill>
              </a:rPr>
              <a:t>7) Some pilgrims died…</a:t>
            </a:r>
            <a:br>
              <a:rPr sz="2400" dirty="0" smtClean="0">
                <a:solidFill>
                  <a:srgbClr val="002060"/>
                </a:solidFill>
              </a:rPr>
            </a:br>
            <a:r>
              <a:rPr sz="2400" dirty="0" smtClean="0">
                <a:solidFill>
                  <a:srgbClr val="002060"/>
                </a:solidFill>
              </a:rPr>
              <a:t>8) They had a great…</a:t>
            </a:r>
            <a:br>
              <a:rPr sz="2400" dirty="0" smtClean="0">
                <a:solidFill>
                  <a:srgbClr val="002060"/>
                </a:solidFill>
              </a:rPr>
            </a:br>
            <a:r>
              <a:rPr sz="2400" dirty="0" smtClean="0">
                <a:solidFill>
                  <a:srgbClr val="002060"/>
                </a:solidFill>
              </a:rPr>
              <a:t>9) They invited the Indians…</a:t>
            </a:r>
            <a:br>
              <a:rPr sz="2400" dirty="0" smtClean="0">
                <a:solidFill>
                  <a:srgbClr val="002060"/>
                </a:solidFill>
              </a:rPr>
            </a:br>
            <a:r>
              <a:rPr sz="2400" dirty="0" smtClean="0">
                <a:solidFill>
                  <a:srgbClr val="002060"/>
                </a:solidFill>
              </a:rPr>
              <a:t>10) Americans celebrate Thanksgiving Day…</a:t>
            </a:r>
            <a:r>
              <a:rPr lang="ru-RU" sz="2400" dirty="0" smtClean="0">
                <a:solidFill>
                  <a:srgbClr val="002060"/>
                </a:solidFill>
              </a:rPr>
              <a:t/>
            </a:r>
            <a:br>
              <a:rPr lang="ru-RU" sz="2400" dirty="0" smtClean="0">
                <a:solidFill>
                  <a:srgbClr val="002060"/>
                </a:solidFill>
              </a:rPr>
            </a:br>
            <a:r>
              <a:rPr lang="ru-RU" sz="2400" dirty="0" smtClean="0">
                <a:solidFill>
                  <a:srgbClr val="002060"/>
                </a:solidFill>
              </a:rPr>
              <a:t> </a:t>
            </a:r>
            <a:r>
              <a:rPr lang="ru-RU" dirty="0" smtClean="0">
                <a:solidFill>
                  <a:srgbClr val="002060"/>
                </a:solidFill>
              </a:rPr>
              <a:t/>
            </a:r>
            <a:br>
              <a:rPr lang="ru-RU" dirty="0" smtClean="0">
                <a:solidFill>
                  <a:srgbClr val="002060"/>
                </a:solidFill>
              </a:rPr>
            </a:br>
            <a:r>
              <a:rPr sz="2700" dirty="0" smtClean="0">
                <a:solidFill>
                  <a:srgbClr val="C00000"/>
                </a:solidFill>
              </a:rPr>
              <a:t>P1: 25.000 years ago. </a:t>
            </a:r>
            <a:br>
              <a:rPr sz="2700" dirty="0" smtClean="0">
                <a:solidFill>
                  <a:srgbClr val="C00000"/>
                </a:solidFill>
              </a:rPr>
            </a:br>
            <a:r>
              <a:rPr sz="2700" dirty="0" smtClean="0">
                <a:solidFill>
                  <a:srgbClr val="C00000"/>
                </a:solidFill>
              </a:rPr>
              <a:t>P2: Settlers.</a:t>
            </a:r>
            <a:br>
              <a:rPr sz="2700" dirty="0" smtClean="0">
                <a:solidFill>
                  <a:srgbClr val="C00000"/>
                </a:solidFill>
              </a:rPr>
            </a:br>
            <a:r>
              <a:rPr sz="2700" dirty="0" smtClean="0">
                <a:solidFill>
                  <a:srgbClr val="C00000"/>
                </a:solidFill>
              </a:rPr>
              <a:t>P3: Mayflower.</a:t>
            </a:r>
            <a:br>
              <a:rPr sz="2700" dirty="0" smtClean="0">
                <a:solidFill>
                  <a:srgbClr val="C00000"/>
                </a:solidFill>
              </a:rPr>
            </a:br>
            <a:r>
              <a:rPr sz="2700" dirty="0" smtClean="0">
                <a:solidFill>
                  <a:srgbClr val="C00000"/>
                </a:solidFill>
              </a:rPr>
              <a:t>P4: Plymouth Rock.</a:t>
            </a:r>
            <a:br>
              <a:rPr sz="2700" dirty="0" smtClean="0">
                <a:solidFill>
                  <a:srgbClr val="C00000"/>
                </a:solidFill>
              </a:rPr>
            </a:br>
            <a:r>
              <a:rPr sz="2700" dirty="0" smtClean="0">
                <a:solidFill>
                  <a:srgbClr val="C00000"/>
                </a:solidFill>
              </a:rPr>
              <a:t>P5: On the 4th Thursday in November. </a:t>
            </a:r>
            <a:br>
              <a:rPr sz="2700" dirty="0" smtClean="0">
                <a:solidFill>
                  <a:srgbClr val="C00000"/>
                </a:solidFill>
              </a:rPr>
            </a:br>
            <a:r>
              <a:rPr sz="2700" dirty="0" smtClean="0">
                <a:solidFill>
                  <a:srgbClr val="C00000"/>
                </a:solidFill>
              </a:rPr>
              <a:t>P6: Fished, farmed to survive.</a:t>
            </a:r>
            <a:br>
              <a:rPr sz="2700" dirty="0" smtClean="0">
                <a:solidFill>
                  <a:srgbClr val="C00000"/>
                </a:solidFill>
              </a:rPr>
            </a:br>
            <a:r>
              <a:rPr sz="2700" dirty="0" smtClean="0">
                <a:solidFill>
                  <a:srgbClr val="C00000"/>
                </a:solidFill>
              </a:rPr>
              <a:t>P7: Without fresh food.</a:t>
            </a:r>
            <a:br>
              <a:rPr sz="2700" dirty="0" smtClean="0">
                <a:solidFill>
                  <a:srgbClr val="C00000"/>
                </a:solidFill>
              </a:rPr>
            </a:br>
            <a:r>
              <a:rPr sz="2700" dirty="0" smtClean="0">
                <a:solidFill>
                  <a:srgbClr val="C00000"/>
                </a:solidFill>
              </a:rPr>
              <a:t>P8: harvest.</a:t>
            </a:r>
            <a:br>
              <a:rPr sz="2700" dirty="0" smtClean="0">
                <a:solidFill>
                  <a:srgbClr val="C00000"/>
                </a:solidFill>
              </a:rPr>
            </a:br>
            <a:r>
              <a:rPr sz="2700" dirty="0" smtClean="0">
                <a:solidFill>
                  <a:srgbClr val="C00000"/>
                </a:solidFill>
              </a:rPr>
              <a:t>P9: To the feast.</a:t>
            </a:r>
            <a:br>
              <a:rPr sz="2700" dirty="0" smtClean="0">
                <a:solidFill>
                  <a:srgbClr val="C00000"/>
                </a:solidFill>
              </a:rPr>
            </a:br>
            <a:r>
              <a:rPr sz="2700" dirty="0" smtClean="0">
                <a:solidFill>
                  <a:srgbClr val="C00000"/>
                </a:solidFill>
              </a:rPr>
              <a:t>P10: Plymouth.</a:t>
            </a:r>
            <a:r>
              <a:rPr lang="ru-RU" dirty="0" smtClean="0">
                <a:solidFill>
                  <a:srgbClr val="C00000"/>
                </a:solidFill>
              </a:rPr>
              <a:t/>
            </a:r>
            <a:br>
              <a:rPr lang="ru-RU" dirty="0" smtClean="0">
                <a:solidFill>
                  <a:srgbClr val="C00000"/>
                </a:solidFill>
              </a:rPr>
            </a:br>
            <a:endParaRPr lang="ru-RU" dirty="0">
              <a:solidFill>
                <a:srgbClr val="C00000"/>
              </a:solidFill>
            </a:endParaRPr>
          </a:p>
        </p:txBody>
      </p:sp>
    </p:spTree>
  </p:cSld>
  <p:clrMapOvr>
    <a:masterClrMapping/>
  </p:clrMapOvr>
  <p:transition>
    <p:pull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28596" y="142852"/>
            <a:ext cx="8229600" cy="6134120"/>
          </a:xfrm>
        </p:spPr>
        <p:txBody>
          <a:bodyPr numCol="2">
            <a:normAutofit/>
          </a:bodyPr>
          <a:lstStyle/>
          <a:p>
            <a:r>
              <a:rPr sz="2400" b="1" u="sng" dirty="0" smtClean="0">
                <a:solidFill>
                  <a:srgbClr val="002060"/>
                </a:solidFill>
              </a:rPr>
              <a:t>Complete the sentences</a:t>
            </a:r>
            <a:br>
              <a:rPr sz="2400" b="1" u="sng" dirty="0" smtClean="0">
                <a:solidFill>
                  <a:srgbClr val="002060"/>
                </a:solidFill>
              </a:rPr>
            </a:br>
            <a:r>
              <a:rPr lang="ru-RU" sz="2400" dirty="0" smtClean="0">
                <a:solidFill>
                  <a:srgbClr val="002060"/>
                </a:solidFill>
              </a:rPr>
              <a:t/>
            </a:r>
            <a:br>
              <a:rPr lang="ru-RU" sz="2400" dirty="0" smtClean="0">
                <a:solidFill>
                  <a:srgbClr val="002060"/>
                </a:solidFill>
              </a:rPr>
            </a:br>
            <a:r>
              <a:rPr sz="2400" dirty="0" smtClean="0">
                <a:solidFill>
                  <a:srgbClr val="002060"/>
                </a:solidFill>
              </a:rPr>
              <a:t>1) The pilgrims sailed to America from</a:t>
            </a:r>
            <a:r>
              <a:rPr lang="en-US" sz="2400" dirty="0" smtClean="0">
                <a:solidFill>
                  <a:srgbClr val="002060"/>
                </a:solidFill>
              </a:rPr>
              <a:t> </a:t>
            </a:r>
            <a:r>
              <a:rPr lang="en-US" sz="2400" dirty="0" smtClean="0">
                <a:solidFill>
                  <a:srgbClr val="C00000"/>
                </a:solidFill>
              </a:rPr>
              <a:t>Plymouth. </a:t>
            </a:r>
            <a:r>
              <a:rPr sz="2400" dirty="0" smtClean="0">
                <a:solidFill>
                  <a:srgbClr val="002060"/>
                </a:solidFill>
              </a:rPr>
              <a:t/>
            </a:r>
            <a:br>
              <a:rPr sz="2400" dirty="0" smtClean="0">
                <a:solidFill>
                  <a:srgbClr val="002060"/>
                </a:solidFill>
              </a:rPr>
            </a:br>
            <a:r>
              <a:rPr sz="2400" dirty="0" smtClean="0">
                <a:solidFill>
                  <a:srgbClr val="002060"/>
                </a:solidFill>
              </a:rPr>
              <a:t>2) They were among the first</a:t>
            </a:r>
            <a:r>
              <a:rPr lang="en-US" sz="2400" dirty="0" smtClean="0">
                <a:solidFill>
                  <a:srgbClr val="C00000"/>
                </a:solidFill>
              </a:rPr>
              <a:t> Settlers. </a:t>
            </a:r>
            <a:r>
              <a:rPr sz="2400" dirty="0" smtClean="0">
                <a:solidFill>
                  <a:srgbClr val="002060"/>
                </a:solidFill>
              </a:rPr>
              <a:t/>
            </a:r>
            <a:br>
              <a:rPr sz="2400" dirty="0" smtClean="0">
                <a:solidFill>
                  <a:srgbClr val="002060"/>
                </a:solidFill>
              </a:rPr>
            </a:br>
            <a:r>
              <a:rPr sz="2400" dirty="0" smtClean="0">
                <a:solidFill>
                  <a:srgbClr val="002060"/>
                </a:solidFill>
              </a:rPr>
              <a:t>3) The name of the ship was the </a:t>
            </a:r>
            <a:r>
              <a:rPr lang="ru-RU" sz="2400" dirty="0" smtClean="0">
                <a:solidFill>
                  <a:srgbClr val="C00000"/>
                </a:solidFill>
              </a:rPr>
              <a:t>«</a:t>
            </a:r>
            <a:r>
              <a:rPr lang="en-US" sz="2400" dirty="0" smtClean="0">
                <a:solidFill>
                  <a:srgbClr val="C00000"/>
                </a:solidFill>
              </a:rPr>
              <a:t>Mayflower</a:t>
            </a:r>
            <a:r>
              <a:rPr lang="ru-RU" sz="2400" dirty="0" smtClean="0">
                <a:solidFill>
                  <a:srgbClr val="C00000"/>
                </a:solidFill>
              </a:rPr>
              <a:t>»</a:t>
            </a:r>
            <a:r>
              <a:rPr lang="en-US" sz="2400" dirty="0" smtClean="0">
                <a:solidFill>
                  <a:srgbClr val="C00000"/>
                </a:solidFill>
              </a:rPr>
              <a:t>. </a:t>
            </a:r>
            <a:r>
              <a:rPr lang="ru-RU" sz="2400" dirty="0" smtClean="0">
                <a:solidFill>
                  <a:srgbClr val="002060"/>
                </a:solidFill>
              </a:rPr>
              <a:t/>
            </a:r>
            <a:br>
              <a:rPr lang="ru-RU" sz="2400" dirty="0" smtClean="0">
                <a:solidFill>
                  <a:srgbClr val="002060"/>
                </a:solidFill>
              </a:rPr>
            </a:br>
            <a:r>
              <a:rPr sz="2400" dirty="0" smtClean="0">
                <a:solidFill>
                  <a:srgbClr val="002060"/>
                </a:solidFill>
              </a:rPr>
              <a:t>4) They landed at</a:t>
            </a:r>
            <a:r>
              <a:rPr lang="ru-RU" sz="2400" dirty="0" smtClean="0">
                <a:solidFill>
                  <a:srgbClr val="002060"/>
                </a:solidFill>
              </a:rPr>
              <a:t> </a:t>
            </a:r>
            <a:r>
              <a:rPr lang="en-US" sz="2400" dirty="0" smtClean="0">
                <a:solidFill>
                  <a:srgbClr val="C00000"/>
                </a:solidFill>
              </a:rPr>
              <a:t>Plymouth Rock. </a:t>
            </a:r>
            <a:r>
              <a:rPr sz="2400" dirty="0" smtClean="0">
                <a:solidFill>
                  <a:srgbClr val="002060"/>
                </a:solidFill>
              </a:rPr>
              <a:t/>
            </a:r>
            <a:br>
              <a:rPr sz="2400" dirty="0" smtClean="0">
                <a:solidFill>
                  <a:srgbClr val="002060"/>
                </a:solidFill>
              </a:rPr>
            </a:br>
            <a:r>
              <a:rPr sz="2400" dirty="0" smtClean="0">
                <a:solidFill>
                  <a:srgbClr val="002060"/>
                </a:solidFill>
              </a:rPr>
              <a:t>5) The Indians came to America about</a:t>
            </a:r>
            <a:r>
              <a:rPr lang="ru-RU" sz="2400" dirty="0" smtClean="0">
                <a:solidFill>
                  <a:srgbClr val="002060"/>
                </a:solidFill>
              </a:rPr>
              <a:t> </a:t>
            </a:r>
            <a:r>
              <a:rPr lang="en-US" sz="2400" dirty="0" smtClean="0">
                <a:solidFill>
                  <a:srgbClr val="C00000"/>
                </a:solidFill>
              </a:rPr>
              <a:t>25.000 years ago. </a:t>
            </a:r>
            <a:r>
              <a:rPr sz="2400" dirty="0" smtClean="0">
                <a:solidFill>
                  <a:srgbClr val="002060"/>
                </a:solidFill>
              </a:rPr>
              <a:t/>
            </a:r>
            <a:br>
              <a:rPr sz="2400" dirty="0" smtClean="0">
                <a:solidFill>
                  <a:srgbClr val="002060"/>
                </a:solidFill>
              </a:rPr>
            </a:br>
            <a:r>
              <a:rPr sz="2400" dirty="0" smtClean="0">
                <a:solidFill>
                  <a:srgbClr val="002060"/>
                </a:solidFill>
              </a:rPr>
              <a:t>6) They hunted,</a:t>
            </a:r>
            <a:r>
              <a:rPr lang="en-US" sz="2400" dirty="0" smtClean="0">
                <a:solidFill>
                  <a:srgbClr val="C00000"/>
                </a:solidFill>
              </a:rPr>
              <a:t> fished, farmed to survive. </a:t>
            </a:r>
            <a:r>
              <a:rPr sz="2400" dirty="0" smtClean="0">
                <a:solidFill>
                  <a:srgbClr val="002060"/>
                </a:solidFill>
              </a:rPr>
              <a:t/>
            </a:r>
            <a:br>
              <a:rPr sz="2400" dirty="0" smtClean="0">
                <a:solidFill>
                  <a:srgbClr val="002060"/>
                </a:solidFill>
              </a:rPr>
            </a:br>
            <a:r>
              <a:rPr sz="2400" dirty="0" smtClean="0">
                <a:solidFill>
                  <a:srgbClr val="002060"/>
                </a:solidFill>
              </a:rPr>
              <a:t/>
            </a:r>
            <a:br>
              <a:rPr sz="2400" dirty="0" smtClean="0">
                <a:solidFill>
                  <a:srgbClr val="002060"/>
                </a:solidFill>
              </a:rPr>
            </a:br>
            <a:r>
              <a:rPr lang="en-US" sz="2400" dirty="0" smtClean="0">
                <a:solidFill>
                  <a:srgbClr val="002060"/>
                </a:solidFill>
              </a:rPr>
              <a:t/>
            </a:r>
            <a:br>
              <a:rPr lang="en-US" sz="2400" dirty="0" smtClean="0">
                <a:solidFill>
                  <a:srgbClr val="002060"/>
                </a:solidFill>
              </a:rPr>
            </a:br>
            <a:r>
              <a:rPr lang="en-US" sz="2400" dirty="0" smtClean="0">
                <a:solidFill>
                  <a:srgbClr val="002060"/>
                </a:solidFill>
              </a:rPr>
              <a:t/>
            </a:r>
            <a:br>
              <a:rPr lang="en-US" sz="2400" dirty="0" smtClean="0">
                <a:solidFill>
                  <a:srgbClr val="002060"/>
                </a:solidFill>
              </a:rPr>
            </a:br>
            <a:r>
              <a:rPr lang="en-US" sz="2400" dirty="0" smtClean="0">
                <a:solidFill>
                  <a:srgbClr val="002060"/>
                </a:solidFill>
              </a:rPr>
              <a:t/>
            </a:r>
            <a:br>
              <a:rPr lang="en-US" sz="2400" dirty="0" smtClean="0">
                <a:solidFill>
                  <a:srgbClr val="002060"/>
                </a:solidFill>
              </a:rPr>
            </a:br>
            <a:r>
              <a:rPr sz="2400" dirty="0" smtClean="0">
                <a:solidFill>
                  <a:srgbClr val="002060"/>
                </a:solidFill>
              </a:rPr>
              <a:t>7) Some pilgrims died</a:t>
            </a:r>
            <a:r>
              <a:rPr lang="en-US" sz="2400" dirty="0" smtClean="0">
                <a:solidFill>
                  <a:srgbClr val="C00000"/>
                </a:solidFill>
              </a:rPr>
              <a:t> without fresh food </a:t>
            </a:r>
            <a:r>
              <a:rPr lang="en-US" sz="2400" dirty="0" smtClean="0">
                <a:solidFill>
                  <a:srgbClr val="002060"/>
                </a:solidFill>
              </a:rPr>
              <a:t>.</a:t>
            </a:r>
            <a:r>
              <a:rPr sz="2400" dirty="0" smtClean="0">
                <a:solidFill>
                  <a:srgbClr val="002060"/>
                </a:solidFill>
              </a:rPr>
              <a:t/>
            </a:r>
            <a:br>
              <a:rPr sz="2400" dirty="0" smtClean="0">
                <a:solidFill>
                  <a:srgbClr val="002060"/>
                </a:solidFill>
              </a:rPr>
            </a:br>
            <a:r>
              <a:rPr sz="2400" dirty="0" smtClean="0">
                <a:solidFill>
                  <a:srgbClr val="002060"/>
                </a:solidFill>
              </a:rPr>
              <a:t>8) They had a great</a:t>
            </a:r>
            <a:r>
              <a:rPr lang="en-US" sz="2400" dirty="0" smtClean="0">
                <a:solidFill>
                  <a:srgbClr val="C00000"/>
                </a:solidFill>
              </a:rPr>
              <a:t> harvest. </a:t>
            </a:r>
            <a:r>
              <a:rPr sz="2400" dirty="0" smtClean="0">
                <a:solidFill>
                  <a:srgbClr val="002060"/>
                </a:solidFill>
              </a:rPr>
              <a:t/>
            </a:r>
            <a:br>
              <a:rPr sz="2400" dirty="0" smtClean="0">
                <a:solidFill>
                  <a:srgbClr val="002060"/>
                </a:solidFill>
              </a:rPr>
            </a:br>
            <a:r>
              <a:rPr sz="2400" dirty="0" smtClean="0">
                <a:solidFill>
                  <a:srgbClr val="002060"/>
                </a:solidFill>
              </a:rPr>
              <a:t>9) They invited the Indians </a:t>
            </a:r>
            <a:r>
              <a:rPr lang="en-US" sz="2400" dirty="0" smtClean="0">
                <a:solidFill>
                  <a:srgbClr val="C00000"/>
                </a:solidFill>
              </a:rPr>
              <a:t> to the feast. </a:t>
            </a:r>
            <a:r>
              <a:rPr sz="2400" dirty="0" smtClean="0">
                <a:solidFill>
                  <a:srgbClr val="002060"/>
                </a:solidFill>
              </a:rPr>
              <a:t/>
            </a:r>
            <a:br>
              <a:rPr sz="2400" dirty="0" smtClean="0">
                <a:solidFill>
                  <a:srgbClr val="002060"/>
                </a:solidFill>
              </a:rPr>
            </a:br>
            <a:r>
              <a:rPr sz="2400" dirty="0" smtClean="0">
                <a:solidFill>
                  <a:srgbClr val="002060"/>
                </a:solidFill>
              </a:rPr>
              <a:t>10) Americans celebrate Thanksgiving Day</a:t>
            </a:r>
            <a:r>
              <a:rPr lang="en-US" sz="2400" dirty="0" smtClean="0">
                <a:solidFill>
                  <a:srgbClr val="C00000"/>
                </a:solidFill>
              </a:rPr>
              <a:t> on the 4th Thursday in November. </a:t>
            </a:r>
            <a:r>
              <a:rPr lang="ru-RU" sz="2400" dirty="0" smtClean="0">
                <a:solidFill>
                  <a:srgbClr val="002060"/>
                </a:solidFill>
              </a:rPr>
              <a:t/>
            </a:r>
            <a:br>
              <a:rPr lang="ru-RU" sz="2400" dirty="0" smtClean="0">
                <a:solidFill>
                  <a:srgbClr val="002060"/>
                </a:solidFill>
              </a:rPr>
            </a:br>
            <a:r>
              <a:rPr lang="ru-RU" sz="2400" dirty="0" smtClean="0">
                <a:solidFill>
                  <a:srgbClr val="002060"/>
                </a:solidFill>
              </a:rPr>
              <a:t> </a:t>
            </a:r>
            <a:r>
              <a:rPr lang="ru-RU" dirty="0" smtClean="0">
                <a:solidFill>
                  <a:srgbClr val="002060"/>
                </a:solidFill>
              </a:rPr>
              <a:t/>
            </a:r>
            <a:br>
              <a:rPr lang="ru-RU" dirty="0" smtClean="0">
                <a:solidFill>
                  <a:srgbClr val="002060"/>
                </a:solidFill>
              </a:rPr>
            </a:br>
            <a:r>
              <a:rPr lang="ru-RU" dirty="0" smtClean="0">
                <a:solidFill>
                  <a:srgbClr val="C00000"/>
                </a:solidFill>
              </a:rPr>
              <a:t/>
            </a:r>
            <a:br>
              <a:rPr lang="ru-RU" dirty="0" smtClean="0">
                <a:solidFill>
                  <a:srgbClr val="C00000"/>
                </a:solidFill>
              </a:rPr>
            </a:br>
            <a:endParaRPr lang="ru-RU" dirty="0">
              <a:solidFill>
                <a:srgbClr val="C00000"/>
              </a:solidFill>
            </a:endParaRPr>
          </a:p>
        </p:txBody>
      </p:sp>
    </p:spTree>
  </p:cSld>
  <p:clrMapOvr>
    <a:masterClrMapping/>
  </p:clrMapOvr>
  <p:transition>
    <p:pull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285728"/>
            <a:ext cx="8686800" cy="6286544"/>
          </a:xfrm>
        </p:spPr>
        <p:txBody>
          <a:bodyPr>
            <a:normAutofit fontScale="55000" lnSpcReduction="20000"/>
          </a:bodyPr>
          <a:lstStyle/>
          <a:p>
            <a:pPr>
              <a:buNone/>
            </a:pPr>
            <a:endParaRPr lang="ru-RU" sz="3800" b="1" dirty="0" smtClean="0">
              <a:solidFill>
                <a:srgbClr val="FF0000"/>
              </a:solidFill>
            </a:endParaRPr>
          </a:p>
          <a:p>
            <a:pPr>
              <a:buNone/>
            </a:pPr>
            <a:endParaRPr lang="ru-RU" sz="3800" b="1" dirty="0" smtClean="0">
              <a:solidFill>
                <a:srgbClr val="FF0000"/>
              </a:solidFill>
            </a:endParaRPr>
          </a:p>
          <a:p>
            <a:pPr>
              <a:buNone/>
            </a:pPr>
            <a:r>
              <a:rPr lang="en-US" sz="3800" b="1" dirty="0" smtClean="0">
                <a:solidFill>
                  <a:srgbClr val="FF0000"/>
                </a:solidFill>
              </a:rPr>
              <a:t>celebrate         festival         decorate          dress                   family</a:t>
            </a:r>
            <a:endParaRPr lang="ru-RU" sz="3800" dirty="0" smtClean="0">
              <a:solidFill>
                <a:srgbClr val="FF0000"/>
              </a:solidFill>
            </a:endParaRPr>
          </a:p>
          <a:p>
            <a:pPr>
              <a:buNone/>
            </a:pPr>
            <a:r>
              <a:rPr lang="en-US" sz="3800" b="1" dirty="0" smtClean="0">
                <a:solidFill>
                  <a:srgbClr val="FF0000"/>
                </a:solidFill>
              </a:rPr>
              <a:t>special              have             set off              exchange           dessert</a:t>
            </a:r>
          </a:p>
          <a:p>
            <a:pPr>
              <a:buNone/>
            </a:pPr>
            <a:endParaRPr lang="ru-RU" dirty="0" smtClean="0"/>
          </a:p>
          <a:p>
            <a:pPr>
              <a:buNone/>
            </a:pPr>
            <a:r>
              <a:rPr lang="en-US" sz="4000" dirty="0" smtClean="0">
                <a:solidFill>
                  <a:schemeClr val="tx1"/>
                </a:solidFill>
                <a:latin typeface="Times New Roman" pitchFamily="18" charset="0"/>
                <a:cs typeface="Times New Roman" pitchFamily="18" charset="0"/>
              </a:rPr>
              <a:t>    </a:t>
            </a:r>
            <a:r>
              <a:rPr lang="en-US" sz="4000" dirty="0" smtClean="0">
                <a:solidFill>
                  <a:srgbClr val="002060"/>
                </a:solidFill>
                <a:latin typeface="Times New Roman" pitchFamily="18" charset="0"/>
                <a:cs typeface="Times New Roman" pitchFamily="18" charset="0"/>
              </a:rPr>
              <a:t>Dear friends,</a:t>
            </a:r>
          </a:p>
          <a:p>
            <a:pPr>
              <a:buNone/>
            </a:pPr>
            <a:endParaRPr lang="ru-RU" sz="4000" dirty="0" smtClean="0">
              <a:solidFill>
                <a:srgbClr val="002060"/>
              </a:solidFill>
              <a:latin typeface="Times New Roman" pitchFamily="18" charset="0"/>
              <a:cs typeface="Times New Roman" pitchFamily="18" charset="0"/>
            </a:endParaRPr>
          </a:p>
          <a:p>
            <a:pPr>
              <a:buNone/>
            </a:pPr>
            <a:r>
              <a:rPr lang="en-US" sz="4000" dirty="0" smtClean="0">
                <a:solidFill>
                  <a:srgbClr val="002060"/>
                </a:solidFill>
                <a:latin typeface="Times New Roman" pitchFamily="18" charset="0"/>
                <a:cs typeface="Times New Roman" pitchFamily="18" charset="0"/>
              </a:rPr>
              <a:t>    Every Thanksgiving Day my family and I ________ together. We________ up and _________ the house. I help my mum to make _____ food. Usually we cook turkey and a pumpkin pie for _____.  In the evening we have a ______ dinner. We have a tradition: after dinner we _______ gifts. On this day some cities _______ street parades, people ____ fireworks. Thanksgiving Day is my favorite _____.</a:t>
            </a:r>
            <a:endParaRPr lang="ru-RU" sz="4000" dirty="0" smtClean="0">
              <a:solidFill>
                <a:srgbClr val="002060"/>
              </a:solidFill>
              <a:latin typeface="Times New Roman" pitchFamily="18" charset="0"/>
              <a:cs typeface="Times New Roman" pitchFamily="18" charset="0"/>
            </a:endParaRPr>
          </a:p>
          <a:p>
            <a:pPr>
              <a:buNone/>
            </a:pPr>
            <a:r>
              <a:rPr lang="en-US" sz="4000" dirty="0" smtClean="0">
                <a:solidFill>
                  <a:srgbClr val="002060"/>
                </a:solidFill>
                <a:latin typeface="Times New Roman" pitchFamily="18" charset="0"/>
                <a:cs typeface="Times New Roman" pitchFamily="18" charset="0"/>
              </a:rPr>
              <a:t>    What’s your favorite holiday? Why? Do you always celebrate it?</a:t>
            </a:r>
          </a:p>
          <a:p>
            <a:pPr>
              <a:buNone/>
            </a:pPr>
            <a:endParaRPr lang="ru-RU" sz="4000" dirty="0" smtClean="0">
              <a:solidFill>
                <a:srgbClr val="002060"/>
              </a:solidFill>
              <a:latin typeface="Times New Roman" pitchFamily="18" charset="0"/>
              <a:cs typeface="Times New Roman" pitchFamily="18" charset="0"/>
            </a:endParaRPr>
          </a:p>
          <a:p>
            <a:pPr>
              <a:buNone/>
            </a:pPr>
            <a:r>
              <a:rPr lang="en-US" sz="4000" dirty="0" smtClean="0">
                <a:solidFill>
                  <a:srgbClr val="002060"/>
                </a:solidFill>
                <a:latin typeface="Times New Roman" pitchFamily="18" charset="0"/>
                <a:cs typeface="Times New Roman" pitchFamily="18" charset="0"/>
              </a:rPr>
              <a:t>    Love, </a:t>
            </a:r>
            <a:endParaRPr lang="ru-RU" sz="4000" dirty="0" smtClean="0">
              <a:solidFill>
                <a:srgbClr val="002060"/>
              </a:solidFill>
              <a:latin typeface="Times New Roman" pitchFamily="18" charset="0"/>
              <a:cs typeface="Times New Roman" pitchFamily="18" charset="0"/>
            </a:endParaRPr>
          </a:p>
          <a:p>
            <a:pPr>
              <a:buNone/>
            </a:pPr>
            <a:r>
              <a:rPr lang="en-US" sz="4000" dirty="0" smtClean="0">
                <a:solidFill>
                  <a:srgbClr val="002060"/>
                </a:solidFill>
                <a:latin typeface="Times New Roman" pitchFamily="18" charset="0"/>
                <a:cs typeface="Times New Roman" pitchFamily="18" charset="0"/>
              </a:rPr>
              <a:t>    Sarah </a:t>
            </a:r>
            <a:endParaRPr lang="ru-RU" sz="4000" dirty="0" smtClean="0">
              <a:solidFill>
                <a:srgbClr val="002060"/>
              </a:solidFill>
              <a:latin typeface="Times New Roman" pitchFamily="18" charset="0"/>
              <a:cs typeface="Times New Roman" pitchFamily="18" charset="0"/>
            </a:endParaRPr>
          </a:p>
          <a:p>
            <a:endParaRPr lang="ru-RU" sz="4000" dirty="0">
              <a:solidFill>
                <a:schemeClr val="tx1"/>
              </a:solidFill>
              <a:latin typeface="Times New Roman" pitchFamily="18" charset="0"/>
              <a:cs typeface="Times New Roman" pitchFamily="18" charset="0"/>
            </a:endParaRPr>
          </a:p>
        </p:txBody>
      </p:sp>
    </p:spTree>
  </p:cSld>
  <p:clrMapOvr>
    <a:masterClrMapping/>
  </p:clrMapOvr>
  <p:transition>
    <p:pull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14290"/>
            <a:ext cx="8686800" cy="6643710"/>
          </a:xfrm>
        </p:spPr>
        <p:txBody>
          <a:bodyPr>
            <a:normAutofit lnSpcReduction="10000"/>
          </a:bodyPr>
          <a:lstStyle/>
          <a:p>
            <a:pPr>
              <a:buNone/>
            </a:pPr>
            <a:r>
              <a:rPr lang="en-US" dirty="0" smtClean="0">
                <a:solidFill>
                  <a:schemeClr val="tx1"/>
                </a:solidFill>
                <a:latin typeface="Times New Roman" pitchFamily="18" charset="0"/>
                <a:cs typeface="Times New Roman" pitchFamily="18" charset="0"/>
              </a:rPr>
              <a:t> </a:t>
            </a:r>
            <a:endParaRPr lang="ru-RU" dirty="0" smtClean="0">
              <a:solidFill>
                <a:schemeClr val="tx1"/>
              </a:solidFill>
              <a:latin typeface="Times New Roman" pitchFamily="18" charset="0"/>
              <a:cs typeface="Times New Roman" pitchFamily="18" charset="0"/>
            </a:endParaRPr>
          </a:p>
          <a:p>
            <a:pPr>
              <a:buNone/>
            </a:pPr>
            <a:r>
              <a:rPr lang="en-US" dirty="0" smtClean="0">
                <a:solidFill>
                  <a:srgbClr val="002060"/>
                </a:solidFill>
                <a:latin typeface="Times New Roman" pitchFamily="18" charset="0"/>
                <a:cs typeface="Times New Roman" pitchFamily="18" charset="0"/>
              </a:rPr>
              <a:t>   Dear friends,</a:t>
            </a:r>
          </a:p>
          <a:p>
            <a:pPr>
              <a:buNone/>
            </a:pPr>
            <a:endParaRPr lang="ru-RU" dirty="0" smtClean="0">
              <a:solidFill>
                <a:srgbClr val="002060"/>
              </a:solidFill>
              <a:latin typeface="Times New Roman" pitchFamily="18" charset="0"/>
              <a:cs typeface="Times New Roman" pitchFamily="18" charset="0"/>
            </a:endParaRPr>
          </a:p>
          <a:p>
            <a:pPr>
              <a:buNone/>
            </a:pPr>
            <a:r>
              <a:rPr lang="en-US" dirty="0" smtClean="0">
                <a:solidFill>
                  <a:srgbClr val="002060"/>
                </a:solidFill>
                <a:latin typeface="Times New Roman" pitchFamily="18" charset="0"/>
                <a:cs typeface="Times New Roman" pitchFamily="18" charset="0"/>
              </a:rPr>
              <a:t>    Every Thanksgiving Day my family and I </a:t>
            </a:r>
            <a:r>
              <a:rPr lang="en-US" b="1" u="sng" dirty="0" smtClean="0">
                <a:solidFill>
                  <a:srgbClr val="002060"/>
                </a:solidFill>
                <a:latin typeface="Times New Roman" pitchFamily="18" charset="0"/>
                <a:cs typeface="Times New Roman" pitchFamily="18" charset="0"/>
              </a:rPr>
              <a:t>celebrate </a:t>
            </a:r>
            <a:r>
              <a:rPr lang="en-US" dirty="0" smtClean="0">
                <a:solidFill>
                  <a:srgbClr val="002060"/>
                </a:solidFill>
                <a:latin typeface="Times New Roman" pitchFamily="18" charset="0"/>
                <a:cs typeface="Times New Roman" pitchFamily="18" charset="0"/>
              </a:rPr>
              <a:t>together. We </a:t>
            </a:r>
            <a:r>
              <a:rPr lang="en-US" b="1" u="sng" dirty="0" smtClean="0">
                <a:solidFill>
                  <a:srgbClr val="002060"/>
                </a:solidFill>
                <a:latin typeface="Times New Roman" pitchFamily="18" charset="0"/>
                <a:cs typeface="Times New Roman" pitchFamily="18" charset="0"/>
              </a:rPr>
              <a:t>dress</a:t>
            </a:r>
            <a:r>
              <a:rPr lang="en-US" dirty="0" smtClean="0">
                <a:solidFill>
                  <a:srgbClr val="002060"/>
                </a:solidFill>
                <a:latin typeface="Times New Roman" pitchFamily="18" charset="0"/>
                <a:cs typeface="Times New Roman" pitchFamily="18" charset="0"/>
              </a:rPr>
              <a:t> up and </a:t>
            </a:r>
            <a:r>
              <a:rPr lang="en-US" b="1" u="sng" dirty="0" smtClean="0">
                <a:solidFill>
                  <a:srgbClr val="002060"/>
                </a:solidFill>
                <a:latin typeface="Times New Roman" pitchFamily="18" charset="0"/>
                <a:cs typeface="Times New Roman" pitchFamily="18" charset="0"/>
              </a:rPr>
              <a:t>decorate</a:t>
            </a:r>
            <a:r>
              <a:rPr lang="en-US" dirty="0" smtClean="0">
                <a:solidFill>
                  <a:srgbClr val="002060"/>
                </a:solidFill>
                <a:latin typeface="Times New Roman" pitchFamily="18" charset="0"/>
                <a:cs typeface="Times New Roman" pitchFamily="18" charset="0"/>
              </a:rPr>
              <a:t> the house. I help my mum to make </a:t>
            </a:r>
            <a:r>
              <a:rPr lang="en-US" b="1" u="sng" dirty="0" smtClean="0">
                <a:solidFill>
                  <a:srgbClr val="002060"/>
                </a:solidFill>
                <a:latin typeface="Times New Roman" pitchFamily="18" charset="0"/>
                <a:cs typeface="Times New Roman" pitchFamily="18" charset="0"/>
              </a:rPr>
              <a:t>special</a:t>
            </a:r>
            <a:r>
              <a:rPr lang="en-US" dirty="0" smtClean="0">
                <a:solidFill>
                  <a:srgbClr val="002060"/>
                </a:solidFill>
                <a:latin typeface="Times New Roman" pitchFamily="18" charset="0"/>
                <a:cs typeface="Times New Roman" pitchFamily="18" charset="0"/>
              </a:rPr>
              <a:t> food. Usually we cook turkey and a pumpkin pie for </a:t>
            </a:r>
            <a:r>
              <a:rPr lang="en-US" b="1" u="sng" dirty="0" smtClean="0">
                <a:solidFill>
                  <a:srgbClr val="002060"/>
                </a:solidFill>
                <a:latin typeface="Times New Roman" pitchFamily="18" charset="0"/>
                <a:cs typeface="Times New Roman" pitchFamily="18" charset="0"/>
              </a:rPr>
              <a:t>dessert</a:t>
            </a:r>
            <a:r>
              <a:rPr lang="en-US" dirty="0" smtClean="0">
                <a:solidFill>
                  <a:srgbClr val="002060"/>
                </a:solidFill>
                <a:latin typeface="Times New Roman" pitchFamily="18" charset="0"/>
                <a:cs typeface="Times New Roman" pitchFamily="18" charset="0"/>
              </a:rPr>
              <a:t>. In the evening we have a </a:t>
            </a:r>
            <a:r>
              <a:rPr lang="en-US" b="1" u="sng" dirty="0" smtClean="0">
                <a:solidFill>
                  <a:srgbClr val="002060"/>
                </a:solidFill>
                <a:latin typeface="Times New Roman" pitchFamily="18" charset="0"/>
                <a:cs typeface="Times New Roman" pitchFamily="18" charset="0"/>
              </a:rPr>
              <a:t>family</a:t>
            </a:r>
            <a:r>
              <a:rPr lang="en-US" dirty="0" smtClean="0">
                <a:solidFill>
                  <a:srgbClr val="002060"/>
                </a:solidFill>
                <a:latin typeface="Times New Roman" pitchFamily="18" charset="0"/>
                <a:cs typeface="Times New Roman" pitchFamily="18" charset="0"/>
              </a:rPr>
              <a:t> dinner. We have a tradition: after dinner we </a:t>
            </a:r>
            <a:r>
              <a:rPr lang="en-US" b="1" u="sng" dirty="0" smtClean="0">
                <a:solidFill>
                  <a:srgbClr val="002060"/>
                </a:solidFill>
                <a:latin typeface="Times New Roman" pitchFamily="18" charset="0"/>
                <a:cs typeface="Times New Roman" pitchFamily="18" charset="0"/>
              </a:rPr>
              <a:t>exchange</a:t>
            </a:r>
            <a:r>
              <a:rPr lang="en-US" dirty="0" smtClean="0">
                <a:solidFill>
                  <a:srgbClr val="002060"/>
                </a:solidFill>
                <a:latin typeface="Times New Roman" pitchFamily="18" charset="0"/>
                <a:cs typeface="Times New Roman" pitchFamily="18" charset="0"/>
              </a:rPr>
              <a:t> gifts. On this day some cities </a:t>
            </a:r>
            <a:r>
              <a:rPr lang="en-US" b="1" u="sng" dirty="0" smtClean="0">
                <a:solidFill>
                  <a:srgbClr val="002060"/>
                </a:solidFill>
                <a:latin typeface="Times New Roman" pitchFamily="18" charset="0"/>
                <a:cs typeface="Times New Roman" pitchFamily="18" charset="0"/>
              </a:rPr>
              <a:t>have</a:t>
            </a:r>
            <a:r>
              <a:rPr lang="en-US" dirty="0" smtClean="0">
                <a:solidFill>
                  <a:srgbClr val="002060"/>
                </a:solidFill>
                <a:latin typeface="Times New Roman" pitchFamily="18" charset="0"/>
                <a:cs typeface="Times New Roman" pitchFamily="18" charset="0"/>
              </a:rPr>
              <a:t> street parades, people </a:t>
            </a:r>
            <a:r>
              <a:rPr lang="en-US" b="1" u="sng" dirty="0" smtClean="0">
                <a:solidFill>
                  <a:srgbClr val="002060"/>
                </a:solidFill>
                <a:latin typeface="Times New Roman" pitchFamily="18" charset="0"/>
                <a:cs typeface="Times New Roman" pitchFamily="18" charset="0"/>
              </a:rPr>
              <a:t>set off </a:t>
            </a:r>
            <a:r>
              <a:rPr lang="en-US" b="1" dirty="0" smtClean="0">
                <a:solidFill>
                  <a:srgbClr val="002060"/>
                </a:solidFill>
                <a:latin typeface="Times New Roman" pitchFamily="18" charset="0"/>
                <a:cs typeface="Times New Roman" pitchFamily="18" charset="0"/>
              </a:rPr>
              <a:t> </a:t>
            </a:r>
            <a:r>
              <a:rPr lang="en-US" dirty="0" smtClean="0">
                <a:solidFill>
                  <a:srgbClr val="002060"/>
                </a:solidFill>
                <a:latin typeface="Times New Roman" pitchFamily="18" charset="0"/>
                <a:cs typeface="Times New Roman" pitchFamily="18" charset="0"/>
              </a:rPr>
              <a:t>fireworks. Thanksgiving Day is my favorite </a:t>
            </a:r>
            <a:r>
              <a:rPr lang="en-US" b="1" u="sng" dirty="0" smtClean="0">
                <a:solidFill>
                  <a:srgbClr val="002060"/>
                </a:solidFill>
                <a:latin typeface="Times New Roman" pitchFamily="18" charset="0"/>
                <a:cs typeface="Times New Roman" pitchFamily="18" charset="0"/>
              </a:rPr>
              <a:t>festival</a:t>
            </a:r>
            <a:r>
              <a:rPr lang="en-US" dirty="0" smtClean="0">
                <a:solidFill>
                  <a:srgbClr val="002060"/>
                </a:solidFill>
                <a:latin typeface="Times New Roman" pitchFamily="18" charset="0"/>
                <a:cs typeface="Times New Roman" pitchFamily="18" charset="0"/>
              </a:rPr>
              <a:t>. </a:t>
            </a:r>
            <a:endParaRPr lang="ru-RU" dirty="0" smtClean="0">
              <a:solidFill>
                <a:srgbClr val="002060"/>
              </a:solidFill>
              <a:latin typeface="Times New Roman" pitchFamily="18" charset="0"/>
              <a:cs typeface="Times New Roman" pitchFamily="18" charset="0"/>
            </a:endParaRPr>
          </a:p>
          <a:p>
            <a:pPr>
              <a:buNone/>
            </a:pPr>
            <a:r>
              <a:rPr lang="en-US" dirty="0" smtClean="0">
                <a:solidFill>
                  <a:srgbClr val="002060"/>
                </a:solidFill>
                <a:latin typeface="Times New Roman" pitchFamily="18" charset="0"/>
                <a:cs typeface="Times New Roman" pitchFamily="18" charset="0"/>
              </a:rPr>
              <a:t>    </a:t>
            </a:r>
          </a:p>
          <a:p>
            <a:pPr>
              <a:buNone/>
            </a:pPr>
            <a:r>
              <a:rPr lang="en-US" dirty="0" smtClean="0">
                <a:solidFill>
                  <a:srgbClr val="002060"/>
                </a:solidFill>
                <a:latin typeface="Times New Roman" pitchFamily="18" charset="0"/>
                <a:cs typeface="Times New Roman" pitchFamily="18" charset="0"/>
              </a:rPr>
              <a:t>    What’s your favorite holiday? Why? Do you always celebrate it?</a:t>
            </a:r>
          </a:p>
          <a:p>
            <a:pPr>
              <a:buNone/>
            </a:pPr>
            <a:endParaRPr lang="ru-RU" dirty="0" smtClean="0">
              <a:solidFill>
                <a:srgbClr val="002060"/>
              </a:solidFill>
              <a:latin typeface="Times New Roman" pitchFamily="18" charset="0"/>
              <a:cs typeface="Times New Roman" pitchFamily="18" charset="0"/>
            </a:endParaRPr>
          </a:p>
          <a:p>
            <a:pPr>
              <a:buNone/>
            </a:pPr>
            <a:r>
              <a:rPr lang="en-US" dirty="0" smtClean="0">
                <a:solidFill>
                  <a:srgbClr val="002060"/>
                </a:solidFill>
                <a:latin typeface="Times New Roman" pitchFamily="18" charset="0"/>
                <a:cs typeface="Times New Roman" pitchFamily="18" charset="0"/>
              </a:rPr>
              <a:t>    Love, </a:t>
            </a:r>
            <a:endParaRPr lang="ru-RU" dirty="0" smtClean="0">
              <a:solidFill>
                <a:srgbClr val="002060"/>
              </a:solidFill>
              <a:latin typeface="Times New Roman" pitchFamily="18" charset="0"/>
              <a:cs typeface="Times New Roman" pitchFamily="18" charset="0"/>
            </a:endParaRPr>
          </a:p>
          <a:p>
            <a:pPr>
              <a:buNone/>
            </a:pPr>
            <a:r>
              <a:rPr lang="en-US" dirty="0" smtClean="0">
                <a:solidFill>
                  <a:srgbClr val="002060"/>
                </a:solidFill>
                <a:latin typeface="Times New Roman" pitchFamily="18" charset="0"/>
                <a:cs typeface="Times New Roman" pitchFamily="18" charset="0"/>
              </a:rPr>
              <a:t>    Sarah </a:t>
            </a:r>
            <a:endParaRPr lang="ru-RU" dirty="0" smtClean="0">
              <a:solidFill>
                <a:srgbClr val="002060"/>
              </a:solidFill>
              <a:latin typeface="Times New Roman" pitchFamily="18" charset="0"/>
              <a:cs typeface="Times New Roman" pitchFamily="18" charset="0"/>
            </a:endParaRPr>
          </a:p>
          <a:p>
            <a:endParaRPr lang="ru-RU" dirty="0"/>
          </a:p>
        </p:txBody>
      </p:sp>
    </p:spTree>
  </p:cSld>
  <p:clrMapOvr>
    <a:masterClrMapping/>
  </p:clrMapOvr>
  <p:transition>
    <p:pull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ChangeArrowheads="1"/>
          </p:cNvSpPr>
          <p:nvPr/>
        </p:nvSpPr>
        <p:spPr bwMode="auto">
          <a:xfrm rot="10800000" flipV="1">
            <a:off x="714348" y="237161"/>
            <a:ext cx="8215338"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ru-RU" sz="2400" b="1" dirty="0" smtClean="0">
                <a:solidFill>
                  <a:srgbClr val="002060"/>
                </a:solidFill>
                <a:latin typeface="Times New Roman" pitchFamily="18" charset="0"/>
                <a:cs typeface="Times New Roman" pitchFamily="18" charset="0"/>
              </a:rPr>
              <a:t>                                        </a:t>
            </a:r>
            <a:r>
              <a:rPr lang="en-US" sz="2400" b="1" dirty="0" smtClean="0">
                <a:solidFill>
                  <a:srgbClr val="002060"/>
                </a:solidFill>
              </a:rPr>
              <a:t>Thanksgiving</a:t>
            </a:r>
            <a:endParaRPr lang="ru-RU" sz="2400" dirty="0" smtClean="0">
              <a:solidFill>
                <a:srgbClr val="002060"/>
              </a:solidFill>
            </a:endParaRPr>
          </a:p>
          <a:p>
            <a:r>
              <a:rPr lang="en-US" sz="2400" dirty="0" smtClean="0">
                <a:solidFill>
                  <a:srgbClr val="002060"/>
                </a:solidFill>
              </a:rPr>
              <a:t>Thank you for all my hands can hold</a:t>
            </a:r>
            <a:br>
              <a:rPr lang="en-US" sz="2400" dirty="0" smtClean="0">
                <a:solidFill>
                  <a:srgbClr val="002060"/>
                </a:solidFill>
              </a:rPr>
            </a:br>
            <a:r>
              <a:rPr lang="en-US" sz="2400" dirty="0" smtClean="0">
                <a:solidFill>
                  <a:srgbClr val="002060"/>
                </a:solidFill>
              </a:rPr>
              <a:t>– apples red and</a:t>
            </a:r>
            <a:br>
              <a:rPr lang="en-US" sz="2400" dirty="0" smtClean="0">
                <a:solidFill>
                  <a:srgbClr val="002060"/>
                </a:solidFill>
              </a:rPr>
            </a:br>
            <a:r>
              <a:rPr lang="en-US" sz="2400" dirty="0" smtClean="0">
                <a:solidFill>
                  <a:srgbClr val="002060"/>
                </a:solidFill>
              </a:rPr>
              <a:t>melons old, </a:t>
            </a:r>
            <a:br>
              <a:rPr lang="en-US" sz="2400" dirty="0" smtClean="0">
                <a:solidFill>
                  <a:srgbClr val="002060"/>
                </a:solidFill>
              </a:rPr>
            </a:br>
            <a:r>
              <a:rPr lang="en-US" sz="2400" dirty="0" smtClean="0">
                <a:solidFill>
                  <a:srgbClr val="002060"/>
                </a:solidFill>
              </a:rPr>
              <a:t>yellow corn both ripe and sweet, </a:t>
            </a:r>
            <a:br>
              <a:rPr lang="en-US" sz="2400" dirty="0" smtClean="0">
                <a:solidFill>
                  <a:srgbClr val="002060"/>
                </a:solidFill>
              </a:rPr>
            </a:br>
            <a:r>
              <a:rPr lang="en-US" sz="2400" dirty="0" smtClean="0">
                <a:solidFill>
                  <a:srgbClr val="002060"/>
                </a:solidFill>
              </a:rPr>
              <a:t>peas and beans so good to eat!</a:t>
            </a:r>
            <a:br>
              <a:rPr lang="en-US" sz="2400" dirty="0" smtClean="0">
                <a:solidFill>
                  <a:srgbClr val="002060"/>
                </a:solidFill>
              </a:rPr>
            </a:br>
            <a:r>
              <a:rPr lang="en-US" sz="2400" dirty="0" smtClean="0">
                <a:solidFill>
                  <a:srgbClr val="002060"/>
                </a:solidFill>
              </a:rPr>
              <a:t>Thank you for all my eyes can see</a:t>
            </a:r>
            <a:br>
              <a:rPr lang="en-US" sz="2400" dirty="0" smtClean="0">
                <a:solidFill>
                  <a:srgbClr val="002060"/>
                </a:solidFill>
              </a:rPr>
            </a:br>
            <a:r>
              <a:rPr lang="en-US" sz="2400" dirty="0" smtClean="0">
                <a:solidFill>
                  <a:srgbClr val="002060"/>
                </a:solidFill>
              </a:rPr>
              <a:t>Lovely sunlight, field and </a:t>
            </a:r>
            <a:br>
              <a:rPr lang="en-US" sz="2400" dirty="0" smtClean="0">
                <a:solidFill>
                  <a:srgbClr val="002060"/>
                </a:solidFill>
              </a:rPr>
            </a:br>
            <a:r>
              <a:rPr lang="en-US" sz="2400" dirty="0" smtClean="0">
                <a:solidFill>
                  <a:srgbClr val="002060"/>
                </a:solidFill>
              </a:rPr>
              <a:t>tree, </a:t>
            </a:r>
            <a:br>
              <a:rPr lang="en-US" sz="2400" dirty="0" smtClean="0">
                <a:solidFill>
                  <a:srgbClr val="002060"/>
                </a:solidFill>
              </a:rPr>
            </a:br>
            <a:r>
              <a:rPr lang="en-US" sz="2400" dirty="0" smtClean="0">
                <a:solidFill>
                  <a:srgbClr val="002060"/>
                </a:solidFill>
              </a:rPr>
              <a:t>white cloud – boats in sea-deep sky</a:t>
            </a:r>
            <a:br>
              <a:rPr lang="en-US" sz="2400" dirty="0" smtClean="0">
                <a:solidFill>
                  <a:srgbClr val="002060"/>
                </a:solidFill>
              </a:rPr>
            </a:br>
            <a:r>
              <a:rPr lang="en-US" sz="2400" dirty="0" smtClean="0">
                <a:solidFill>
                  <a:srgbClr val="002060"/>
                </a:solidFill>
              </a:rPr>
              <a:t>and butterfly</a:t>
            </a:r>
            <a:br>
              <a:rPr lang="en-US" sz="2400" dirty="0" smtClean="0">
                <a:solidFill>
                  <a:srgbClr val="002060"/>
                </a:solidFill>
              </a:rPr>
            </a:br>
            <a:r>
              <a:rPr lang="en-US" sz="2400" dirty="0" smtClean="0">
                <a:solidFill>
                  <a:srgbClr val="002060"/>
                </a:solidFill>
              </a:rPr>
              <a:t>Thank you for all my ears can hear –</a:t>
            </a:r>
            <a:br>
              <a:rPr lang="en-US" sz="2400" dirty="0" smtClean="0">
                <a:solidFill>
                  <a:srgbClr val="002060"/>
                </a:solidFill>
              </a:rPr>
            </a:br>
            <a:r>
              <a:rPr lang="en-US" sz="2400" dirty="0" smtClean="0">
                <a:solidFill>
                  <a:srgbClr val="002060"/>
                </a:solidFill>
              </a:rPr>
              <a:t>birds song echoing far and near,</a:t>
            </a:r>
            <a:br>
              <a:rPr lang="en-US" sz="2400" dirty="0" smtClean="0">
                <a:solidFill>
                  <a:srgbClr val="002060"/>
                </a:solidFill>
              </a:rPr>
            </a:br>
            <a:r>
              <a:rPr lang="en-US" sz="2400" dirty="0" smtClean="0">
                <a:solidFill>
                  <a:srgbClr val="002060"/>
                </a:solidFill>
              </a:rPr>
              <a:t>songs of little stream, big sea,</a:t>
            </a:r>
            <a:br>
              <a:rPr lang="en-US" sz="2400" dirty="0" smtClean="0">
                <a:solidFill>
                  <a:srgbClr val="002060"/>
                </a:solidFill>
              </a:rPr>
            </a:br>
            <a:r>
              <a:rPr lang="en-US" sz="2400" dirty="0" smtClean="0">
                <a:solidFill>
                  <a:srgbClr val="002060"/>
                </a:solidFill>
              </a:rPr>
              <a:t>cricket, bullfrog, duck and bee!</a:t>
            </a:r>
            <a:endParaRPr lang="ru-RU" sz="2400" dirty="0" smtClean="0">
              <a:solidFill>
                <a:srgbClr val="002060"/>
              </a:solidFill>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dirty="0" smtClean="0">
              <a:ln>
                <a:noFill/>
              </a:ln>
              <a:solidFill>
                <a:srgbClr val="002060"/>
              </a:solidFill>
              <a:effectLst/>
              <a:latin typeface="Times New Roman" pitchFamily="18" charset="0"/>
              <a:cs typeface="Times New Roman" pitchFamily="18" charset="0"/>
            </a:endParaRPr>
          </a:p>
        </p:txBody>
      </p:sp>
    </p:spTree>
  </p:cSld>
  <p:clrMapOvr>
    <a:masterClrMapping/>
  </p:clrMapOvr>
  <p:transition>
    <p:pull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428596" y="928670"/>
            <a:ext cx="8572560"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err="1" smtClean="0">
                <a:ln>
                  <a:noFill/>
                </a:ln>
                <a:solidFill>
                  <a:srgbClr val="002060"/>
                </a:solidFill>
                <a:effectLst/>
                <a:latin typeface="Arial" pitchFamily="34" charset="0"/>
                <a:ea typeface="Times New Roman" pitchFamily="18" charset="0"/>
              </a:rPr>
              <a:t>Cinquain</a:t>
            </a:r>
            <a:r>
              <a:rPr kumimoji="0" lang="en-US" sz="2400" b="1" i="0" u="none" strike="noStrike" cap="none" normalizeH="0" baseline="0" dirty="0" smtClean="0">
                <a:ln>
                  <a:noFill/>
                </a:ln>
                <a:solidFill>
                  <a:srgbClr val="002060"/>
                </a:solidFill>
                <a:effectLst/>
                <a:latin typeface="Arial" pitchFamily="34" charset="0"/>
                <a:ea typeface="Times New Roman" pitchFamily="18" charset="0"/>
              </a:rPr>
              <a:t> poem</a:t>
            </a:r>
            <a:endParaRPr kumimoji="0" lang="ru-RU" sz="2400" b="0" i="0" u="none" strike="noStrike" cap="none" normalizeH="0" baseline="0" dirty="0" smtClean="0">
              <a:ln>
                <a:noFill/>
              </a:ln>
              <a:solidFill>
                <a:srgbClr val="00206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002060"/>
                </a:solidFill>
                <a:effectLst/>
                <a:latin typeface="Arial" pitchFamily="34" charset="0"/>
                <a:ea typeface="Times New Roman" pitchFamily="18" charset="0"/>
              </a:rPr>
              <a:t>Line 1: write a noun</a:t>
            </a:r>
            <a:r>
              <a:rPr kumimoji="0" lang="en-US" sz="2400" b="1" i="1" u="none" strike="noStrike" cap="none" normalizeH="0" baseline="0" dirty="0" smtClean="0">
                <a:ln>
                  <a:noFill/>
                </a:ln>
                <a:solidFill>
                  <a:srgbClr val="002060"/>
                </a:solidFill>
                <a:effectLst/>
                <a:latin typeface="Arial" pitchFamily="34" charset="0"/>
                <a:ea typeface="Times New Roman" pitchFamily="18" charset="0"/>
              </a:rPr>
              <a:t> Thanksgiving Day</a:t>
            </a:r>
            <a:endParaRPr kumimoji="0" lang="ru-RU" sz="2400" b="0" i="0" u="none" strike="noStrike" cap="none" normalizeH="0" baseline="0" dirty="0" smtClean="0">
              <a:ln>
                <a:noFill/>
              </a:ln>
              <a:solidFill>
                <a:srgbClr val="00206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002060"/>
                </a:solidFill>
                <a:effectLst/>
                <a:latin typeface="Arial" pitchFamily="34" charset="0"/>
                <a:ea typeface="Times New Roman" pitchFamily="18" charset="0"/>
              </a:rPr>
              <a:t>Line 2: write two adjectives describing the noun on  line 1</a:t>
            </a:r>
            <a:endParaRPr kumimoji="0" lang="ru-RU" sz="2400" b="0" i="0" u="none" strike="noStrike" cap="none" normalizeH="0" baseline="0" dirty="0" smtClean="0">
              <a:ln>
                <a:noFill/>
              </a:ln>
              <a:solidFill>
                <a:srgbClr val="00206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002060"/>
                </a:solidFill>
                <a:effectLst/>
                <a:latin typeface="Arial" pitchFamily="34" charset="0"/>
                <a:ea typeface="Times New Roman" pitchFamily="18" charset="0"/>
              </a:rPr>
              <a:t>Line 3 : write three verbs describing the noun on  line 1 </a:t>
            </a:r>
            <a:endParaRPr kumimoji="0" lang="ru-RU" sz="2400" b="0" i="0" u="none" strike="noStrike" cap="none" normalizeH="0" baseline="0" dirty="0" smtClean="0">
              <a:ln>
                <a:noFill/>
              </a:ln>
              <a:solidFill>
                <a:srgbClr val="00206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002060"/>
                </a:solidFill>
                <a:effectLst/>
                <a:latin typeface="Arial" pitchFamily="34" charset="0"/>
                <a:ea typeface="Times New Roman" pitchFamily="18" charset="0"/>
              </a:rPr>
              <a:t>Line 4: write a phrase describing  the noun on  line 1 </a:t>
            </a:r>
            <a:endParaRPr kumimoji="0" lang="ru-RU" sz="2400" b="0" i="0" u="none" strike="noStrike" cap="none" normalizeH="0" baseline="0" dirty="0" smtClean="0">
              <a:ln>
                <a:noFill/>
              </a:ln>
              <a:solidFill>
                <a:srgbClr val="00206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002060"/>
                </a:solidFill>
                <a:effectLst/>
                <a:latin typeface="Arial" pitchFamily="34" charset="0"/>
                <a:ea typeface="Times New Roman" pitchFamily="18" charset="0"/>
              </a:rPr>
              <a:t>Line 5: write a synonym of the word on line 1.</a:t>
            </a:r>
            <a:endParaRPr kumimoji="0" lang="ru-RU" sz="2400" b="0" i="0" u="none" strike="noStrike" cap="none" normalizeH="0" baseline="0" dirty="0" smtClean="0">
              <a:ln>
                <a:noFill/>
              </a:ln>
              <a:solidFill>
                <a:srgbClr val="00206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rgbClr val="002060"/>
              </a:solidFill>
              <a:effectLst/>
              <a:latin typeface="Arial" pitchFamily="34" charset="0"/>
            </a:endParaRPr>
          </a:p>
        </p:txBody>
      </p:sp>
    </p:spTree>
  </p:cSld>
  <p:clrMapOvr>
    <a:masterClrMapping/>
  </p:clrMapOvr>
  <p:transition>
    <p:pull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152400"/>
            <a:ext cx="8229600" cy="6348434"/>
          </a:xfrm>
        </p:spPr>
        <p:txBody>
          <a:bodyPr>
            <a:normAutofit/>
          </a:bodyPr>
          <a:lstStyle/>
          <a:p>
            <a:pPr indent="2600325"/>
            <a:r>
              <a:rPr sz="2400" b="1" smtClean="0">
                <a:solidFill>
                  <a:srgbClr val="002060"/>
                </a:solidFill>
              </a:rPr>
              <a:t>THANKSGIVING QUIZ</a:t>
            </a:r>
            <a:r>
              <a:rPr lang="ru-RU" sz="2400" dirty="0" smtClean="0">
                <a:solidFill>
                  <a:srgbClr val="002060"/>
                </a:solidFill>
              </a:rPr>
              <a:t/>
            </a:r>
            <a:br>
              <a:rPr lang="ru-RU" sz="2400" dirty="0" smtClean="0">
                <a:solidFill>
                  <a:srgbClr val="002060"/>
                </a:solidFill>
              </a:rPr>
            </a:br>
            <a:r>
              <a:rPr sz="2800" smtClean="0">
                <a:solidFill>
                  <a:srgbClr val="002060"/>
                </a:solidFill>
              </a:rPr>
              <a:t>1</a:t>
            </a:r>
            <a:r>
              <a:rPr sz="2200" smtClean="0">
                <a:solidFill>
                  <a:srgbClr val="002060"/>
                </a:solidFill>
              </a:rPr>
              <a:t>.What year did the Pilgrims have their first Thanksgiving Feast?</a:t>
            </a:r>
            <a:r>
              <a:rPr lang="ru-RU" sz="2200" dirty="0" smtClean="0">
                <a:solidFill>
                  <a:srgbClr val="002060"/>
                </a:solidFill>
              </a:rPr>
              <a:t/>
            </a:r>
            <a:br>
              <a:rPr lang="ru-RU" sz="2200" dirty="0" smtClean="0">
                <a:solidFill>
                  <a:srgbClr val="002060"/>
                </a:solidFill>
              </a:rPr>
            </a:br>
            <a:r>
              <a:rPr sz="2200" smtClean="0">
                <a:solidFill>
                  <a:srgbClr val="002060"/>
                </a:solidFill>
              </a:rPr>
              <a:t>      A)1619                     B) 1620                             C) 1621</a:t>
            </a:r>
            <a:r>
              <a:rPr lang="ru-RU" sz="2200" dirty="0" smtClean="0">
                <a:solidFill>
                  <a:srgbClr val="002060"/>
                </a:solidFill>
              </a:rPr>
              <a:t/>
            </a:r>
            <a:br>
              <a:rPr lang="ru-RU" sz="2200" dirty="0" smtClean="0">
                <a:solidFill>
                  <a:srgbClr val="002060"/>
                </a:solidFill>
              </a:rPr>
            </a:br>
            <a:r>
              <a:rPr lang="ru-RU" sz="2200" dirty="0" smtClean="0">
                <a:solidFill>
                  <a:srgbClr val="002060"/>
                </a:solidFill>
              </a:rPr>
              <a:t/>
            </a:r>
            <a:br>
              <a:rPr lang="ru-RU" sz="2200" dirty="0" smtClean="0">
                <a:solidFill>
                  <a:srgbClr val="002060"/>
                </a:solidFill>
              </a:rPr>
            </a:br>
            <a:r>
              <a:rPr sz="2200" smtClean="0">
                <a:solidFill>
                  <a:srgbClr val="002060"/>
                </a:solidFill>
              </a:rPr>
              <a:t>2. Who were the first colonists in New England?</a:t>
            </a:r>
            <a:r>
              <a:rPr lang="ru-RU" sz="2200" dirty="0" smtClean="0">
                <a:solidFill>
                  <a:srgbClr val="002060"/>
                </a:solidFill>
              </a:rPr>
              <a:t/>
            </a:r>
            <a:br>
              <a:rPr lang="ru-RU" sz="2200" dirty="0" smtClean="0">
                <a:solidFill>
                  <a:srgbClr val="002060"/>
                </a:solidFill>
              </a:rPr>
            </a:br>
            <a:r>
              <a:rPr sz="2200" smtClean="0">
                <a:solidFill>
                  <a:srgbClr val="002060"/>
                </a:solidFill>
              </a:rPr>
              <a:t>     A) the Indians           B) the Americans            C) the Pilgrims</a:t>
            </a:r>
            <a:r>
              <a:rPr lang="ru-RU" sz="2200" dirty="0" smtClean="0">
                <a:solidFill>
                  <a:srgbClr val="002060"/>
                </a:solidFill>
              </a:rPr>
              <a:t/>
            </a:r>
            <a:br>
              <a:rPr lang="ru-RU" sz="2200" dirty="0" smtClean="0">
                <a:solidFill>
                  <a:srgbClr val="002060"/>
                </a:solidFill>
              </a:rPr>
            </a:br>
            <a:r>
              <a:rPr sz="2200" smtClean="0">
                <a:solidFill>
                  <a:srgbClr val="002060"/>
                </a:solidFill>
              </a:rPr>
              <a:t> </a:t>
            </a:r>
            <a:r>
              <a:rPr lang="ru-RU" sz="2200" dirty="0" smtClean="0">
                <a:solidFill>
                  <a:srgbClr val="002060"/>
                </a:solidFill>
              </a:rPr>
              <a:t/>
            </a:r>
            <a:br>
              <a:rPr lang="ru-RU" sz="2200" dirty="0" smtClean="0">
                <a:solidFill>
                  <a:srgbClr val="002060"/>
                </a:solidFill>
              </a:rPr>
            </a:br>
            <a:r>
              <a:rPr sz="2200" smtClean="0">
                <a:solidFill>
                  <a:srgbClr val="002060"/>
                </a:solidFill>
              </a:rPr>
              <a:t>3. Thanksgiving Day is ……..holiday.</a:t>
            </a:r>
            <a:r>
              <a:rPr lang="ru-RU" sz="2200" dirty="0" smtClean="0">
                <a:solidFill>
                  <a:srgbClr val="002060"/>
                </a:solidFill>
              </a:rPr>
              <a:t/>
            </a:r>
            <a:br>
              <a:rPr lang="ru-RU" sz="2200" dirty="0" smtClean="0">
                <a:solidFill>
                  <a:srgbClr val="002060"/>
                </a:solidFill>
              </a:rPr>
            </a:br>
            <a:r>
              <a:rPr sz="2200" smtClean="0">
                <a:solidFill>
                  <a:srgbClr val="002060"/>
                </a:solidFill>
              </a:rPr>
              <a:t>     A) a German               B) a British                 C) an American</a:t>
            </a:r>
            <a:r>
              <a:rPr lang="ru-RU" sz="2200" dirty="0" smtClean="0">
                <a:solidFill>
                  <a:srgbClr val="002060"/>
                </a:solidFill>
              </a:rPr>
              <a:t/>
            </a:r>
            <a:br>
              <a:rPr lang="ru-RU" sz="2200" dirty="0" smtClean="0">
                <a:solidFill>
                  <a:srgbClr val="002060"/>
                </a:solidFill>
              </a:rPr>
            </a:br>
            <a:r>
              <a:rPr sz="2200" smtClean="0">
                <a:solidFill>
                  <a:srgbClr val="002060"/>
                </a:solidFill>
              </a:rPr>
              <a:t> </a:t>
            </a:r>
            <a:r>
              <a:rPr lang="ru-RU" sz="2200" dirty="0" smtClean="0">
                <a:solidFill>
                  <a:srgbClr val="002060"/>
                </a:solidFill>
              </a:rPr>
              <a:t/>
            </a:r>
            <a:br>
              <a:rPr lang="ru-RU" sz="2200" dirty="0" smtClean="0">
                <a:solidFill>
                  <a:srgbClr val="002060"/>
                </a:solidFill>
              </a:rPr>
            </a:br>
            <a:r>
              <a:rPr sz="2200" smtClean="0">
                <a:solidFill>
                  <a:srgbClr val="002060"/>
                </a:solidFill>
              </a:rPr>
              <a:t>4. What food was probably not on the Pilgrims Thanksgiving menu ?</a:t>
            </a:r>
            <a:r>
              <a:rPr lang="ru-RU" sz="2200" dirty="0" smtClean="0">
                <a:solidFill>
                  <a:srgbClr val="002060"/>
                </a:solidFill>
              </a:rPr>
              <a:t/>
            </a:r>
            <a:br>
              <a:rPr lang="ru-RU" sz="2200" dirty="0" smtClean="0">
                <a:solidFill>
                  <a:srgbClr val="002060"/>
                </a:solidFill>
              </a:rPr>
            </a:br>
            <a:r>
              <a:rPr sz="2200" smtClean="0">
                <a:solidFill>
                  <a:srgbClr val="002060"/>
                </a:solidFill>
              </a:rPr>
              <a:t>      A) potatoes                 B) turkey                  C) pumpkin</a:t>
            </a:r>
            <a:r>
              <a:rPr lang="ru-RU" sz="2200" dirty="0" smtClean="0">
                <a:solidFill>
                  <a:srgbClr val="002060"/>
                </a:solidFill>
              </a:rPr>
              <a:t/>
            </a:r>
            <a:br>
              <a:rPr lang="ru-RU" sz="2200" dirty="0" smtClean="0">
                <a:solidFill>
                  <a:srgbClr val="002060"/>
                </a:solidFill>
              </a:rPr>
            </a:br>
            <a:r>
              <a:rPr sz="2200" smtClean="0">
                <a:solidFill>
                  <a:srgbClr val="002060"/>
                </a:solidFill>
              </a:rPr>
              <a:t> </a:t>
            </a:r>
            <a:r>
              <a:rPr lang="ru-RU" sz="2200" dirty="0" smtClean="0">
                <a:solidFill>
                  <a:srgbClr val="002060"/>
                </a:solidFill>
              </a:rPr>
              <a:t/>
            </a:r>
            <a:br>
              <a:rPr lang="ru-RU" sz="2200" dirty="0" smtClean="0">
                <a:solidFill>
                  <a:srgbClr val="002060"/>
                </a:solidFill>
              </a:rPr>
            </a:br>
            <a:r>
              <a:rPr sz="2200" smtClean="0">
                <a:solidFill>
                  <a:srgbClr val="002060"/>
                </a:solidFill>
              </a:rPr>
              <a:t>5. Which president first established the date of Thanksgiving  Day as a national celebration?</a:t>
            </a:r>
            <a:r>
              <a:rPr lang="ru-RU" sz="2200" dirty="0" smtClean="0">
                <a:solidFill>
                  <a:srgbClr val="002060"/>
                </a:solidFill>
              </a:rPr>
              <a:t/>
            </a:r>
            <a:br>
              <a:rPr lang="ru-RU" sz="2200" dirty="0" smtClean="0">
                <a:solidFill>
                  <a:srgbClr val="002060"/>
                </a:solidFill>
              </a:rPr>
            </a:br>
            <a:r>
              <a:rPr sz="2200" smtClean="0">
                <a:solidFill>
                  <a:srgbClr val="002060"/>
                </a:solidFill>
              </a:rPr>
              <a:t> A) Thomas Jefferson   B) Abraham Lincoln  C) John Adams</a:t>
            </a:r>
            <a:r>
              <a:rPr lang="ru-RU" sz="2200" dirty="0" smtClean="0">
                <a:solidFill>
                  <a:srgbClr val="002060"/>
                </a:solidFill>
              </a:rPr>
              <a:t/>
            </a:r>
            <a:br>
              <a:rPr lang="ru-RU" sz="2200" dirty="0" smtClean="0">
                <a:solidFill>
                  <a:srgbClr val="002060"/>
                </a:solidFill>
              </a:rPr>
            </a:br>
            <a:r>
              <a:rPr lang="ru-RU" sz="2200" dirty="0" smtClean="0">
                <a:solidFill>
                  <a:srgbClr val="002060"/>
                </a:solidFill>
              </a:rPr>
              <a:t/>
            </a:r>
            <a:br>
              <a:rPr lang="ru-RU" sz="2200" dirty="0" smtClean="0">
                <a:solidFill>
                  <a:srgbClr val="002060"/>
                </a:solidFill>
              </a:rPr>
            </a:br>
            <a:endParaRPr lang="ru-RU" sz="2200" dirty="0">
              <a:solidFill>
                <a:srgbClr val="002060"/>
              </a:solidFill>
            </a:endParaRPr>
          </a:p>
        </p:txBody>
      </p:sp>
    </p:spTree>
  </p:cSld>
  <p:clrMapOvr>
    <a:masterClrMapping/>
  </p:clrMapOvr>
  <p:transition>
    <p:pull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презент\00_2.jpg"/>
          <p:cNvPicPr>
            <a:picLocks noChangeAspect="1" noChangeArrowheads="1"/>
          </p:cNvPicPr>
          <p:nvPr/>
        </p:nvPicPr>
        <p:blipFill>
          <a:blip r:embed="rId2" cstate="print"/>
          <a:srcRect/>
          <a:stretch>
            <a:fillRect/>
          </a:stretch>
        </p:blipFill>
        <p:spPr bwMode="auto">
          <a:xfrm>
            <a:off x="571472" y="500042"/>
            <a:ext cx="7830014" cy="3143272"/>
          </a:xfrm>
          <a:prstGeom prst="rect">
            <a:avLst/>
          </a:prstGeom>
          <a:noFill/>
        </p:spPr>
      </p:pic>
      <p:sp>
        <p:nvSpPr>
          <p:cNvPr id="4" name="Прямоугольник 3"/>
          <p:cNvSpPr/>
          <p:nvPr/>
        </p:nvSpPr>
        <p:spPr>
          <a:xfrm>
            <a:off x="350330" y="4143380"/>
            <a:ext cx="8684365" cy="1569660"/>
          </a:xfrm>
          <a:prstGeom prst="rect">
            <a:avLst/>
          </a:prstGeom>
          <a:noFill/>
          <a:ln>
            <a:solidFill>
              <a:schemeClr val="accent1">
                <a:lumMod val="60000"/>
                <a:lumOff val="40000"/>
              </a:schemeClr>
            </a:solidFill>
          </a:ln>
          <a:effectLst>
            <a:reflection blurRad="6350" stA="50000" endA="300" endPos="55000" dir="5400000" sy="-100000" algn="bl" rotWithShape="0"/>
          </a:effectLst>
        </p:spPr>
        <p:txBody>
          <a:bodyPr wrap="none" lIns="91440" tIns="45720" rIns="91440" bIns="45720">
            <a:spAutoFit/>
          </a:bodyPr>
          <a:lstStyle/>
          <a:p>
            <a:pPr algn="ctr"/>
            <a:r>
              <a:rPr lang="en-US" sz="48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002060"/>
                </a:solidFill>
                <a:effectLst>
                  <a:outerShdw blurRad="38100" dist="38100" dir="2700000" algn="tl">
                    <a:srgbClr val="000000">
                      <a:alpha val="43137"/>
                    </a:srgbClr>
                  </a:outerShdw>
                </a:effectLst>
              </a:rPr>
              <a:t>Thanksgiving day today.</a:t>
            </a:r>
          </a:p>
          <a:p>
            <a:pPr algn="ctr"/>
            <a:r>
              <a:rPr lang="en-US" sz="48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002060"/>
                </a:solidFill>
                <a:effectLst>
                  <a:outerShdw blurRad="38100" dist="38100" dir="2700000" algn="tl">
                    <a:srgbClr val="000000">
                      <a:alpha val="43137"/>
                    </a:srgbClr>
                  </a:outerShdw>
                </a:effectLst>
              </a:rPr>
              <a:t>Thank you for your attention!</a:t>
            </a:r>
            <a:endParaRPr lang="ru-RU" sz="4800" b="1" cap="none"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002060"/>
              </a:solidFill>
              <a:effectLst>
                <a:outerShdw blurRad="38100" dist="38100" dir="2700000" algn="tl">
                  <a:srgbClr val="000000">
                    <a:alpha val="43137"/>
                  </a:srgbClr>
                </a:outerShdw>
              </a:effectLst>
            </a:endParaRPr>
          </a:p>
        </p:txBody>
      </p:sp>
    </p:spTree>
  </p:cSld>
  <p:clrMapOvr>
    <a:masterClrMapping/>
  </p:clrMapOvr>
  <p:transition>
    <p:pull dir="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Другая 9">
      <a:dk1>
        <a:srgbClr val="76D9E8"/>
      </a:dk1>
      <a:lt1>
        <a:sysClr val="window" lastClr="FFFFFF"/>
      </a:lt1>
      <a:dk2>
        <a:srgbClr val="90C6F6"/>
      </a:dk2>
      <a:lt2>
        <a:srgbClr val="DBF5F9"/>
      </a:lt2>
      <a:accent1>
        <a:srgbClr val="0F6FC6"/>
      </a:accent1>
      <a:accent2>
        <a:srgbClr val="009DD9"/>
      </a:accent2>
      <a:accent3>
        <a:srgbClr val="0BD0D9"/>
      </a:accent3>
      <a:accent4>
        <a:srgbClr val="10CF9B"/>
      </a:accent4>
      <a:accent5>
        <a:srgbClr val="0BD0D9"/>
      </a:accent5>
      <a:accent6>
        <a:srgbClr val="A5C249"/>
      </a:accent6>
      <a:hlink>
        <a:srgbClr val="E2D700"/>
      </a:hlink>
      <a:folHlink>
        <a:srgbClr val="85DFD0"/>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633</TotalTime>
  <Words>594</Words>
  <Application>Microsoft Office PowerPoint</Application>
  <PresentationFormat>Экран (4:3)</PresentationFormat>
  <Paragraphs>73</Paragraphs>
  <Slides>22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22</vt:i4>
      </vt:variant>
    </vt:vector>
  </HeadingPairs>
  <TitlesOfParts>
    <vt:vector size="23" baseType="lpstr">
      <vt:lpstr>Бумажная</vt:lpstr>
      <vt:lpstr>Слайд 1</vt:lpstr>
      <vt:lpstr>Слайд 2</vt:lpstr>
      <vt:lpstr>Слайд 3</vt:lpstr>
      <vt:lpstr>Thanksgiving Day</vt:lpstr>
      <vt:lpstr>Слайд 5</vt:lpstr>
      <vt:lpstr>Слайд 6</vt:lpstr>
      <vt:lpstr>Symbols of Thanksgiving Day</vt:lpstr>
      <vt:lpstr>Слайд 8</vt:lpstr>
      <vt:lpstr>Let’s check</vt:lpstr>
      <vt:lpstr>The May flower ship. 1620.</vt:lpstr>
      <vt:lpstr> A ship named Mayflower brought 102 English men to Massachusetts</vt:lpstr>
      <vt:lpstr>The winter was cold</vt:lpstr>
      <vt:lpstr>The First Thanksgiving Day in October 1620</vt:lpstr>
      <vt:lpstr>Слайд 14</vt:lpstr>
      <vt:lpstr>Complete the sentences 1) The pilgrims sailed to America from… 2) They were among the first… 3) The name of the ship was the "… 4) They landed at… 5) The Indians came to America about… 6) They hunted,… 7) Some pilgrims died… 8) They had a great… 9) They invited the Indians… 10) Americans celebrate Thanksgiving Day…   P1: 25.000 years ago.  P2: Settlers. P3: Mayflower. P4: Plymouth Rock. P5: On the 4th Thursday in November.  P6: Fished, farmed to survive. P7: Without fresh food. P8: harvest. P9: To the feast. P10: Plymouth. </vt:lpstr>
      <vt:lpstr>Complete the sentences  1) The pilgrims sailed to America from Plymouth.  2) They were among the first Settlers.  3) The name of the ship was the «Mayflower».  4) They landed at Plymouth Rock.  5) The Indians came to America about 25.000 years ago.  6) They hunted, fished, farmed to survive.      7) Some pilgrims died without fresh food . 8) They had a great harvest.  9) They invited the Indians  to the feast.  10) Americans celebrate Thanksgiving Day on the 4th Thursday in November.     </vt:lpstr>
      <vt:lpstr>Слайд 17</vt:lpstr>
      <vt:lpstr>Слайд 18</vt:lpstr>
      <vt:lpstr>Слайд 19</vt:lpstr>
      <vt:lpstr>Слайд 20</vt:lpstr>
      <vt:lpstr>THANKSGIVING QUIZ 1.What year did the Pilgrims have their first Thanksgiving Feast?       A)1619                     B) 1620                             C) 1621  2. Who were the first colonists in New England?      A) the Indians           B) the Americans            C) the Pilgrims   3. Thanksgiving Day is ……..holiday.      A) a German               B) a British                 C) an American   4. What food was probably not on the Pilgrims Thanksgiving menu ?       A) potatoes                 B) turkey                  C) pumpkin   5. Which president first established the date of Thanksgiving  Day as a national celebration?  A) Thomas Jefferson   B) Abraham Lincoln  C) John Adams  </vt:lpstr>
      <vt:lpstr>Слайд 22</vt:lpstr>
    </vt:vector>
  </TitlesOfParts>
  <Company>KPK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студент</dc:creator>
  <cp:lastModifiedBy>Пользователь</cp:lastModifiedBy>
  <cp:revision>59</cp:revision>
  <dcterms:created xsi:type="dcterms:W3CDTF">2012-11-04T05:04:02Z</dcterms:created>
  <dcterms:modified xsi:type="dcterms:W3CDTF">2017-11-28T09:35:51Z</dcterms:modified>
</cp:coreProperties>
</file>