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89" r:id="rId31"/>
    <p:sldId id="290" r:id="rId32"/>
    <p:sldId id="291" r:id="rId33"/>
    <p:sldId id="292" r:id="rId34"/>
    <p:sldId id="293" r:id="rId35"/>
    <p:sldId id="294" r:id="rId36"/>
    <p:sldId id="295" r:id="rId37"/>
    <p:sldId id="296" r:id="rId38"/>
    <p:sldId id="297" r:id="rId39"/>
    <p:sldId id="298" r:id="rId40"/>
    <p:sldId id="299" r:id="rId41"/>
    <p:sldId id="300" r:id="rId42"/>
    <p:sldId id="305" r:id="rId43"/>
    <p:sldId id="301" r:id="rId44"/>
    <p:sldId id="302" r:id="rId45"/>
    <p:sldId id="303" r:id="rId46"/>
    <p:sldId id="309" r:id="rId47"/>
    <p:sldId id="304" r:id="rId48"/>
    <p:sldId id="306" r:id="rId49"/>
    <p:sldId id="307" r:id="rId50"/>
    <p:sldId id="308" r:id="rId5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241" autoAdjust="0"/>
    <p:restoredTop sz="94660"/>
  </p:normalViewPr>
  <p:slideViewPr>
    <p:cSldViewPr snapToGrid="0">
      <p:cViewPr varScale="1">
        <p:scale>
          <a:sx n="80" d="100"/>
          <a:sy n="80" d="100"/>
        </p:scale>
        <p:origin x="68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DE59F8-6427-4C38-9767-E9B45072EC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FD97175-CD97-458C-ACE5-ED3C6747B9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9427825-3B30-4BF2-9A6B-4221A59AEA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27EB-0FE5-4F3B-884D-7D514BABD5D4}" type="datetimeFigureOut">
              <a:rPr lang="ru-RU" smtClean="0"/>
              <a:t>29.11.2024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CFDFF2C-74B2-46B2-A98F-DFEEA171B7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782E03D-FDA8-4316-A10C-AAF2E1A8BC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F065D-0D67-4C8E-AEA4-826FFF3F67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8941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BC5FAD-B2AA-4125-B305-DDD1ABC734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9B28704-56AA-4BF2-8ADC-F90EE180DE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6235F8D-7097-46DA-8D21-1FB467D786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27EB-0FE5-4F3B-884D-7D514BABD5D4}" type="datetimeFigureOut">
              <a:rPr lang="ru-RU" smtClean="0"/>
              <a:t>29.11.2024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3B22F38-B012-43CE-AEEF-E69D4091BF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8FD00A5-36B6-4F64-BEDD-566E5069F4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F065D-0D67-4C8E-AEA4-826FFF3F67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6242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2D42FC3-B299-4CC5-AD83-1461A8AC92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B8C8929-614F-477F-831D-2381395BA3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4A63A74-4498-4959-93C6-F1FBA6203B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27EB-0FE5-4F3B-884D-7D514BABD5D4}" type="datetimeFigureOut">
              <a:rPr lang="ru-RU" smtClean="0"/>
              <a:t>29.11.2024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D60063D-039B-4714-B9AC-0C1544A7C3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D24212A-EDF5-4B5D-909A-B78D6030AA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F065D-0D67-4C8E-AEA4-826FFF3F67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8733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0C191A-0BE2-475F-A0C6-CA194D3DF0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D909C67-C315-4B1C-AC96-282626D731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AACCD35-3FA5-4DAD-B1BB-69461D5DF9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EDEC8D1-2205-458A-A989-FEF561FA74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27EB-0FE5-4F3B-884D-7D514BABD5D4}" type="datetimeFigureOut">
              <a:rPr lang="ru-RU" smtClean="0"/>
              <a:t>29.11.2024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01505A7-66BE-4DA1-BAE5-4143818CC8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D5BA2FE-00A0-4E1D-8A3C-FBC74E85CA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F065D-0D67-4C8E-AEA4-826FFF3F67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39049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E762541-D05C-4639-B6DC-6AC539AD37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FC59257-5EE3-4FA5-8A97-449BC6F820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D33D430-B85A-47FD-9D0F-D973BB29FF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DBC6216A-111F-47CF-85BD-DBBB155439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F5D1BFC-EED7-4D47-AC68-ABFA216C4D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095EFFD-F06F-491A-8F7A-4E220B402C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27EB-0FE5-4F3B-884D-7D514BABD5D4}" type="datetimeFigureOut">
              <a:rPr lang="ru-RU" smtClean="0"/>
              <a:t>29.11.2024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200B6C7C-7BD0-440D-B94D-6FDD7D4282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881DA5AE-74B8-4147-9AC0-EDAFBCBC3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F065D-0D67-4C8E-AEA4-826FFF3F67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0415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8542668-9396-496A-97A5-C1EAB73530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4A567F8B-CFC9-4CFA-B28C-359D182E6C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27EB-0FE5-4F3B-884D-7D514BABD5D4}" type="datetimeFigureOut">
              <a:rPr lang="ru-RU" smtClean="0"/>
              <a:t>29.11.2024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82E2ED9D-042D-4517-B0B7-1774D00943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637ED08-174D-4BD5-A8AE-3122BFD62F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F065D-0D67-4C8E-AEA4-826FFF3F67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1118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A3EA9A71-F1E1-4B21-852F-6757C6602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27EB-0FE5-4F3B-884D-7D514BABD5D4}" type="datetimeFigureOut">
              <a:rPr lang="ru-RU" smtClean="0"/>
              <a:t>29.11.2024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205665DC-090F-411D-89F9-B1B216F39A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CF9C2B7-759E-4A92-A80F-D2073CB98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F065D-0D67-4C8E-AEA4-826FFF3F67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4485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57622D-D696-4528-8E4E-1A865B77E1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A86B710-3E08-4340-8FF2-FE8C1A2E17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2B5BC3C-06B7-414F-AD7A-09DE634777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2D3F1FB-D1EE-4843-8EE5-D62FBCD58B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27EB-0FE5-4F3B-884D-7D514BABD5D4}" type="datetimeFigureOut">
              <a:rPr lang="ru-RU" smtClean="0"/>
              <a:t>29.11.2024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A157B6F-A40B-4998-B4EF-AB5209D524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56D7962-8BC9-4230-835F-FB0B9D8DEA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F065D-0D67-4C8E-AEA4-826FFF3F67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682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7FDBB9E-5BA1-41C7-8C9F-2CD429C225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F5E87AAB-89C4-475C-87F7-E2F55053F51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F5A9686-2AC5-4036-BC2D-223D6495D8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B7D5A63-7FDB-4A47-ACE3-98E9266A21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27EB-0FE5-4F3B-884D-7D514BABD5D4}" type="datetimeFigureOut">
              <a:rPr lang="ru-RU" smtClean="0"/>
              <a:t>29.11.2024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0CE3B4F-3F42-434E-928A-1FBBF909E9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8F31E32-C30D-48D3-8BF5-35BF433F09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F065D-0D67-4C8E-AEA4-826FFF3F67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7905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E6A4404-6250-4255-BBD3-A5EC2798C5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DB3C4BA-D35F-430E-A2A9-2D8CB812DE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3E35657-D3C0-4FA7-8D5E-466621749C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27EB-0FE5-4F3B-884D-7D514BABD5D4}" type="datetimeFigureOut">
              <a:rPr lang="ru-RU" smtClean="0"/>
              <a:t>29.11.2024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87E62D3-E7BF-411A-B185-28E306C9E6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48DB3A3-EDCB-4D94-9D07-91C0029846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F065D-0D67-4C8E-AEA4-826FFF3F67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34373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E843D014-51DD-4A53-B9A5-48D3477B3D7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8C3EACE-13E2-4A09-BE71-86A82C1859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A4BFFC8-9236-457F-8285-3C46FB9618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27EB-0FE5-4F3B-884D-7D514BABD5D4}" type="datetimeFigureOut">
              <a:rPr lang="ru-RU" smtClean="0"/>
              <a:t>29.11.2024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E9224CF-9CEB-4CFF-9D09-260150B538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E008097-1C9B-4891-8800-3E53FC3B9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F065D-0D67-4C8E-AEA4-826FFF3F67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11737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0000"/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C6A1F5-4FFF-405A-BBA6-A1B3746D8B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25A3247-F87C-491C-9029-9FE1EA4186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F6ED7DF-3506-44F9-A149-AA9914715B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A327EB-0FE5-4F3B-884D-7D514BABD5D4}" type="datetimeFigureOut">
              <a:rPr lang="ru-RU" smtClean="0"/>
              <a:t>29.11.2024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9AAD45-6385-479F-9713-FA272CBFF2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06F381F-E73F-4B7D-824E-C5637E4005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BF065D-0D67-4C8E-AEA4-826FFF3F67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2309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g"/><Relationship Id="rId4" Type="http://schemas.openxmlformats.org/officeDocument/2006/relationships/slide" Target="slide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slide" Target="slide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g"/><Relationship Id="rId4" Type="http://schemas.openxmlformats.org/officeDocument/2006/relationships/slide" Target="slide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g"/><Relationship Id="rId4" Type="http://schemas.openxmlformats.org/officeDocument/2006/relationships/slide" Target="slide1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slide" Target="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14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slide" Target="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18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openxmlformats.org/officeDocument/2006/relationships/slide" Target="slide2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2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slide" Target="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22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slide" Target="slide2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g"/><Relationship Id="rId4" Type="http://schemas.openxmlformats.org/officeDocument/2006/relationships/slide" Target="slide2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slide" Target="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" Target="slide26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" Target="slide26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slide" Target="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" Target="slide30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" Target="slide30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36.xml"/><Relationship Id="rId2" Type="http://schemas.openxmlformats.org/officeDocument/2006/relationships/slide" Target="slide3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g"/><Relationship Id="rId4" Type="http://schemas.openxmlformats.org/officeDocument/2006/relationships/slide" Target="slide3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" Target="slide34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38.xml"/><Relationship Id="rId2" Type="http://schemas.openxmlformats.org/officeDocument/2006/relationships/slide" Target="slide3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" Target="slide34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40.xml"/><Relationship Id="rId2" Type="http://schemas.openxmlformats.org/officeDocument/2006/relationships/slide" Target="slide3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g"/><Relationship Id="rId4" Type="http://schemas.openxmlformats.org/officeDocument/2006/relationships/slide" Target="slide4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" Target="slide38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" Target="slide43.xml"/><Relationship Id="rId2" Type="http://schemas.openxmlformats.org/officeDocument/2006/relationships/slide" Target="slide3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slide" Target="slide38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" Target="slide44.xml"/><Relationship Id="rId2" Type="http://schemas.openxmlformats.org/officeDocument/2006/relationships/slide" Target="slide4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g"/><Relationship Id="rId4" Type="http://schemas.openxmlformats.org/officeDocument/2006/relationships/slide" Target="slide4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" Target="slide42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" Target="slide47.xml"/><Relationship Id="rId2" Type="http://schemas.openxmlformats.org/officeDocument/2006/relationships/slide" Target="slide4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slide" Target="slide42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" Target="slide48.xml"/><Relationship Id="rId2" Type="http://schemas.openxmlformats.org/officeDocument/2006/relationships/slide" Target="slide4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slide" Target="slide49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slide" Target="slide46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" Target="slide50.xml"/><Relationship Id="rId2" Type="http://schemas.openxmlformats.org/officeDocument/2006/relationships/slide" Target="slide4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slide" Target="slide46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F72F8EA-CE4B-433B-B0E9-1504D77304E8}"/>
              </a:ext>
            </a:extLst>
          </p:cNvPr>
          <p:cNvSpPr/>
          <p:nvPr/>
        </p:nvSpPr>
        <p:spPr>
          <a:xfrm>
            <a:off x="357187" y="619125"/>
            <a:ext cx="11477625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ТЕСТ НА ТЕМУ: «ВЯЗАНИЕ  СПИЦАМИ»</a:t>
            </a:r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22C52E52-B2B9-465A-A529-A0F263BBBFC6}"/>
              </a:ext>
            </a:extLst>
          </p:cNvPr>
          <p:cNvSpPr/>
          <p:nvPr/>
        </p:nvSpPr>
        <p:spPr>
          <a:xfrm>
            <a:off x="3843337" y="2987661"/>
            <a:ext cx="4505325" cy="882678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dirty="0">
                <a:solidFill>
                  <a:schemeClr val="bg1"/>
                </a:solidFill>
                <a:latin typeface="Monotype Corsiva" panose="03010101010201010101" pitchFamily="66" charset="0"/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СТАРТ</a:t>
            </a:r>
            <a:endParaRPr lang="ru-RU" sz="4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72C0D3D-9993-4BF0-8687-1D1CBE2478F3}"/>
              </a:ext>
            </a:extLst>
          </p:cNvPr>
          <p:cNvSpPr/>
          <p:nvPr/>
        </p:nvSpPr>
        <p:spPr>
          <a:xfrm>
            <a:off x="255587" y="5975322"/>
            <a:ext cx="11477625" cy="787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Составитель: Редько Елена Александровна, педагог дополнительного образования КГБОУ ШИ 9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2024</a:t>
            </a:r>
          </a:p>
        </p:txBody>
      </p:sp>
    </p:spTree>
    <p:extLst>
      <p:ext uri="{BB962C8B-B14F-4D97-AF65-F5344CB8AC3E}">
        <p14:creationId xmlns:p14="http://schemas.microsoft.com/office/powerpoint/2010/main" val="36653689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3C520-3EF0-4DAE-933A-88AB5719ED2B}"/>
              </a:ext>
            </a:extLst>
          </p:cNvPr>
          <p:cNvSpPr/>
          <p:nvPr/>
        </p:nvSpPr>
        <p:spPr>
          <a:xfrm>
            <a:off x="2061081" y="348734"/>
            <a:ext cx="806983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С чего начинается любое вязание?</a:t>
            </a:r>
            <a:endParaRPr lang="ru-RU" sz="4800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Прямоугольник: скругленные углы 3">
            <a:hlinkClick r:id="rId2" action="ppaction://hlinksldjump"/>
            <a:extLst>
              <a:ext uri="{FF2B5EF4-FFF2-40B4-BE49-F238E27FC236}">
                <a16:creationId xmlns:a16="http://schemas.microsoft.com/office/drawing/2014/main" id="{ABEC5917-2559-4BBC-807C-21377C8EBCCA}"/>
              </a:ext>
            </a:extLst>
          </p:cNvPr>
          <p:cNvSpPr/>
          <p:nvPr/>
        </p:nvSpPr>
        <p:spPr>
          <a:xfrm>
            <a:off x="447675" y="1727537"/>
            <a:ext cx="6267450" cy="83099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с вязания изнаночных петель</a:t>
            </a:r>
            <a:endParaRPr lang="ru-RU" sz="36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Прямоугольник: скругленные углы 4">
            <a:hlinkClick r:id="rId3" action="ppaction://hlinksldjump"/>
            <a:extLst>
              <a:ext uri="{FF2B5EF4-FFF2-40B4-BE49-F238E27FC236}">
                <a16:creationId xmlns:a16="http://schemas.microsoft.com/office/drawing/2014/main" id="{179CC98A-D0B8-46A9-8EBF-DEE3F1BB8FE9}"/>
              </a:ext>
            </a:extLst>
          </p:cNvPr>
          <p:cNvSpPr/>
          <p:nvPr/>
        </p:nvSpPr>
        <p:spPr>
          <a:xfrm>
            <a:off x="447675" y="3306544"/>
            <a:ext cx="6267450" cy="83099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с вязания столбиков без </a:t>
            </a:r>
            <a:r>
              <a:rPr lang="ru-RU" sz="3600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накида</a:t>
            </a:r>
            <a:endParaRPr lang="ru-RU" sz="36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0D540A08-805A-4C04-BFDB-6ADDB5D8B49B}"/>
              </a:ext>
            </a:extLst>
          </p:cNvPr>
          <p:cNvSpPr/>
          <p:nvPr/>
        </p:nvSpPr>
        <p:spPr>
          <a:xfrm>
            <a:off x="447675" y="4885551"/>
            <a:ext cx="6267450" cy="83099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с набора петель</a:t>
            </a:r>
            <a:endParaRPr lang="ru-RU" sz="36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AF360B7-F650-409C-B2AB-FAB2F5EB99B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8360" y="1727537"/>
            <a:ext cx="4299467" cy="398901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90057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3C520-3EF0-4DAE-933A-88AB5719ED2B}"/>
              </a:ext>
            </a:extLst>
          </p:cNvPr>
          <p:cNvSpPr/>
          <p:nvPr/>
        </p:nvSpPr>
        <p:spPr>
          <a:xfrm>
            <a:off x="2061081" y="348734"/>
            <a:ext cx="806983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С чего начинается любое вязание?</a:t>
            </a:r>
            <a:endParaRPr lang="ru-RU" sz="4800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ABEC5917-2559-4BBC-807C-21377C8EBCCA}"/>
              </a:ext>
            </a:extLst>
          </p:cNvPr>
          <p:cNvSpPr/>
          <p:nvPr/>
        </p:nvSpPr>
        <p:spPr>
          <a:xfrm>
            <a:off x="447675" y="1727537"/>
            <a:ext cx="6267450" cy="830997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с вязания изнаночных петель</a:t>
            </a:r>
            <a:endParaRPr lang="ru-RU" sz="36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179CC98A-D0B8-46A9-8EBF-DEE3F1BB8FE9}"/>
              </a:ext>
            </a:extLst>
          </p:cNvPr>
          <p:cNvSpPr/>
          <p:nvPr/>
        </p:nvSpPr>
        <p:spPr>
          <a:xfrm>
            <a:off x="447675" y="3306544"/>
            <a:ext cx="6267450" cy="830997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600">
                <a:solidFill>
                  <a:schemeClr val="bg1"/>
                </a:solidFill>
                <a:latin typeface="Monotype Corsiva" panose="03010101010201010101" pitchFamily="66" charset="0"/>
              </a:rPr>
              <a:t>с вязания столбиков без накида</a:t>
            </a:r>
            <a:endParaRPr lang="ru-RU" sz="36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0D540A08-805A-4C04-BFDB-6ADDB5D8B49B}"/>
              </a:ext>
            </a:extLst>
          </p:cNvPr>
          <p:cNvSpPr/>
          <p:nvPr/>
        </p:nvSpPr>
        <p:spPr>
          <a:xfrm>
            <a:off x="447675" y="4885551"/>
            <a:ext cx="6267450" cy="830997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с набора петель</a:t>
            </a:r>
            <a:endParaRPr lang="ru-RU" sz="36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7" name="Прямоугольник: скругленные углы 6">
            <a:hlinkClick r:id="rId2" action="ppaction://hlinksldjump"/>
            <a:extLst>
              <a:ext uri="{FF2B5EF4-FFF2-40B4-BE49-F238E27FC236}">
                <a16:creationId xmlns:a16="http://schemas.microsoft.com/office/drawing/2014/main" id="{F375CBC6-DB11-4DAB-8042-C127A42D6CE9}"/>
              </a:ext>
            </a:extLst>
          </p:cNvPr>
          <p:cNvSpPr/>
          <p:nvPr/>
        </p:nvSpPr>
        <p:spPr>
          <a:xfrm>
            <a:off x="7258049" y="4885551"/>
            <a:ext cx="4352925" cy="830997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Ещё раз</a:t>
            </a: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FA682ED2-A468-4B9F-9EF0-9E371ED07467}"/>
              </a:ext>
            </a:extLst>
          </p:cNvPr>
          <p:cNvSpPr/>
          <p:nvPr/>
        </p:nvSpPr>
        <p:spPr>
          <a:xfrm>
            <a:off x="7258049" y="1727536"/>
            <a:ext cx="4352925" cy="2410005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C00000"/>
                </a:solidFill>
                <a:latin typeface="Monotype Corsiva" panose="03010101010201010101" pitchFamily="66" charset="0"/>
              </a:rPr>
              <a:t>Х - НЕ ВЕРНО</a:t>
            </a:r>
          </a:p>
        </p:txBody>
      </p:sp>
    </p:spTree>
    <p:extLst>
      <p:ext uri="{BB962C8B-B14F-4D97-AF65-F5344CB8AC3E}">
        <p14:creationId xmlns:p14="http://schemas.microsoft.com/office/powerpoint/2010/main" val="5857690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3C520-3EF0-4DAE-933A-88AB5719ED2B}"/>
              </a:ext>
            </a:extLst>
          </p:cNvPr>
          <p:cNvSpPr/>
          <p:nvPr/>
        </p:nvSpPr>
        <p:spPr>
          <a:xfrm>
            <a:off x="2061081" y="348734"/>
            <a:ext cx="806983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С чего начинается любое вязание?</a:t>
            </a:r>
            <a:endParaRPr lang="ru-RU" sz="4800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ABEC5917-2559-4BBC-807C-21377C8EBCCA}"/>
              </a:ext>
            </a:extLst>
          </p:cNvPr>
          <p:cNvSpPr/>
          <p:nvPr/>
        </p:nvSpPr>
        <p:spPr>
          <a:xfrm>
            <a:off x="447675" y="1727537"/>
            <a:ext cx="6267450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с вязания изнаночных петель</a:t>
            </a:r>
            <a:endParaRPr lang="ru-RU" sz="36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179CC98A-D0B8-46A9-8EBF-DEE3F1BB8FE9}"/>
              </a:ext>
            </a:extLst>
          </p:cNvPr>
          <p:cNvSpPr/>
          <p:nvPr/>
        </p:nvSpPr>
        <p:spPr>
          <a:xfrm>
            <a:off x="447675" y="3306544"/>
            <a:ext cx="6267450" cy="830997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600">
                <a:solidFill>
                  <a:schemeClr val="bg1"/>
                </a:solidFill>
                <a:latin typeface="Monotype Corsiva" panose="03010101010201010101" pitchFamily="66" charset="0"/>
              </a:rPr>
              <a:t>с вязания столбиков без накида</a:t>
            </a:r>
            <a:endParaRPr lang="ru-RU" sz="36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0D540A08-805A-4C04-BFDB-6ADDB5D8B49B}"/>
              </a:ext>
            </a:extLst>
          </p:cNvPr>
          <p:cNvSpPr/>
          <p:nvPr/>
        </p:nvSpPr>
        <p:spPr>
          <a:xfrm>
            <a:off x="447675" y="4885551"/>
            <a:ext cx="6267450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с набора петель</a:t>
            </a:r>
            <a:endParaRPr lang="ru-RU" sz="36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7" name="Прямоугольник: скругленные углы 6">
            <a:hlinkClick r:id="rId2" action="ppaction://hlinksldjump"/>
            <a:extLst>
              <a:ext uri="{FF2B5EF4-FFF2-40B4-BE49-F238E27FC236}">
                <a16:creationId xmlns:a16="http://schemas.microsoft.com/office/drawing/2014/main" id="{B21ACC66-CAA4-433F-9671-F92DAB36CD9E}"/>
              </a:ext>
            </a:extLst>
          </p:cNvPr>
          <p:cNvSpPr/>
          <p:nvPr/>
        </p:nvSpPr>
        <p:spPr>
          <a:xfrm>
            <a:off x="7258048" y="4875252"/>
            <a:ext cx="4352925" cy="830997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Ещё раз</a:t>
            </a:r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42575C3F-CEB7-44E6-A891-1634A8428EC0}"/>
              </a:ext>
            </a:extLst>
          </p:cNvPr>
          <p:cNvSpPr/>
          <p:nvPr/>
        </p:nvSpPr>
        <p:spPr>
          <a:xfrm>
            <a:off x="7258049" y="1727536"/>
            <a:ext cx="4352925" cy="2410005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C00000"/>
                </a:solidFill>
                <a:latin typeface="Monotype Corsiva" panose="03010101010201010101" pitchFamily="66" charset="0"/>
              </a:rPr>
              <a:t>Х - НЕ ВЕРНО</a:t>
            </a:r>
          </a:p>
        </p:txBody>
      </p:sp>
    </p:spTree>
    <p:extLst>
      <p:ext uri="{BB962C8B-B14F-4D97-AF65-F5344CB8AC3E}">
        <p14:creationId xmlns:p14="http://schemas.microsoft.com/office/powerpoint/2010/main" val="28114307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3C520-3EF0-4DAE-933A-88AB5719ED2B}"/>
              </a:ext>
            </a:extLst>
          </p:cNvPr>
          <p:cNvSpPr/>
          <p:nvPr/>
        </p:nvSpPr>
        <p:spPr>
          <a:xfrm>
            <a:off x="2061081" y="348734"/>
            <a:ext cx="806983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С чего начинается любое вязание?</a:t>
            </a:r>
            <a:endParaRPr lang="ru-RU" sz="4800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ABEC5917-2559-4BBC-807C-21377C8EBCCA}"/>
              </a:ext>
            </a:extLst>
          </p:cNvPr>
          <p:cNvSpPr/>
          <p:nvPr/>
        </p:nvSpPr>
        <p:spPr>
          <a:xfrm>
            <a:off x="447675" y="1727537"/>
            <a:ext cx="6267450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с вязания изнаночных петель</a:t>
            </a:r>
            <a:endParaRPr lang="ru-RU" sz="36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179CC98A-D0B8-46A9-8EBF-DEE3F1BB8FE9}"/>
              </a:ext>
            </a:extLst>
          </p:cNvPr>
          <p:cNvSpPr/>
          <p:nvPr/>
        </p:nvSpPr>
        <p:spPr>
          <a:xfrm>
            <a:off x="447675" y="3306544"/>
            <a:ext cx="6267450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с вязания столбиков без </a:t>
            </a:r>
            <a:r>
              <a:rPr lang="ru-RU" sz="3600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накида</a:t>
            </a:r>
            <a:endParaRPr lang="ru-RU" sz="36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0D540A08-805A-4C04-BFDB-6ADDB5D8B49B}"/>
              </a:ext>
            </a:extLst>
          </p:cNvPr>
          <p:cNvSpPr/>
          <p:nvPr/>
        </p:nvSpPr>
        <p:spPr>
          <a:xfrm>
            <a:off x="447675" y="4885551"/>
            <a:ext cx="6267450" cy="830997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с набора петель</a:t>
            </a:r>
            <a:endParaRPr lang="ru-RU" sz="36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9" name="Прямоугольник: скругленные углы 8">
            <a:hlinkClick r:id="rId2" action="ppaction://hlinksldjump"/>
            <a:extLst>
              <a:ext uri="{FF2B5EF4-FFF2-40B4-BE49-F238E27FC236}">
                <a16:creationId xmlns:a16="http://schemas.microsoft.com/office/drawing/2014/main" id="{F3EA8B46-2F6C-4FCE-B567-84D8040216E5}"/>
              </a:ext>
            </a:extLst>
          </p:cNvPr>
          <p:cNvSpPr/>
          <p:nvPr/>
        </p:nvSpPr>
        <p:spPr>
          <a:xfrm>
            <a:off x="7258050" y="4885550"/>
            <a:ext cx="1905000" cy="830997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Ещё раз</a:t>
            </a:r>
          </a:p>
        </p:txBody>
      </p:sp>
      <p:sp>
        <p:nvSpPr>
          <p:cNvPr id="10" name="Прямоугольник: скругленные углы 9">
            <a:hlinkClick r:id="rId3" action="ppaction://hlinksldjump"/>
            <a:extLst>
              <a:ext uri="{FF2B5EF4-FFF2-40B4-BE49-F238E27FC236}">
                <a16:creationId xmlns:a16="http://schemas.microsoft.com/office/drawing/2014/main" id="{39653FD0-4203-45CF-98CA-A57816D591E2}"/>
              </a:ext>
            </a:extLst>
          </p:cNvPr>
          <p:cNvSpPr/>
          <p:nvPr/>
        </p:nvSpPr>
        <p:spPr>
          <a:xfrm>
            <a:off x="9705975" y="4885550"/>
            <a:ext cx="1905000" cy="830997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Дальше</a:t>
            </a:r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0B85E4A9-18BB-425C-97F9-E59495516D95}"/>
              </a:ext>
            </a:extLst>
          </p:cNvPr>
          <p:cNvSpPr/>
          <p:nvPr/>
        </p:nvSpPr>
        <p:spPr>
          <a:xfrm>
            <a:off x="7258050" y="1723845"/>
            <a:ext cx="4352925" cy="241000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rgbClr val="00B050"/>
                </a:solidFill>
                <a:latin typeface="Monotype Corsiva" panose="03010101010201010101" pitchFamily="66" charset="0"/>
              </a:rPr>
              <a:t>V - </a:t>
            </a:r>
            <a:r>
              <a:rPr lang="ru-RU" sz="3600" dirty="0">
                <a:solidFill>
                  <a:srgbClr val="00B050"/>
                </a:solidFill>
                <a:latin typeface="Monotype Corsiva" panose="03010101010201010101" pitchFamily="66" charset="0"/>
              </a:rPr>
              <a:t>ВЕРНО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49F411D-5273-4470-AB0B-1AB3C49C3B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675" y="386834"/>
            <a:ext cx="62480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7519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3C520-3EF0-4DAE-933A-88AB5719ED2B}"/>
              </a:ext>
            </a:extLst>
          </p:cNvPr>
          <p:cNvSpPr/>
          <p:nvPr/>
        </p:nvSpPr>
        <p:spPr>
          <a:xfrm>
            <a:off x="1413381" y="215384"/>
            <a:ext cx="958146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Какие петли называются кромочными?</a:t>
            </a:r>
            <a:endParaRPr lang="ru-RU" sz="4800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Прямоугольник: скругленные углы 3">
            <a:hlinkClick r:id="rId2" action="ppaction://hlinksldjump"/>
            <a:extLst>
              <a:ext uri="{FF2B5EF4-FFF2-40B4-BE49-F238E27FC236}">
                <a16:creationId xmlns:a16="http://schemas.microsoft.com/office/drawing/2014/main" id="{ABEC5917-2559-4BBC-807C-21377C8EBCCA}"/>
              </a:ext>
            </a:extLst>
          </p:cNvPr>
          <p:cNvSpPr/>
          <p:nvPr/>
        </p:nvSpPr>
        <p:spPr>
          <a:xfrm>
            <a:off x="447674" y="1727537"/>
            <a:ext cx="8152316" cy="83099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те, которые находятся в середине вязаного полотна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Прямоугольник: скругленные углы 4">
            <a:hlinkClick r:id="rId3" action="ppaction://hlinksldjump"/>
            <a:extLst>
              <a:ext uri="{FF2B5EF4-FFF2-40B4-BE49-F238E27FC236}">
                <a16:creationId xmlns:a16="http://schemas.microsoft.com/office/drawing/2014/main" id="{179CC98A-D0B8-46A9-8EBF-DEE3F1BB8FE9}"/>
              </a:ext>
            </a:extLst>
          </p:cNvPr>
          <p:cNvSpPr/>
          <p:nvPr/>
        </p:nvSpPr>
        <p:spPr>
          <a:xfrm>
            <a:off x="447673" y="3306544"/>
            <a:ext cx="8152317" cy="83099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</a:rPr>
              <a:t>те, которые образуют последний ряд</a:t>
            </a:r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0D540A08-805A-4C04-BFDB-6ADDB5D8B49B}"/>
              </a:ext>
            </a:extLst>
          </p:cNvPr>
          <p:cNvSpPr/>
          <p:nvPr/>
        </p:nvSpPr>
        <p:spPr>
          <a:xfrm>
            <a:off x="447675" y="4885551"/>
            <a:ext cx="8152316" cy="83099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те, которые образуют кромку, - первая и последняя петли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184AEA4A-A2C0-425F-9C14-DAE18204236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3820" y="1727536"/>
            <a:ext cx="2690505" cy="3989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0416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3C520-3EF0-4DAE-933A-88AB5719ED2B}"/>
              </a:ext>
            </a:extLst>
          </p:cNvPr>
          <p:cNvSpPr/>
          <p:nvPr/>
        </p:nvSpPr>
        <p:spPr>
          <a:xfrm>
            <a:off x="1413381" y="215384"/>
            <a:ext cx="958146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Какие петли называются кромочными?</a:t>
            </a:r>
            <a:endParaRPr lang="ru-RU" sz="4800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ABEC5917-2559-4BBC-807C-21377C8EBCCA}"/>
              </a:ext>
            </a:extLst>
          </p:cNvPr>
          <p:cNvSpPr/>
          <p:nvPr/>
        </p:nvSpPr>
        <p:spPr>
          <a:xfrm>
            <a:off x="447674" y="1727537"/>
            <a:ext cx="8152316" cy="830997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те, которые находятся в середине вязаного полотна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179CC98A-D0B8-46A9-8EBF-DEE3F1BB8FE9}"/>
              </a:ext>
            </a:extLst>
          </p:cNvPr>
          <p:cNvSpPr/>
          <p:nvPr/>
        </p:nvSpPr>
        <p:spPr>
          <a:xfrm>
            <a:off x="447673" y="3306544"/>
            <a:ext cx="8152317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</a:rPr>
              <a:t>те, которые образуют последний ряд</a:t>
            </a: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0D540A08-805A-4C04-BFDB-6ADDB5D8B49B}"/>
              </a:ext>
            </a:extLst>
          </p:cNvPr>
          <p:cNvSpPr/>
          <p:nvPr/>
        </p:nvSpPr>
        <p:spPr>
          <a:xfrm>
            <a:off x="447675" y="4885551"/>
            <a:ext cx="8152316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те, которые образуют кромку, - первая и последняя петли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7" name="Прямоугольник: скругленные углы 6">
            <a:hlinkClick r:id="rId2" action="ppaction://hlinksldjump"/>
            <a:extLst>
              <a:ext uri="{FF2B5EF4-FFF2-40B4-BE49-F238E27FC236}">
                <a16:creationId xmlns:a16="http://schemas.microsoft.com/office/drawing/2014/main" id="{3920D8AE-ACEE-484F-AFD9-2A26B612830C}"/>
              </a:ext>
            </a:extLst>
          </p:cNvPr>
          <p:cNvSpPr/>
          <p:nvPr/>
        </p:nvSpPr>
        <p:spPr>
          <a:xfrm>
            <a:off x="9311818" y="4885551"/>
            <a:ext cx="2594296" cy="830997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Ещё раз</a:t>
            </a:r>
          </a:p>
        </p:txBody>
      </p:sp>
      <p:sp>
        <p:nvSpPr>
          <p:cNvPr id="9" name="Прямоугольник: скругленные углы 8">
            <a:hlinkClick r:id="rId2" action="ppaction://hlinksldjump"/>
            <a:extLst>
              <a:ext uri="{FF2B5EF4-FFF2-40B4-BE49-F238E27FC236}">
                <a16:creationId xmlns:a16="http://schemas.microsoft.com/office/drawing/2014/main" id="{F89D8397-1FBA-451C-9140-1DF44F844C87}"/>
              </a:ext>
            </a:extLst>
          </p:cNvPr>
          <p:cNvSpPr/>
          <p:nvPr/>
        </p:nvSpPr>
        <p:spPr>
          <a:xfrm>
            <a:off x="9311818" y="1727537"/>
            <a:ext cx="2594296" cy="2410005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C00000"/>
                </a:solidFill>
                <a:latin typeface="Monotype Corsiva" panose="03010101010201010101" pitchFamily="66" charset="0"/>
              </a:rPr>
              <a:t>Х - НЕ ВЕРНО</a:t>
            </a:r>
          </a:p>
        </p:txBody>
      </p:sp>
    </p:spTree>
    <p:extLst>
      <p:ext uri="{BB962C8B-B14F-4D97-AF65-F5344CB8AC3E}">
        <p14:creationId xmlns:p14="http://schemas.microsoft.com/office/powerpoint/2010/main" val="28748734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3C520-3EF0-4DAE-933A-88AB5719ED2B}"/>
              </a:ext>
            </a:extLst>
          </p:cNvPr>
          <p:cNvSpPr/>
          <p:nvPr/>
        </p:nvSpPr>
        <p:spPr>
          <a:xfrm>
            <a:off x="1413381" y="215384"/>
            <a:ext cx="958146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Какие петли называются кромочными?</a:t>
            </a:r>
            <a:endParaRPr lang="ru-RU" sz="4800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ABEC5917-2559-4BBC-807C-21377C8EBCCA}"/>
              </a:ext>
            </a:extLst>
          </p:cNvPr>
          <p:cNvSpPr/>
          <p:nvPr/>
        </p:nvSpPr>
        <p:spPr>
          <a:xfrm>
            <a:off x="447674" y="1727537"/>
            <a:ext cx="8152316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те, которые находятся в середине вязаного полотна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179CC98A-D0B8-46A9-8EBF-DEE3F1BB8FE9}"/>
              </a:ext>
            </a:extLst>
          </p:cNvPr>
          <p:cNvSpPr/>
          <p:nvPr/>
        </p:nvSpPr>
        <p:spPr>
          <a:xfrm>
            <a:off x="447673" y="3306544"/>
            <a:ext cx="8152317" cy="830997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</a:rPr>
              <a:t>те, которые образуют последний ряд</a:t>
            </a: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0D540A08-805A-4C04-BFDB-6ADDB5D8B49B}"/>
              </a:ext>
            </a:extLst>
          </p:cNvPr>
          <p:cNvSpPr/>
          <p:nvPr/>
        </p:nvSpPr>
        <p:spPr>
          <a:xfrm>
            <a:off x="447675" y="4885551"/>
            <a:ext cx="8152316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те, которые образуют кромку, - первая и последняя петли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7" name="Прямоугольник: скругленные углы 6">
            <a:hlinkClick r:id="rId2" action="ppaction://hlinksldjump"/>
            <a:extLst>
              <a:ext uri="{FF2B5EF4-FFF2-40B4-BE49-F238E27FC236}">
                <a16:creationId xmlns:a16="http://schemas.microsoft.com/office/drawing/2014/main" id="{3920D8AE-ACEE-484F-AFD9-2A26B612830C}"/>
              </a:ext>
            </a:extLst>
          </p:cNvPr>
          <p:cNvSpPr/>
          <p:nvPr/>
        </p:nvSpPr>
        <p:spPr>
          <a:xfrm>
            <a:off x="9311818" y="4403199"/>
            <a:ext cx="2594296" cy="830997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Ещё раз</a:t>
            </a:r>
          </a:p>
        </p:txBody>
      </p:sp>
      <p:sp>
        <p:nvSpPr>
          <p:cNvPr id="9" name="Прямоугольник: скругленные углы 8">
            <a:hlinkClick r:id="rId2" action="ppaction://hlinksldjump"/>
            <a:extLst>
              <a:ext uri="{FF2B5EF4-FFF2-40B4-BE49-F238E27FC236}">
                <a16:creationId xmlns:a16="http://schemas.microsoft.com/office/drawing/2014/main" id="{F89D8397-1FBA-451C-9140-1DF44F844C87}"/>
              </a:ext>
            </a:extLst>
          </p:cNvPr>
          <p:cNvSpPr/>
          <p:nvPr/>
        </p:nvSpPr>
        <p:spPr>
          <a:xfrm>
            <a:off x="9311818" y="1727537"/>
            <a:ext cx="2594296" cy="2410005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C00000"/>
                </a:solidFill>
                <a:latin typeface="Monotype Corsiva" panose="03010101010201010101" pitchFamily="66" charset="0"/>
              </a:rPr>
              <a:t>Х - НЕ ВЕРНО</a:t>
            </a:r>
          </a:p>
        </p:txBody>
      </p:sp>
    </p:spTree>
    <p:extLst>
      <p:ext uri="{BB962C8B-B14F-4D97-AF65-F5344CB8AC3E}">
        <p14:creationId xmlns:p14="http://schemas.microsoft.com/office/powerpoint/2010/main" val="13121587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3C520-3EF0-4DAE-933A-88AB5719ED2B}"/>
              </a:ext>
            </a:extLst>
          </p:cNvPr>
          <p:cNvSpPr/>
          <p:nvPr/>
        </p:nvSpPr>
        <p:spPr>
          <a:xfrm>
            <a:off x="1413381" y="215384"/>
            <a:ext cx="958146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Какие петли называются кромочными?</a:t>
            </a:r>
            <a:endParaRPr lang="ru-RU" sz="4800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ABEC5917-2559-4BBC-807C-21377C8EBCCA}"/>
              </a:ext>
            </a:extLst>
          </p:cNvPr>
          <p:cNvSpPr/>
          <p:nvPr/>
        </p:nvSpPr>
        <p:spPr>
          <a:xfrm>
            <a:off x="447674" y="1727537"/>
            <a:ext cx="8152316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те, которые находятся в середине вязаного полотна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179CC98A-D0B8-46A9-8EBF-DEE3F1BB8FE9}"/>
              </a:ext>
            </a:extLst>
          </p:cNvPr>
          <p:cNvSpPr/>
          <p:nvPr/>
        </p:nvSpPr>
        <p:spPr>
          <a:xfrm>
            <a:off x="447673" y="3306544"/>
            <a:ext cx="8152317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</a:rPr>
              <a:t>те, которые образуют последний ряд</a:t>
            </a: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0D540A08-805A-4C04-BFDB-6ADDB5D8B49B}"/>
              </a:ext>
            </a:extLst>
          </p:cNvPr>
          <p:cNvSpPr/>
          <p:nvPr/>
        </p:nvSpPr>
        <p:spPr>
          <a:xfrm>
            <a:off x="447675" y="4885551"/>
            <a:ext cx="8152316" cy="830997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те, которые образуют кромку, - первая и последняя петли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7" name="Прямоугольник: скругленные углы 6">
            <a:hlinkClick r:id="rId2" action="ppaction://hlinksldjump"/>
            <a:extLst>
              <a:ext uri="{FF2B5EF4-FFF2-40B4-BE49-F238E27FC236}">
                <a16:creationId xmlns:a16="http://schemas.microsoft.com/office/drawing/2014/main" id="{3920D8AE-ACEE-484F-AFD9-2A26B612830C}"/>
              </a:ext>
            </a:extLst>
          </p:cNvPr>
          <p:cNvSpPr/>
          <p:nvPr/>
        </p:nvSpPr>
        <p:spPr>
          <a:xfrm>
            <a:off x="9311818" y="4403199"/>
            <a:ext cx="2594296" cy="830997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Ещё раз</a:t>
            </a:r>
          </a:p>
        </p:txBody>
      </p:sp>
      <p:sp>
        <p:nvSpPr>
          <p:cNvPr id="8" name="Прямоугольник: скругленные углы 7">
            <a:hlinkClick r:id="rId3" action="ppaction://hlinksldjump"/>
            <a:extLst>
              <a:ext uri="{FF2B5EF4-FFF2-40B4-BE49-F238E27FC236}">
                <a16:creationId xmlns:a16="http://schemas.microsoft.com/office/drawing/2014/main" id="{51803640-2682-431D-B289-067F354CACD6}"/>
              </a:ext>
            </a:extLst>
          </p:cNvPr>
          <p:cNvSpPr/>
          <p:nvPr/>
        </p:nvSpPr>
        <p:spPr>
          <a:xfrm>
            <a:off x="9311818" y="5499853"/>
            <a:ext cx="2594296" cy="830997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Дальше</a:t>
            </a:r>
          </a:p>
        </p:txBody>
      </p:sp>
      <p:sp>
        <p:nvSpPr>
          <p:cNvPr id="9" name="Прямоугольник: скругленные углы 8">
            <a:hlinkClick r:id="rId3" action="ppaction://hlinksldjump"/>
            <a:extLst>
              <a:ext uri="{FF2B5EF4-FFF2-40B4-BE49-F238E27FC236}">
                <a16:creationId xmlns:a16="http://schemas.microsoft.com/office/drawing/2014/main" id="{F89D8397-1FBA-451C-9140-1DF44F844C87}"/>
              </a:ext>
            </a:extLst>
          </p:cNvPr>
          <p:cNvSpPr/>
          <p:nvPr/>
        </p:nvSpPr>
        <p:spPr>
          <a:xfrm>
            <a:off x="9311818" y="1727537"/>
            <a:ext cx="2594296" cy="2410005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rgbClr val="00B050"/>
                </a:solidFill>
                <a:latin typeface="Monotype Corsiva" panose="03010101010201010101" pitchFamily="66" charset="0"/>
              </a:rPr>
              <a:t>V - </a:t>
            </a:r>
            <a:r>
              <a:rPr lang="ru-RU" sz="3600" dirty="0">
                <a:solidFill>
                  <a:srgbClr val="00B050"/>
                </a:solidFill>
                <a:latin typeface="Monotype Corsiva" panose="03010101010201010101" pitchFamily="66" charset="0"/>
              </a:rPr>
              <a:t>ВЕРНО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367117D-769D-44FD-8D86-B19D942BF7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2453" y="345358"/>
            <a:ext cx="5334698" cy="5855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39398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3C520-3EF0-4DAE-933A-88AB5719ED2B}"/>
              </a:ext>
            </a:extLst>
          </p:cNvPr>
          <p:cNvSpPr/>
          <p:nvPr/>
        </p:nvSpPr>
        <p:spPr>
          <a:xfrm>
            <a:off x="1413381" y="215384"/>
            <a:ext cx="95015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Спицы должны быть толще нити:</a:t>
            </a:r>
          </a:p>
        </p:txBody>
      </p:sp>
      <p:sp>
        <p:nvSpPr>
          <p:cNvPr id="4" name="Прямоугольник: скругленные углы 3">
            <a:hlinkClick r:id="rId2" action="ppaction://hlinksldjump"/>
            <a:extLst>
              <a:ext uri="{FF2B5EF4-FFF2-40B4-BE49-F238E27FC236}">
                <a16:creationId xmlns:a16="http://schemas.microsoft.com/office/drawing/2014/main" id="{ABEC5917-2559-4BBC-807C-21377C8EBCCA}"/>
              </a:ext>
            </a:extLst>
          </p:cNvPr>
          <p:cNvSpPr/>
          <p:nvPr/>
        </p:nvSpPr>
        <p:spPr>
          <a:xfrm>
            <a:off x="447674" y="1727537"/>
            <a:ext cx="3557167" cy="83099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4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в 2 раза</a:t>
            </a:r>
            <a:endParaRPr lang="ru-RU" sz="4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Прямоугольник: скругленные углы 4">
            <a:hlinkClick r:id="rId3" action="ppaction://hlinksldjump"/>
            <a:extLst>
              <a:ext uri="{FF2B5EF4-FFF2-40B4-BE49-F238E27FC236}">
                <a16:creationId xmlns:a16="http://schemas.microsoft.com/office/drawing/2014/main" id="{179CC98A-D0B8-46A9-8EBF-DEE3F1BB8FE9}"/>
              </a:ext>
            </a:extLst>
          </p:cNvPr>
          <p:cNvSpPr/>
          <p:nvPr/>
        </p:nvSpPr>
        <p:spPr>
          <a:xfrm>
            <a:off x="447673" y="3314303"/>
            <a:ext cx="3557167" cy="83099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4800" dirty="0">
                <a:solidFill>
                  <a:schemeClr val="bg1"/>
                </a:solidFill>
                <a:latin typeface="Monotype Corsiva" panose="03010101010201010101" pitchFamily="66" charset="0"/>
              </a:rPr>
              <a:t>в 3 раза</a:t>
            </a:r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0D540A08-805A-4C04-BFDB-6ADDB5D8B49B}"/>
              </a:ext>
            </a:extLst>
          </p:cNvPr>
          <p:cNvSpPr/>
          <p:nvPr/>
        </p:nvSpPr>
        <p:spPr>
          <a:xfrm>
            <a:off x="447675" y="4885551"/>
            <a:ext cx="3557165" cy="83099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4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в 4 раза</a:t>
            </a:r>
            <a:endParaRPr lang="ru-RU" sz="4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0B9B145-AEEF-40F7-9883-5B36D15C59C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1337" y="1575026"/>
            <a:ext cx="6407703" cy="431777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809707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3C520-3EF0-4DAE-933A-88AB5719ED2B}"/>
              </a:ext>
            </a:extLst>
          </p:cNvPr>
          <p:cNvSpPr/>
          <p:nvPr/>
        </p:nvSpPr>
        <p:spPr>
          <a:xfrm>
            <a:off x="1413381" y="215384"/>
            <a:ext cx="95015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Спицы должны быть толще нити:</a:t>
            </a:r>
          </a:p>
        </p:txBody>
      </p:sp>
      <p:sp>
        <p:nvSpPr>
          <p:cNvPr id="4" name="Прямоугольник: скругленные углы 3">
            <a:hlinkClick r:id="rId2" action="ppaction://hlinksldjump"/>
            <a:extLst>
              <a:ext uri="{FF2B5EF4-FFF2-40B4-BE49-F238E27FC236}">
                <a16:creationId xmlns:a16="http://schemas.microsoft.com/office/drawing/2014/main" id="{ABEC5917-2559-4BBC-807C-21377C8EBCCA}"/>
              </a:ext>
            </a:extLst>
          </p:cNvPr>
          <p:cNvSpPr/>
          <p:nvPr/>
        </p:nvSpPr>
        <p:spPr>
          <a:xfrm>
            <a:off x="447674" y="1727537"/>
            <a:ext cx="1531597" cy="830997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в 2 раза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179CC98A-D0B8-46A9-8EBF-DEE3F1BB8FE9}"/>
              </a:ext>
            </a:extLst>
          </p:cNvPr>
          <p:cNvSpPr/>
          <p:nvPr/>
        </p:nvSpPr>
        <p:spPr>
          <a:xfrm>
            <a:off x="447673" y="3306544"/>
            <a:ext cx="1531597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</a:rPr>
              <a:t>в 3 раза</a:t>
            </a: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0D540A08-805A-4C04-BFDB-6ADDB5D8B49B}"/>
              </a:ext>
            </a:extLst>
          </p:cNvPr>
          <p:cNvSpPr/>
          <p:nvPr/>
        </p:nvSpPr>
        <p:spPr>
          <a:xfrm>
            <a:off x="447675" y="4885551"/>
            <a:ext cx="1531595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в 4 раза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Прямоугольник: скругленные углы 9">
            <a:hlinkClick r:id="rId3" action="ppaction://hlinksldjump"/>
            <a:extLst>
              <a:ext uri="{FF2B5EF4-FFF2-40B4-BE49-F238E27FC236}">
                <a16:creationId xmlns:a16="http://schemas.microsoft.com/office/drawing/2014/main" id="{43D3E05E-054A-49A8-9F4D-623414655447}"/>
              </a:ext>
            </a:extLst>
          </p:cNvPr>
          <p:cNvSpPr/>
          <p:nvPr/>
        </p:nvSpPr>
        <p:spPr>
          <a:xfrm>
            <a:off x="7258050" y="4885550"/>
            <a:ext cx="1905000" cy="830997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Ещё раз</a:t>
            </a:r>
          </a:p>
        </p:txBody>
      </p:sp>
      <p:sp>
        <p:nvSpPr>
          <p:cNvPr id="11" name="Прямоугольник: скругленные углы 10">
            <a:hlinkClick r:id="rId2" action="ppaction://hlinksldjump"/>
            <a:extLst>
              <a:ext uri="{FF2B5EF4-FFF2-40B4-BE49-F238E27FC236}">
                <a16:creationId xmlns:a16="http://schemas.microsoft.com/office/drawing/2014/main" id="{1E296E38-FEC8-4B56-9488-6470FC6735C5}"/>
              </a:ext>
            </a:extLst>
          </p:cNvPr>
          <p:cNvSpPr/>
          <p:nvPr/>
        </p:nvSpPr>
        <p:spPr>
          <a:xfrm>
            <a:off x="9705975" y="4885550"/>
            <a:ext cx="1905000" cy="830997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Дальше</a:t>
            </a:r>
          </a:p>
        </p:txBody>
      </p:sp>
      <p:sp>
        <p:nvSpPr>
          <p:cNvPr id="12" name="Прямоугольник: скругленные углы 11">
            <a:hlinkClick r:id="rId2" action="ppaction://hlinksldjump"/>
            <a:extLst>
              <a:ext uri="{FF2B5EF4-FFF2-40B4-BE49-F238E27FC236}">
                <a16:creationId xmlns:a16="http://schemas.microsoft.com/office/drawing/2014/main" id="{71B74B38-5788-4C99-9E06-377EC24E356D}"/>
              </a:ext>
            </a:extLst>
          </p:cNvPr>
          <p:cNvSpPr/>
          <p:nvPr/>
        </p:nvSpPr>
        <p:spPr>
          <a:xfrm>
            <a:off x="7258050" y="1760963"/>
            <a:ext cx="4352925" cy="2410005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rgbClr val="00B050"/>
                </a:solidFill>
                <a:latin typeface="Monotype Corsiva" panose="03010101010201010101" pitchFamily="66" charset="0"/>
              </a:rPr>
              <a:t>V</a:t>
            </a:r>
            <a:r>
              <a:rPr lang="ru-RU" sz="3600" dirty="0">
                <a:solidFill>
                  <a:srgbClr val="00B050"/>
                </a:solidFill>
                <a:latin typeface="Monotype Corsiva" panose="03010101010201010101" pitchFamily="66" charset="0"/>
              </a:rPr>
              <a:t> - ВЕРНО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34297DD-520D-431F-938F-336901B95D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4370" y="542925"/>
            <a:ext cx="62480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66246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3C520-3EF0-4DAE-933A-88AB5719ED2B}"/>
              </a:ext>
            </a:extLst>
          </p:cNvPr>
          <p:cNvSpPr/>
          <p:nvPr/>
        </p:nvSpPr>
        <p:spPr>
          <a:xfrm>
            <a:off x="1413381" y="215384"/>
            <a:ext cx="95015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Спицы должны быть толще нити:</a:t>
            </a: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ABEC5917-2559-4BBC-807C-21377C8EBCCA}"/>
              </a:ext>
            </a:extLst>
          </p:cNvPr>
          <p:cNvSpPr/>
          <p:nvPr/>
        </p:nvSpPr>
        <p:spPr>
          <a:xfrm>
            <a:off x="447674" y="1727537"/>
            <a:ext cx="1531597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в 2 раза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179CC98A-D0B8-46A9-8EBF-DEE3F1BB8FE9}"/>
              </a:ext>
            </a:extLst>
          </p:cNvPr>
          <p:cNvSpPr/>
          <p:nvPr/>
        </p:nvSpPr>
        <p:spPr>
          <a:xfrm>
            <a:off x="447673" y="3306544"/>
            <a:ext cx="1531597" cy="830997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</a:rPr>
              <a:t>в 3 раза</a:t>
            </a: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0D540A08-805A-4C04-BFDB-6ADDB5D8B49B}"/>
              </a:ext>
            </a:extLst>
          </p:cNvPr>
          <p:cNvSpPr/>
          <p:nvPr/>
        </p:nvSpPr>
        <p:spPr>
          <a:xfrm>
            <a:off x="447675" y="4885551"/>
            <a:ext cx="1531595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в 4 раза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Прямоугольник: скругленные углы 9">
            <a:hlinkClick r:id="rId2" action="ppaction://hlinksldjump"/>
            <a:extLst>
              <a:ext uri="{FF2B5EF4-FFF2-40B4-BE49-F238E27FC236}">
                <a16:creationId xmlns:a16="http://schemas.microsoft.com/office/drawing/2014/main" id="{43D3E05E-054A-49A8-9F4D-623414655447}"/>
              </a:ext>
            </a:extLst>
          </p:cNvPr>
          <p:cNvSpPr/>
          <p:nvPr/>
        </p:nvSpPr>
        <p:spPr>
          <a:xfrm>
            <a:off x="7258049" y="4885550"/>
            <a:ext cx="4352925" cy="830997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Ещё раз</a:t>
            </a: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71B74B38-5788-4C99-9E06-377EC24E356D}"/>
              </a:ext>
            </a:extLst>
          </p:cNvPr>
          <p:cNvSpPr/>
          <p:nvPr/>
        </p:nvSpPr>
        <p:spPr>
          <a:xfrm>
            <a:off x="7258049" y="1727536"/>
            <a:ext cx="4352925" cy="2410005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C00000"/>
                </a:solidFill>
                <a:latin typeface="Monotype Corsiva" panose="03010101010201010101" pitchFamily="66" charset="0"/>
              </a:rPr>
              <a:t>Х - НЕ ВЕРНО</a:t>
            </a:r>
          </a:p>
        </p:txBody>
      </p:sp>
    </p:spTree>
    <p:extLst>
      <p:ext uri="{BB962C8B-B14F-4D97-AF65-F5344CB8AC3E}">
        <p14:creationId xmlns:p14="http://schemas.microsoft.com/office/powerpoint/2010/main" val="12766038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3C520-3EF0-4DAE-933A-88AB5719ED2B}"/>
              </a:ext>
            </a:extLst>
          </p:cNvPr>
          <p:cNvSpPr/>
          <p:nvPr/>
        </p:nvSpPr>
        <p:spPr>
          <a:xfrm>
            <a:off x="1413381" y="215384"/>
            <a:ext cx="95015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Спицы должны быть толще нити:</a:t>
            </a: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ABEC5917-2559-4BBC-807C-21377C8EBCCA}"/>
              </a:ext>
            </a:extLst>
          </p:cNvPr>
          <p:cNvSpPr/>
          <p:nvPr/>
        </p:nvSpPr>
        <p:spPr>
          <a:xfrm>
            <a:off x="447674" y="1727537"/>
            <a:ext cx="1531597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в 2 раза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179CC98A-D0B8-46A9-8EBF-DEE3F1BB8FE9}"/>
              </a:ext>
            </a:extLst>
          </p:cNvPr>
          <p:cNvSpPr/>
          <p:nvPr/>
        </p:nvSpPr>
        <p:spPr>
          <a:xfrm>
            <a:off x="447673" y="3306544"/>
            <a:ext cx="1531597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</a:rPr>
              <a:t>в 3 раза</a:t>
            </a: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0D540A08-805A-4C04-BFDB-6ADDB5D8B49B}"/>
              </a:ext>
            </a:extLst>
          </p:cNvPr>
          <p:cNvSpPr/>
          <p:nvPr/>
        </p:nvSpPr>
        <p:spPr>
          <a:xfrm>
            <a:off x="447675" y="4885551"/>
            <a:ext cx="1531595" cy="830997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в 4 раза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Прямоугольник: скругленные углы 9">
            <a:hlinkClick r:id="rId2" action="ppaction://hlinksldjump"/>
            <a:extLst>
              <a:ext uri="{FF2B5EF4-FFF2-40B4-BE49-F238E27FC236}">
                <a16:creationId xmlns:a16="http://schemas.microsoft.com/office/drawing/2014/main" id="{43D3E05E-054A-49A8-9F4D-623414655447}"/>
              </a:ext>
            </a:extLst>
          </p:cNvPr>
          <p:cNvSpPr/>
          <p:nvPr/>
        </p:nvSpPr>
        <p:spPr>
          <a:xfrm>
            <a:off x="7258049" y="4885550"/>
            <a:ext cx="4352925" cy="830997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Ещё раз</a:t>
            </a: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71B74B38-5788-4C99-9E06-377EC24E356D}"/>
              </a:ext>
            </a:extLst>
          </p:cNvPr>
          <p:cNvSpPr/>
          <p:nvPr/>
        </p:nvSpPr>
        <p:spPr>
          <a:xfrm>
            <a:off x="7258049" y="1727536"/>
            <a:ext cx="4352925" cy="2410005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C00000"/>
                </a:solidFill>
                <a:latin typeface="Monotype Corsiva" panose="03010101010201010101" pitchFamily="66" charset="0"/>
              </a:rPr>
              <a:t>Х - НЕ ВЕРНО</a:t>
            </a:r>
          </a:p>
        </p:txBody>
      </p:sp>
    </p:spTree>
    <p:extLst>
      <p:ext uri="{BB962C8B-B14F-4D97-AF65-F5344CB8AC3E}">
        <p14:creationId xmlns:p14="http://schemas.microsoft.com/office/powerpoint/2010/main" val="28877704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3C520-3EF0-4DAE-933A-88AB5719ED2B}"/>
              </a:ext>
            </a:extLst>
          </p:cNvPr>
          <p:cNvSpPr/>
          <p:nvPr/>
        </p:nvSpPr>
        <p:spPr>
          <a:xfrm>
            <a:off x="1413381" y="215384"/>
            <a:ext cx="95015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Чему должны соответствовать спицы?</a:t>
            </a:r>
          </a:p>
        </p:txBody>
      </p:sp>
      <p:sp>
        <p:nvSpPr>
          <p:cNvPr id="4" name="Прямоугольник: скругленные углы 3">
            <a:hlinkClick r:id="rId2" action="ppaction://hlinksldjump"/>
            <a:extLst>
              <a:ext uri="{FF2B5EF4-FFF2-40B4-BE49-F238E27FC236}">
                <a16:creationId xmlns:a16="http://schemas.microsoft.com/office/drawing/2014/main" id="{ABEC5917-2559-4BBC-807C-21377C8EBCCA}"/>
              </a:ext>
            </a:extLst>
          </p:cNvPr>
          <p:cNvSpPr/>
          <p:nvPr/>
        </p:nvSpPr>
        <p:spPr>
          <a:xfrm>
            <a:off x="447674" y="1727537"/>
            <a:ext cx="4691485" cy="83099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качеству пряжи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Прямоугольник: скругленные углы 4">
            <a:hlinkClick r:id="rId3" action="ppaction://hlinksldjump"/>
            <a:extLst>
              <a:ext uri="{FF2B5EF4-FFF2-40B4-BE49-F238E27FC236}">
                <a16:creationId xmlns:a16="http://schemas.microsoft.com/office/drawing/2014/main" id="{179CC98A-D0B8-46A9-8EBF-DEE3F1BB8FE9}"/>
              </a:ext>
            </a:extLst>
          </p:cNvPr>
          <p:cNvSpPr/>
          <p:nvPr/>
        </p:nvSpPr>
        <p:spPr>
          <a:xfrm>
            <a:off x="447673" y="3306544"/>
            <a:ext cx="4691485" cy="83099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</a:rPr>
              <a:t>толщине пряжи</a:t>
            </a:r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0D540A08-805A-4C04-BFDB-6ADDB5D8B49B}"/>
              </a:ext>
            </a:extLst>
          </p:cNvPr>
          <p:cNvSpPr/>
          <p:nvPr/>
        </p:nvSpPr>
        <p:spPr>
          <a:xfrm>
            <a:off x="447675" y="4885551"/>
            <a:ext cx="4691483" cy="83099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длине нити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00E5331-57BE-4D1B-B9F0-560E23823EA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4318" y="1572309"/>
            <a:ext cx="4340609" cy="42994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969963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3C520-3EF0-4DAE-933A-88AB5719ED2B}"/>
              </a:ext>
            </a:extLst>
          </p:cNvPr>
          <p:cNvSpPr/>
          <p:nvPr/>
        </p:nvSpPr>
        <p:spPr>
          <a:xfrm>
            <a:off x="1413381" y="215384"/>
            <a:ext cx="95015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Чему должны соответствовать спицы?</a:t>
            </a:r>
          </a:p>
        </p:txBody>
      </p:sp>
      <p:sp>
        <p:nvSpPr>
          <p:cNvPr id="4" name="Прямоугольник: скругленные углы 3">
            <a:hlinkClick r:id="rId2" action="ppaction://hlinksldjump"/>
            <a:extLst>
              <a:ext uri="{FF2B5EF4-FFF2-40B4-BE49-F238E27FC236}">
                <a16:creationId xmlns:a16="http://schemas.microsoft.com/office/drawing/2014/main" id="{ABEC5917-2559-4BBC-807C-21377C8EBCCA}"/>
              </a:ext>
            </a:extLst>
          </p:cNvPr>
          <p:cNvSpPr/>
          <p:nvPr/>
        </p:nvSpPr>
        <p:spPr>
          <a:xfrm>
            <a:off x="447674" y="1727537"/>
            <a:ext cx="4691485" cy="830997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качеству пряжи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179CC98A-D0B8-46A9-8EBF-DEE3F1BB8FE9}"/>
              </a:ext>
            </a:extLst>
          </p:cNvPr>
          <p:cNvSpPr/>
          <p:nvPr/>
        </p:nvSpPr>
        <p:spPr>
          <a:xfrm>
            <a:off x="447673" y="3306544"/>
            <a:ext cx="4691485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</a:rPr>
              <a:t>толщине пряжи</a:t>
            </a: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0D540A08-805A-4C04-BFDB-6ADDB5D8B49B}"/>
              </a:ext>
            </a:extLst>
          </p:cNvPr>
          <p:cNvSpPr/>
          <p:nvPr/>
        </p:nvSpPr>
        <p:spPr>
          <a:xfrm>
            <a:off x="447675" y="4885551"/>
            <a:ext cx="4691483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длине нити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Прямоугольник: скругленные углы 9">
            <a:hlinkClick r:id="rId2" action="ppaction://hlinksldjump"/>
            <a:extLst>
              <a:ext uri="{FF2B5EF4-FFF2-40B4-BE49-F238E27FC236}">
                <a16:creationId xmlns:a16="http://schemas.microsoft.com/office/drawing/2014/main" id="{43D3E05E-054A-49A8-9F4D-623414655447}"/>
              </a:ext>
            </a:extLst>
          </p:cNvPr>
          <p:cNvSpPr/>
          <p:nvPr/>
        </p:nvSpPr>
        <p:spPr>
          <a:xfrm>
            <a:off x="7258049" y="4885550"/>
            <a:ext cx="4352925" cy="830997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Ещё раз</a:t>
            </a:r>
          </a:p>
        </p:txBody>
      </p:sp>
      <p:sp>
        <p:nvSpPr>
          <p:cNvPr id="12" name="Прямоугольник: скругленные углы 11">
            <a:hlinkClick r:id="rId2" action="ppaction://hlinksldjump"/>
            <a:extLst>
              <a:ext uri="{FF2B5EF4-FFF2-40B4-BE49-F238E27FC236}">
                <a16:creationId xmlns:a16="http://schemas.microsoft.com/office/drawing/2014/main" id="{71B74B38-5788-4C99-9E06-377EC24E356D}"/>
              </a:ext>
            </a:extLst>
          </p:cNvPr>
          <p:cNvSpPr/>
          <p:nvPr/>
        </p:nvSpPr>
        <p:spPr>
          <a:xfrm>
            <a:off x="7258049" y="1727536"/>
            <a:ext cx="4352925" cy="2410005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C00000"/>
                </a:solidFill>
                <a:latin typeface="Monotype Corsiva" panose="03010101010201010101" pitchFamily="66" charset="0"/>
              </a:rPr>
              <a:t>Х - НЕ ВЕРНО</a:t>
            </a:r>
          </a:p>
        </p:txBody>
      </p:sp>
    </p:spTree>
    <p:extLst>
      <p:ext uri="{BB962C8B-B14F-4D97-AF65-F5344CB8AC3E}">
        <p14:creationId xmlns:p14="http://schemas.microsoft.com/office/powerpoint/2010/main" val="17919979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3C520-3EF0-4DAE-933A-88AB5719ED2B}"/>
              </a:ext>
            </a:extLst>
          </p:cNvPr>
          <p:cNvSpPr/>
          <p:nvPr/>
        </p:nvSpPr>
        <p:spPr>
          <a:xfrm>
            <a:off x="1413381" y="215384"/>
            <a:ext cx="95015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Чему должны соответствовать спицы?</a:t>
            </a: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ABEC5917-2559-4BBC-807C-21377C8EBCCA}"/>
              </a:ext>
            </a:extLst>
          </p:cNvPr>
          <p:cNvSpPr/>
          <p:nvPr/>
        </p:nvSpPr>
        <p:spPr>
          <a:xfrm>
            <a:off x="447674" y="1727537"/>
            <a:ext cx="4691485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качеству пряжи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Прямоугольник: скругленные углы 4">
            <a:hlinkClick r:id="rId2" action="ppaction://hlinksldjump"/>
            <a:extLst>
              <a:ext uri="{FF2B5EF4-FFF2-40B4-BE49-F238E27FC236}">
                <a16:creationId xmlns:a16="http://schemas.microsoft.com/office/drawing/2014/main" id="{179CC98A-D0B8-46A9-8EBF-DEE3F1BB8FE9}"/>
              </a:ext>
            </a:extLst>
          </p:cNvPr>
          <p:cNvSpPr/>
          <p:nvPr/>
        </p:nvSpPr>
        <p:spPr>
          <a:xfrm>
            <a:off x="447673" y="3306544"/>
            <a:ext cx="4691485" cy="830997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</a:rPr>
              <a:t>толщине пряжи</a:t>
            </a: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0D540A08-805A-4C04-BFDB-6ADDB5D8B49B}"/>
              </a:ext>
            </a:extLst>
          </p:cNvPr>
          <p:cNvSpPr/>
          <p:nvPr/>
        </p:nvSpPr>
        <p:spPr>
          <a:xfrm>
            <a:off x="447675" y="4885551"/>
            <a:ext cx="4691483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длине нити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Прямоугольник: скругленные углы 9">
            <a:hlinkClick r:id="rId3" action="ppaction://hlinksldjump"/>
            <a:extLst>
              <a:ext uri="{FF2B5EF4-FFF2-40B4-BE49-F238E27FC236}">
                <a16:creationId xmlns:a16="http://schemas.microsoft.com/office/drawing/2014/main" id="{43D3E05E-054A-49A8-9F4D-623414655447}"/>
              </a:ext>
            </a:extLst>
          </p:cNvPr>
          <p:cNvSpPr/>
          <p:nvPr/>
        </p:nvSpPr>
        <p:spPr>
          <a:xfrm>
            <a:off x="7258050" y="4885550"/>
            <a:ext cx="1905000" cy="830997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Ещё раз</a:t>
            </a:r>
          </a:p>
        </p:txBody>
      </p:sp>
      <p:sp>
        <p:nvSpPr>
          <p:cNvPr id="11" name="Прямоугольник: скругленные углы 10">
            <a:hlinkClick r:id="rId2" action="ppaction://hlinksldjump"/>
            <a:extLst>
              <a:ext uri="{FF2B5EF4-FFF2-40B4-BE49-F238E27FC236}">
                <a16:creationId xmlns:a16="http://schemas.microsoft.com/office/drawing/2014/main" id="{1E296E38-FEC8-4B56-9488-6470FC6735C5}"/>
              </a:ext>
            </a:extLst>
          </p:cNvPr>
          <p:cNvSpPr/>
          <p:nvPr/>
        </p:nvSpPr>
        <p:spPr>
          <a:xfrm>
            <a:off x="9705975" y="4885550"/>
            <a:ext cx="1905000" cy="830997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Дальше</a:t>
            </a: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71B74B38-5788-4C99-9E06-377EC24E356D}"/>
              </a:ext>
            </a:extLst>
          </p:cNvPr>
          <p:cNvSpPr/>
          <p:nvPr/>
        </p:nvSpPr>
        <p:spPr>
          <a:xfrm>
            <a:off x="7258049" y="1727536"/>
            <a:ext cx="4352925" cy="2410005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C00000"/>
                </a:solidFill>
                <a:latin typeface="Monotype Corsiva" panose="03010101010201010101" pitchFamily="66" charset="0"/>
              </a:rPr>
              <a:t>Х - НЕ ВЕРНО</a:t>
            </a:r>
          </a:p>
        </p:txBody>
      </p:sp>
      <p:sp>
        <p:nvSpPr>
          <p:cNvPr id="9" name="Прямоугольник: скругленные углы 8">
            <a:hlinkClick r:id="rId2" action="ppaction://hlinksldjump"/>
            <a:extLst>
              <a:ext uri="{FF2B5EF4-FFF2-40B4-BE49-F238E27FC236}">
                <a16:creationId xmlns:a16="http://schemas.microsoft.com/office/drawing/2014/main" id="{5B465198-BFBA-4953-8BD2-756F9A2A8E22}"/>
              </a:ext>
            </a:extLst>
          </p:cNvPr>
          <p:cNvSpPr/>
          <p:nvPr/>
        </p:nvSpPr>
        <p:spPr>
          <a:xfrm>
            <a:off x="7258050" y="1723845"/>
            <a:ext cx="4352925" cy="241000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rgbClr val="00B050"/>
                </a:solidFill>
                <a:latin typeface="Monotype Corsiva" panose="03010101010201010101" pitchFamily="66" charset="0"/>
              </a:rPr>
              <a:t>V - </a:t>
            </a:r>
            <a:r>
              <a:rPr lang="ru-RU" sz="3600" dirty="0">
                <a:solidFill>
                  <a:srgbClr val="00B050"/>
                </a:solidFill>
                <a:latin typeface="Monotype Corsiva" panose="03010101010201010101" pitchFamily="66" charset="0"/>
              </a:rPr>
              <a:t>ВЕРНО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CD43E33-5E49-4E49-A745-B0DD42B9282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614" y="428625"/>
            <a:ext cx="62480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0473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3C520-3EF0-4DAE-933A-88AB5719ED2B}"/>
              </a:ext>
            </a:extLst>
          </p:cNvPr>
          <p:cNvSpPr/>
          <p:nvPr/>
        </p:nvSpPr>
        <p:spPr>
          <a:xfrm>
            <a:off x="1413381" y="215384"/>
            <a:ext cx="95015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Чему должны соответствовать спицы?</a:t>
            </a: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ABEC5917-2559-4BBC-807C-21377C8EBCCA}"/>
              </a:ext>
            </a:extLst>
          </p:cNvPr>
          <p:cNvSpPr/>
          <p:nvPr/>
        </p:nvSpPr>
        <p:spPr>
          <a:xfrm>
            <a:off x="447674" y="1727537"/>
            <a:ext cx="4691485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качеству пряжи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179CC98A-D0B8-46A9-8EBF-DEE3F1BB8FE9}"/>
              </a:ext>
            </a:extLst>
          </p:cNvPr>
          <p:cNvSpPr/>
          <p:nvPr/>
        </p:nvSpPr>
        <p:spPr>
          <a:xfrm>
            <a:off x="447673" y="3306544"/>
            <a:ext cx="4691485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</a:rPr>
              <a:t>толщине пряжи</a:t>
            </a:r>
          </a:p>
        </p:txBody>
      </p:sp>
      <p:sp>
        <p:nvSpPr>
          <p:cNvPr id="6" name="Прямоугольник: скругленные углы 5">
            <a:hlinkClick r:id="rId2" action="ppaction://hlinksldjump"/>
            <a:extLst>
              <a:ext uri="{FF2B5EF4-FFF2-40B4-BE49-F238E27FC236}">
                <a16:creationId xmlns:a16="http://schemas.microsoft.com/office/drawing/2014/main" id="{0D540A08-805A-4C04-BFDB-6ADDB5D8B49B}"/>
              </a:ext>
            </a:extLst>
          </p:cNvPr>
          <p:cNvSpPr/>
          <p:nvPr/>
        </p:nvSpPr>
        <p:spPr>
          <a:xfrm>
            <a:off x="447675" y="4885551"/>
            <a:ext cx="4691483" cy="830997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длине нити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Прямоугольник: скругленные углы 9">
            <a:hlinkClick r:id="rId2" action="ppaction://hlinksldjump"/>
            <a:extLst>
              <a:ext uri="{FF2B5EF4-FFF2-40B4-BE49-F238E27FC236}">
                <a16:creationId xmlns:a16="http://schemas.microsoft.com/office/drawing/2014/main" id="{43D3E05E-054A-49A8-9F4D-623414655447}"/>
              </a:ext>
            </a:extLst>
          </p:cNvPr>
          <p:cNvSpPr/>
          <p:nvPr/>
        </p:nvSpPr>
        <p:spPr>
          <a:xfrm>
            <a:off x="7258049" y="4885550"/>
            <a:ext cx="4352925" cy="830997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Ещё раз</a:t>
            </a:r>
          </a:p>
        </p:txBody>
      </p:sp>
      <p:sp>
        <p:nvSpPr>
          <p:cNvPr id="12" name="Прямоугольник: скругленные углы 11">
            <a:hlinkClick r:id="rId2" action="ppaction://hlinksldjump"/>
            <a:extLst>
              <a:ext uri="{FF2B5EF4-FFF2-40B4-BE49-F238E27FC236}">
                <a16:creationId xmlns:a16="http://schemas.microsoft.com/office/drawing/2014/main" id="{71B74B38-5788-4C99-9E06-377EC24E356D}"/>
              </a:ext>
            </a:extLst>
          </p:cNvPr>
          <p:cNvSpPr/>
          <p:nvPr/>
        </p:nvSpPr>
        <p:spPr>
          <a:xfrm>
            <a:off x="7258049" y="1727536"/>
            <a:ext cx="4352925" cy="2410005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C00000"/>
                </a:solidFill>
                <a:latin typeface="Monotype Corsiva" panose="03010101010201010101" pitchFamily="66" charset="0"/>
              </a:rPr>
              <a:t>Х - НЕ ВЕРНО</a:t>
            </a:r>
          </a:p>
        </p:txBody>
      </p:sp>
    </p:spTree>
    <p:extLst>
      <p:ext uri="{BB962C8B-B14F-4D97-AF65-F5344CB8AC3E}">
        <p14:creationId xmlns:p14="http://schemas.microsoft.com/office/powerpoint/2010/main" val="41230351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3C520-3EF0-4DAE-933A-88AB5719ED2B}"/>
              </a:ext>
            </a:extLst>
          </p:cNvPr>
          <p:cNvSpPr/>
          <p:nvPr/>
        </p:nvSpPr>
        <p:spPr>
          <a:xfrm>
            <a:off x="1413381" y="215384"/>
            <a:ext cx="950154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Что делают с кромочными петлями?</a:t>
            </a: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endParaRPr lang="ru-RU" sz="48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ABEC5917-2559-4BBC-807C-21377C8EBCCA}"/>
              </a:ext>
            </a:extLst>
          </p:cNvPr>
          <p:cNvSpPr/>
          <p:nvPr/>
        </p:nvSpPr>
        <p:spPr>
          <a:xfrm>
            <a:off x="447674" y="1727537"/>
            <a:ext cx="4691485" cy="83099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провязывают изнаночными петлями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179CC98A-D0B8-46A9-8EBF-DEE3F1BB8FE9}"/>
              </a:ext>
            </a:extLst>
          </p:cNvPr>
          <p:cNvSpPr/>
          <p:nvPr/>
        </p:nvSpPr>
        <p:spPr>
          <a:xfrm>
            <a:off x="447673" y="3306544"/>
            <a:ext cx="4691485" cy="83099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</a:rPr>
              <a:t>снимают не провязанными</a:t>
            </a: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0D540A08-805A-4C04-BFDB-6ADDB5D8B49B}"/>
              </a:ext>
            </a:extLst>
          </p:cNvPr>
          <p:cNvSpPr/>
          <p:nvPr/>
        </p:nvSpPr>
        <p:spPr>
          <a:xfrm>
            <a:off x="447675" y="4885551"/>
            <a:ext cx="4691483" cy="83099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первую петлю снимают, а последнюю провязывают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AE1BE6A-E3A1-4901-BE5D-68CB8D1560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4800" y="975257"/>
            <a:ext cx="6644640" cy="527662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0736433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3C520-3EF0-4DAE-933A-88AB5719ED2B}"/>
              </a:ext>
            </a:extLst>
          </p:cNvPr>
          <p:cNvSpPr/>
          <p:nvPr/>
        </p:nvSpPr>
        <p:spPr>
          <a:xfrm>
            <a:off x="1413381" y="215384"/>
            <a:ext cx="950154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Что делают с кромочными петлями?</a:t>
            </a: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endParaRPr lang="ru-RU" sz="48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Прямоугольник: скругленные углы 3">
            <a:hlinkClick r:id="rId2" action="ppaction://hlinksldjump"/>
            <a:extLst>
              <a:ext uri="{FF2B5EF4-FFF2-40B4-BE49-F238E27FC236}">
                <a16:creationId xmlns:a16="http://schemas.microsoft.com/office/drawing/2014/main" id="{ABEC5917-2559-4BBC-807C-21377C8EBCCA}"/>
              </a:ext>
            </a:extLst>
          </p:cNvPr>
          <p:cNvSpPr/>
          <p:nvPr/>
        </p:nvSpPr>
        <p:spPr>
          <a:xfrm>
            <a:off x="447674" y="1727537"/>
            <a:ext cx="4691485" cy="830997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провязывают изнаночными петлями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179CC98A-D0B8-46A9-8EBF-DEE3F1BB8FE9}"/>
              </a:ext>
            </a:extLst>
          </p:cNvPr>
          <p:cNvSpPr/>
          <p:nvPr/>
        </p:nvSpPr>
        <p:spPr>
          <a:xfrm>
            <a:off x="447673" y="3306544"/>
            <a:ext cx="4691485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</a:rPr>
              <a:t>снимают не провязанными</a:t>
            </a: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0D540A08-805A-4C04-BFDB-6ADDB5D8B49B}"/>
              </a:ext>
            </a:extLst>
          </p:cNvPr>
          <p:cNvSpPr/>
          <p:nvPr/>
        </p:nvSpPr>
        <p:spPr>
          <a:xfrm>
            <a:off x="447675" y="4885551"/>
            <a:ext cx="4691483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первую петлю снимают, а последнюю провязывают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Прямоугольник: скругленные углы 9">
            <a:hlinkClick r:id="rId3" action="ppaction://hlinksldjump"/>
            <a:extLst>
              <a:ext uri="{FF2B5EF4-FFF2-40B4-BE49-F238E27FC236}">
                <a16:creationId xmlns:a16="http://schemas.microsoft.com/office/drawing/2014/main" id="{43D3E05E-054A-49A8-9F4D-623414655447}"/>
              </a:ext>
            </a:extLst>
          </p:cNvPr>
          <p:cNvSpPr/>
          <p:nvPr/>
        </p:nvSpPr>
        <p:spPr>
          <a:xfrm>
            <a:off x="7258050" y="4885550"/>
            <a:ext cx="1905000" cy="830997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Ещё раз</a:t>
            </a:r>
          </a:p>
        </p:txBody>
      </p:sp>
      <p:sp>
        <p:nvSpPr>
          <p:cNvPr id="11" name="Прямоугольник: скругленные углы 10">
            <a:hlinkClick r:id="rId2" action="ppaction://hlinksldjump"/>
            <a:extLst>
              <a:ext uri="{FF2B5EF4-FFF2-40B4-BE49-F238E27FC236}">
                <a16:creationId xmlns:a16="http://schemas.microsoft.com/office/drawing/2014/main" id="{1E296E38-FEC8-4B56-9488-6470FC6735C5}"/>
              </a:ext>
            </a:extLst>
          </p:cNvPr>
          <p:cNvSpPr/>
          <p:nvPr/>
        </p:nvSpPr>
        <p:spPr>
          <a:xfrm>
            <a:off x="9705975" y="4885550"/>
            <a:ext cx="1905000" cy="830997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Дальше</a:t>
            </a: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71B74B38-5788-4C99-9E06-377EC24E356D}"/>
              </a:ext>
            </a:extLst>
          </p:cNvPr>
          <p:cNvSpPr/>
          <p:nvPr/>
        </p:nvSpPr>
        <p:spPr>
          <a:xfrm>
            <a:off x="7258049" y="1727536"/>
            <a:ext cx="4352925" cy="2410005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C00000"/>
                </a:solidFill>
                <a:latin typeface="Monotype Corsiva" panose="03010101010201010101" pitchFamily="66" charset="0"/>
              </a:rPr>
              <a:t>Х - НЕ ВЕРНО</a:t>
            </a:r>
          </a:p>
        </p:txBody>
      </p:sp>
      <p:sp>
        <p:nvSpPr>
          <p:cNvPr id="9" name="Прямоугольник: скругленные углы 8">
            <a:hlinkClick r:id="rId2" action="ppaction://hlinksldjump"/>
            <a:extLst>
              <a:ext uri="{FF2B5EF4-FFF2-40B4-BE49-F238E27FC236}">
                <a16:creationId xmlns:a16="http://schemas.microsoft.com/office/drawing/2014/main" id="{34194C88-E470-48C2-9E02-8DE36482A090}"/>
              </a:ext>
            </a:extLst>
          </p:cNvPr>
          <p:cNvSpPr/>
          <p:nvPr/>
        </p:nvSpPr>
        <p:spPr>
          <a:xfrm>
            <a:off x="7258050" y="1723845"/>
            <a:ext cx="4352925" cy="241000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rgbClr val="00B050"/>
                </a:solidFill>
                <a:latin typeface="Monotype Corsiva" panose="03010101010201010101" pitchFamily="66" charset="0"/>
              </a:rPr>
              <a:t>V - </a:t>
            </a:r>
            <a:r>
              <a:rPr lang="ru-RU" sz="3600" dirty="0">
                <a:solidFill>
                  <a:srgbClr val="00B050"/>
                </a:solidFill>
                <a:latin typeface="Monotype Corsiva" panose="03010101010201010101" pitchFamily="66" charset="0"/>
              </a:rPr>
              <a:t>ВЕРНО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0722ABA7-3299-4F29-AFC5-0FBF82AFDD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0147" y="704850"/>
            <a:ext cx="62480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9828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3C520-3EF0-4DAE-933A-88AB5719ED2B}"/>
              </a:ext>
            </a:extLst>
          </p:cNvPr>
          <p:cNvSpPr/>
          <p:nvPr/>
        </p:nvSpPr>
        <p:spPr>
          <a:xfrm>
            <a:off x="1413381" y="215384"/>
            <a:ext cx="950154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Что делают с кромочными петлями?</a:t>
            </a: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endParaRPr lang="ru-RU" sz="48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ABEC5917-2559-4BBC-807C-21377C8EBCCA}"/>
              </a:ext>
            </a:extLst>
          </p:cNvPr>
          <p:cNvSpPr/>
          <p:nvPr/>
        </p:nvSpPr>
        <p:spPr>
          <a:xfrm>
            <a:off x="447674" y="1727537"/>
            <a:ext cx="4691485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провязывают изнаночными петлями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Прямоугольник: скругленные углы 4">
            <a:hlinkClick r:id="rId2" action="ppaction://hlinksldjump"/>
            <a:extLst>
              <a:ext uri="{FF2B5EF4-FFF2-40B4-BE49-F238E27FC236}">
                <a16:creationId xmlns:a16="http://schemas.microsoft.com/office/drawing/2014/main" id="{179CC98A-D0B8-46A9-8EBF-DEE3F1BB8FE9}"/>
              </a:ext>
            </a:extLst>
          </p:cNvPr>
          <p:cNvSpPr/>
          <p:nvPr/>
        </p:nvSpPr>
        <p:spPr>
          <a:xfrm>
            <a:off x="447673" y="3306544"/>
            <a:ext cx="4691485" cy="830997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</a:rPr>
              <a:t>снимают не провязанными</a:t>
            </a: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0D540A08-805A-4C04-BFDB-6ADDB5D8B49B}"/>
              </a:ext>
            </a:extLst>
          </p:cNvPr>
          <p:cNvSpPr/>
          <p:nvPr/>
        </p:nvSpPr>
        <p:spPr>
          <a:xfrm>
            <a:off x="447675" y="4885551"/>
            <a:ext cx="4691483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первую петлю снимают, а последнюю провязывают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Прямоугольник: скругленные углы 9">
            <a:hlinkClick r:id="rId2" action="ppaction://hlinksldjump"/>
            <a:extLst>
              <a:ext uri="{FF2B5EF4-FFF2-40B4-BE49-F238E27FC236}">
                <a16:creationId xmlns:a16="http://schemas.microsoft.com/office/drawing/2014/main" id="{43D3E05E-054A-49A8-9F4D-623414655447}"/>
              </a:ext>
            </a:extLst>
          </p:cNvPr>
          <p:cNvSpPr/>
          <p:nvPr/>
        </p:nvSpPr>
        <p:spPr>
          <a:xfrm>
            <a:off x="7258049" y="4885550"/>
            <a:ext cx="4352925" cy="830997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Ещё раз</a:t>
            </a:r>
          </a:p>
        </p:txBody>
      </p:sp>
      <p:sp>
        <p:nvSpPr>
          <p:cNvPr id="12" name="Прямоугольник: скругленные углы 11">
            <a:hlinkClick r:id="rId2" action="ppaction://hlinksldjump"/>
            <a:extLst>
              <a:ext uri="{FF2B5EF4-FFF2-40B4-BE49-F238E27FC236}">
                <a16:creationId xmlns:a16="http://schemas.microsoft.com/office/drawing/2014/main" id="{71B74B38-5788-4C99-9E06-377EC24E356D}"/>
              </a:ext>
            </a:extLst>
          </p:cNvPr>
          <p:cNvSpPr/>
          <p:nvPr/>
        </p:nvSpPr>
        <p:spPr>
          <a:xfrm>
            <a:off x="7258049" y="1727536"/>
            <a:ext cx="4352925" cy="2410005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C00000"/>
                </a:solidFill>
                <a:latin typeface="Monotype Corsiva" panose="03010101010201010101" pitchFamily="66" charset="0"/>
              </a:rPr>
              <a:t>Х - НЕ ВЕРНО</a:t>
            </a:r>
          </a:p>
        </p:txBody>
      </p:sp>
    </p:spTree>
    <p:extLst>
      <p:ext uri="{BB962C8B-B14F-4D97-AF65-F5344CB8AC3E}">
        <p14:creationId xmlns:p14="http://schemas.microsoft.com/office/powerpoint/2010/main" val="8367704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3C520-3EF0-4DAE-933A-88AB5719ED2B}"/>
              </a:ext>
            </a:extLst>
          </p:cNvPr>
          <p:cNvSpPr/>
          <p:nvPr/>
        </p:nvSpPr>
        <p:spPr>
          <a:xfrm>
            <a:off x="1413381" y="215384"/>
            <a:ext cx="950154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Что делают с кромочными петлями?</a:t>
            </a: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endParaRPr lang="ru-RU" sz="48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ABEC5917-2559-4BBC-807C-21377C8EBCCA}"/>
              </a:ext>
            </a:extLst>
          </p:cNvPr>
          <p:cNvSpPr/>
          <p:nvPr/>
        </p:nvSpPr>
        <p:spPr>
          <a:xfrm>
            <a:off x="447674" y="1727537"/>
            <a:ext cx="4691485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провязывают изнаночными петлями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179CC98A-D0B8-46A9-8EBF-DEE3F1BB8FE9}"/>
              </a:ext>
            </a:extLst>
          </p:cNvPr>
          <p:cNvSpPr/>
          <p:nvPr/>
        </p:nvSpPr>
        <p:spPr>
          <a:xfrm>
            <a:off x="447673" y="3306544"/>
            <a:ext cx="4691485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</a:rPr>
              <a:t>снимают не провязанными</a:t>
            </a: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0D540A08-805A-4C04-BFDB-6ADDB5D8B49B}"/>
              </a:ext>
            </a:extLst>
          </p:cNvPr>
          <p:cNvSpPr/>
          <p:nvPr/>
        </p:nvSpPr>
        <p:spPr>
          <a:xfrm>
            <a:off x="447675" y="4885551"/>
            <a:ext cx="4691483" cy="830997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первую петлю снимают, а последнюю провязывают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Прямоугольник: скругленные углы 9">
            <a:hlinkClick r:id="rId2" action="ppaction://hlinksldjump"/>
            <a:extLst>
              <a:ext uri="{FF2B5EF4-FFF2-40B4-BE49-F238E27FC236}">
                <a16:creationId xmlns:a16="http://schemas.microsoft.com/office/drawing/2014/main" id="{43D3E05E-054A-49A8-9F4D-623414655447}"/>
              </a:ext>
            </a:extLst>
          </p:cNvPr>
          <p:cNvSpPr/>
          <p:nvPr/>
        </p:nvSpPr>
        <p:spPr>
          <a:xfrm>
            <a:off x="7258049" y="4885550"/>
            <a:ext cx="4352925" cy="830997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Ещё раз</a:t>
            </a: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71B74B38-5788-4C99-9E06-377EC24E356D}"/>
              </a:ext>
            </a:extLst>
          </p:cNvPr>
          <p:cNvSpPr/>
          <p:nvPr/>
        </p:nvSpPr>
        <p:spPr>
          <a:xfrm>
            <a:off x="7258049" y="1727536"/>
            <a:ext cx="4352925" cy="2410005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C00000"/>
                </a:solidFill>
                <a:latin typeface="Monotype Corsiva" panose="03010101010201010101" pitchFamily="66" charset="0"/>
              </a:rPr>
              <a:t>Х - НЕ ВЕРНО</a:t>
            </a:r>
          </a:p>
        </p:txBody>
      </p:sp>
    </p:spTree>
    <p:extLst>
      <p:ext uri="{BB962C8B-B14F-4D97-AF65-F5344CB8AC3E}">
        <p14:creationId xmlns:p14="http://schemas.microsoft.com/office/powerpoint/2010/main" val="5375034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3C520-3EF0-4DAE-933A-88AB5719ED2B}"/>
              </a:ext>
            </a:extLst>
          </p:cNvPr>
          <p:cNvSpPr/>
          <p:nvPr/>
        </p:nvSpPr>
        <p:spPr>
          <a:xfrm>
            <a:off x="447674" y="215384"/>
            <a:ext cx="11296652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Провязывание </a:t>
            </a:r>
            <a:r>
              <a:rPr lang="ru-RU" sz="4400" b="1" dirty="0" err="1">
                <a:solidFill>
                  <a:srgbClr val="C00000"/>
                </a:solidFill>
                <a:latin typeface="Monotype Corsiva" panose="03010101010201010101" pitchFamily="66" charset="0"/>
              </a:rPr>
              <a:t>накидов</a:t>
            </a:r>
            <a:r>
              <a:rPr lang="ru-RU" sz="44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 спицами в рисунке дает возможность получить:</a:t>
            </a: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endParaRPr lang="ru-RU" sz="48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Прямоугольник: скругленные углы 3">
            <a:hlinkClick r:id="rId2" action="ppaction://hlinksldjump"/>
            <a:extLst>
              <a:ext uri="{FF2B5EF4-FFF2-40B4-BE49-F238E27FC236}">
                <a16:creationId xmlns:a16="http://schemas.microsoft.com/office/drawing/2014/main" id="{ABEC5917-2559-4BBC-807C-21377C8EBCCA}"/>
              </a:ext>
            </a:extLst>
          </p:cNvPr>
          <p:cNvSpPr/>
          <p:nvPr/>
        </p:nvSpPr>
        <p:spPr>
          <a:xfrm>
            <a:off x="447674" y="1727537"/>
            <a:ext cx="4691485" cy="83099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плотный узор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Прямоугольник: скругленные углы 4">
            <a:hlinkClick r:id="rId3" action="ppaction://hlinksldjump"/>
            <a:extLst>
              <a:ext uri="{FF2B5EF4-FFF2-40B4-BE49-F238E27FC236}">
                <a16:creationId xmlns:a16="http://schemas.microsoft.com/office/drawing/2014/main" id="{179CC98A-D0B8-46A9-8EBF-DEE3F1BB8FE9}"/>
              </a:ext>
            </a:extLst>
          </p:cNvPr>
          <p:cNvSpPr/>
          <p:nvPr/>
        </p:nvSpPr>
        <p:spPr>
          <a:xfrm>
            <a:off x="447673" y="3306544"/>
            <a:ext cx="4691485" cy="83099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</a:rPr>
              <a:t>ажурную вязку</a:t>
            </a:r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0D540A08-805A-4C04-BFDB-6ADDB5D8B49B}"/>
              </a:ext>
            </a:extLst>
          </p:cNvPr>
          <p:cNvSpPr/>
          <p:nvPr/>
        </p:nvSpPr>
        <p:spPr>
          <a:xfrm>
            <a:off x="447675" y="4885551"/>
            <a:ext cx="4691483" cy="83099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платочное вязание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FEECAF1-DCEA-41D3-B18C-1CAFA0F673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9588" y="1524580"/>
            <a:ext cx="5791372" cy="464254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44157182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3C520-3EF0-4DAE-933A-88AB5719ED2B}"/>
              </a:ext>
            </a:extLst>
          </p:cNvPr>
          <p:cNvSpPr/>
          <p:nvPr/>
        </p:nvSpPr>
        <p:spPr>
          <a:xfrm>
            <a:off x="447674" y="215384"/>
            <a:ext cx="11296652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Провязывание </a:t>
            </a:r>
            <a:r>
              <a:rPr lang="ru-RU" sz="4400" b="1" dirty="0" err="1">
                <a:solidFill>
                  <a:srgbClr val="C00000"/>
                </a:solidFill>
                <a:latin typeface="Monotype Corsiva" panose="03010101010201010101" pitchFamily="66" charset="0"/>
              </a:rPr>
              <a:t>накидов</a:t>
            </a:r>
            <a:r>
              <a:rPr lang="ru-RU" sz="44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 спицами в рисунке дает возможность получить:</a:t>
            </a: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endParaRPr lang="ru-RU" sz="48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Прямоугольник: скругленные углы 3">
            <a:hlinkClick r:id="rId2" action="ppaction://hlinksldjump"/>
            <a:extLst>
              <a:ext uri="{FF2B5EF4-FFF2-40B4-BE49-F238E27FC236}">
                <a16:creationId xmlns:a16="http://schemas.microsoft.com/office/drawing/2014/main" id="{ABEC5917-2559-4BBC-807C-21377C8EBCCA}"/>
              </a:ext>
            </a:extLst>
          </p:cNvPr>
          <p:cNvSpPr/>
          <p:nvPr/>
        </p:nvSpPr>
        <p:spPr>
          <a:xfrm>
            <a:off x="447674" y="1727537"/>
            <a:ext cx="4691485" cy="830997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плотный узор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179CC98A-D0B8-46A9-8EBF-DEE3F1BB8FE9}"/>
              </a:ext>
            </a:extLst>
          </p:cNvPr>
          <p:cNvSpPr/>
          <p:nvPr/>
        </p:nvSpPr>
        <p:spPr>
          <a:xfrm>
            <a:off x="447673" y="3306544"/>
            <a:ext cx="4691485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</a:rPr>
              <a:t>ажурную вязку</a:t>
            </a: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0D540A08-805A-4C04-BFDB-6ADDB5D8B49B}"/>
              </a:ext>
            </a:extLst>
          </p:cNvPr>
          <p:cNvSpPr/>
          <p:nvPr/>
        </p:nvSpPr>
        <p:spPr>
          <a:xfrm>
            <a:off x="447675" y="4885551"/>
            <a:ext cx="4691483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платочное вязание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Прямоугольник: скругленные углы 9">
            <a:hlinkClick r:id="rId2" action="ppaction://hlinksldjump"/>
            <a:extLst>
              <a:ext uri="{FF2B5EF4-FFF2-40B4-BE49-F238E27FC236}">
                <a16:creationId xmlns:a16="http://schemas.microsoft.com/office/drawing/2014/main" id="{43D3E05E-054A-49A8-9F4D-623414655447}"/>
              </a:ext>
            </a:extLst>
          </p:cNvPr>
          <p:cNvSpPr/>
          <p:nvPr/>
        </p:nvSpPr>
        <p:spPr>
          <a:xfrm>
            <a:off x="7258048" y="4885550"/>
            <a:ext cx="4352926" cy="830997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Ещё раз</a:t>
            </a:r>
          </a:p>
        </p:txBody>
      </p:sp>
      <p:sp>
        <p:nvSpPr>
          <p:cNvPr id="12" name="Прямоугольник: скругленные углы 11">
            <a:hlinkClick r:id="rId2" action="ppaction://hlinksldjump"/>
            <a:extLst>
              <a:ext uri="{FF2B5EF4-FFF2-40B4-BE49-F238E27FC236}">
                <a16:creationId xmlns:a16="http://schemas.microsoft.com/office/drawing/2014/main" id="{71B74B38-5788-4C99-9E06-377EC24E356D}"/>
              </a:ext>
            </a:extLst>
          </p:cNvPr>
          <p:cNvSpPr/>
          <p:nvPr/>
        </p:nvSpPr>
        <p:spPr>
          <a:xfrm>
            <a:off x="7258049" y="1727536"/>
            <a:ext cx="4352925" cy="2410005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C00000"/>
                </a:solidFill>
                <a:latin typeface="Monotype Corsiva" panose="03010101010201010101" pitchFamily="66" charset="0"/>
              </a:rPr>
              <a:t>Х - НЕ ВЕРНО</a:t>
            </a:r>
          </a:p>
        </p:txBody>
      </p:sp>
    </p:spTree>
    <p:extLst>
      <p:ext uri="{BB962C8B-B14F-4D97-AF65-F5344CB8AC3E}">
        <p14:creationId xmlns:p14="http://schemas.microsoft.com/office/powerpoint/2010/main" val="324147814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3C520-3EF0-4DAE-933A-88AB5719ED2B}"/>
              </a:ext>
            </a:extLst>
          </p:cNvPr>
          <p:cNvSpPr/>
          <p:nvPr/>
        </p:nvSpPr>
        <p:spPr>
          <a:xfrm>
            <a:off x="447674" y="215384"/>
            <a:ext cx="11296652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Провязывание </a:t>
            </a:r>
            <a:r>
              <a:rPr lang="ru-RU" sz="4400" b="1" dirty="0" err="1">
                <a:solidFill>
                  <a:srgbClr val="C00000"/>
                </a:solidFill>
                <a:latin typeface="Monotype Corsiva" panose="03010101010201010101" pitchFamily="66" charset="0"/>
              </a:rPr>
              <a:t>накидов</a:t>
            </a:r>
            <a:r>
              <a:rPr lang="ru-RU" sz="44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 спицами в рисунке дает возможность получить:</a:t>
            </a: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endParaRPr lang="ru-RU" sz="48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ABEC5917-2559-4BBC-807C-21377C8EBCCA}"/>
              </a:ext>
            </a:extLst>
          </p:cNvPr>
          <p:cNvSpPr/>
          <p:nvPr/>
        </p:nvSpPr>
        <p:spPr>
          <a:xfrm>
            <a:off x="447674" y="1727537"/>
            <a:ext cx="4691485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плотный узор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Прямоугольник: скругленные углы 4">
            <a:hlinkClick r:id="rId2" action="ppaction://hlinksldjump"/>
            <a:extLst>
              <a:ext uri="{FF2B5EF4-FFF2-40B4-BE49-F238E27FC236}">
                <a16:creationId xmlns:a16="http://schemas.microsoft.com/office/drawing/2014/main" id="{179CC98A-D0B8-46A9-8EBF-DEE3F1BB8FE9}"/>
              </a:ext>
            </a:extLst>
          </p:cNvPr>
          <p:cNvSpPr/>
          <p:nvPr/>
        </p:nvSpPr>
        <p:spPr>
          <a:xfrm>
            <a:off x="447673" y="3306544"/>
            <a:ext cx="4691485" cy="830997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</a:rPr>
              <a:t>ажурную вязку</a:t>
            </a: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0D540A08-805A-4C04-BFDB-6ADDB5D8B49B}"/>
              </a:ext>
            </a:extLst>
          </p:cNvPr>
          <p:cNvSpPr/>
          <p:nvPr/>
        </p:nvSpPr>
        <p:spPr>
          <a:xfrm>
            <a:off x="447675" y="4885551"/>
            <a:ext cx="4691483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платочное вязание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Прямоугольник: скругленные углы 9">
            <a:hlinkClick r:id="rId3" action="ppaction://hlinksldjump"/>
            <a:extLst>
              <a:ext uri="{FF2B5EF4-FFF2-40B4-BE49-F238E27FC236}">
                <a16:creationId xmlns:a16="http://schemas.microsoft.com/office/drawing/2014/main" id="{43D3E05E-054A-49A8-9F4D-623414655447}"/>
              </a:ext>
            </a:extLst>
          </p:cNvPr>
          <p:cNvSpPr/>
          <p:nvPr/>
        </p:nvSpPr>
        <p:spPr>
          <a:xfrm>
            <a:off x="7258050" y="4885550"/>
            <a:ext cx="1905000" cy="830997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Ещё раз</a:t>
            </a:r>
          </a:p>
        </p:txBody>
      </p:sp>
      <p:sp>
        <p:nvSpPr>
          <p:cNvPr id="11" name="Прямоугольник: скругленные углы 10">
            <a:hlinkClick r:id="rId2" action="ppaction://hlinksldjump"/>
            <a:extLst>
              <a:ext uri="{FF2B5EF4-FFF2-40B4-BE49-F238E27FC236}">
                <a16:creationId xmlns:a16="http://schemas.microsoft.com/office/drawing/2014/main" id="{1E296E38-FEC8-4B56-9488-6470FC6735C5}"/>
              </a:ext>
            </a:extLst>
          </p:cNvPr>
          <p:cNvSpPr/>
          <p:nvPr/>
        </p:nvSpPr>
        <p:spPr>
          <a:xfrm>
            <a:off x="9705975" y="4885550"/>
            <a:ext cx="1905000" cy="830997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Дальше</a:t>
            </a: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71B74B38-5788-4C99-9E06-377EC24E356D}"/>
              </a:ext>
            </a:extLst>
          </p:cNvPr>
          <p:cNvSpPr/>
          <p:nvPr/>
        </p:nvSpPr>
        <p:spPr>
          <a:xfrm>
            <a:off x="7258049" y="1727536"/>
            <a:ext cx="4352925" cy="2410005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C00000"/>
                </a:solidFill>
                <a:latin typeface="Monotype Corsiva" panose="03010101010201010101" pitchFamily="66" charset="0"/>
              </a:rPr>
              <a:t>Х - НЕ ВЕРНО</a:t>
            </a:r>
          </a:p>
        </p:txBody>
      </p:sp>
      <p:sp>
        <p:nvSpPr>
          <p:cNvPr id="9" name="Прямоугольник: скругленные углы 8">
            <a:hlinkClick r:id="rId2" action="ppaction://hlinksldjump"/>
            <a:extLst>
              <a:ext uri="{FF2B5EF4-FFF2-40B4-BE49-F238E27FC236}">
                <a16:creationId xmlns:a16="http://schemas.microsoft.com/office/drawing/2014/main" id="{6340E786-5296-4EC0-B69E-2A20B8636E5E}"/>
              </a:ext>
            </a:extLst>
          </p:cNvPr>
          <p:cNvSpPr/>
          <p:nvPr/>
        </p:nvSpPr>
        <p:spPr>
          <a:xfrm>
            <a:off x="7258050" y="1723845"/>
            <a:ext cx="4352925" cy="241000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rgbClr val="00B050"/>
                </a:solidFill>
                <a:latin typeface="Monotype Corsiva" panose="03010101010201010101" pitchFamily="66" charset="0"/>
              </a:rPr>
              <a:t>V - </a:t>
            </a:r>
            <a:r>
              <a:rPr lang="ru-RU" sz="3600" dirty="0">
                <a:solidFill>
                  <a:srgbClr val="00B050"/>
                </a:solidFill>
                <a:latin typeface="Monotype Corsiva" panose="03010101010201010101" pitchFamily="66" charset="0"/>
              </a:rPr>
              <a:t>ВЕРНО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90BBC70-31AB-4087-B3B5-AC01E13F37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614" y="428625"/>
            <a:ext cx="62480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98043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3C520-3EF0-4DAE-933A-88AB5719ED2B}"/>
              </a:ext>
            </a:extLst>
          </p:cNvPr>
          <p:cNvSpPr/>
          <p:nvPr/>
        </p:nvSpPr>
        <p:spPr>
          <a:xfrm>
            <a:off x="447674" y="215384"/>
            <a:ext cx="11296652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Провязывание </a:t>
            </a:r>
            <a:r>
              <a:rPr lang="ru-RU" sz="4400" b="1" dirty="0" err="1">
                <a:solidFill>
                  <a:srgbClr val="C00000"/>
                </a:solidFill>
                <a:latin typeface="Monotype Corsiva" panose="03010101010201010101" pitchFamily="66" charset="0"/>
              </a:rPr>
              <a:t>накидов</a:t>
            </a:r>
            <a:r>
              <a:rPr lang="ru-RU" sz="44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 спицами в рисунке дает возможность получить:</a:t>
            </a: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endParaRPr lang="ru-RU" sz="48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ABEC5917-2559-4BBC-807C-21377C8EBCCA}"/>
              </a:ext>
            </a:extLst>
          </p:cNvPr>
          <p:cNvSpPr/>
          <p:nvPr/>
        </p:nvSpPr>
        <p:spPr>
          <a:xfrm>
            <a:off x="447674" y="1727537"/>
            <a:ext cx="4691485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плотный узор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179CC98A-D0B8-46A9-8EBF-DEE3F1BB8FE9}"/>
              </a:ext>
            </a:extLst>
          </p:cNvPr>
          <p:cNvSpPr/>
          <p:nvPr/>
        </p:nvSpPr>
        <p:spPr>
          <a:xfrm>
            <a:off x="447673" y="3306544"/>
            <a:ext cx="4691485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</a:rPr>
              <a:t>ажурную вязку</a:t>
            </a:r>
          </a:p>
        </p:txBody>
      </p:sp>
      <p:sp>
        <p:nvSpPr>
          <p:cNvPr id="6" name="Прямоугольник: скругленные углы 5">
            <a:hlinkClick r:id="rId2" action="ppaction://hlinksldjump"/>
            <a:extLst>
              <a:ext uri="{FF2B5EF4-FFF2-40B4-BE49-F238E27FC236}">
                <a16:creationId xmlns:a16="http://schemas.microsoft.com/office/drawing/2014/main" id="{0D540A08-805A-4C04-BFDB-6ADDB5D8B49B}"/>
              </a:ext>
            </a:extLst>
          </p:cNvPr>
          <p:cNvSpPr/>
          <p:nvPr/>
        </p:nvSpPr>
        <p:spPr>
          <a:xfrm>
            <a:off x="447675" y="4885551"/>
            <a:ext cx="4691483" cy="830997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платочное вязание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Прямоугольник: скругленные углы 9">
            <a:hlinkClick r:id="rId2" action="ppaction://hlinksldjump"/>
            <a:extLst>
              <a:ext uri="{FF2B5EF4-FFF2-40B4-BE49-F238E27FC236}">
                <a16:creationId xmlns:a16="http://schemas.microsoft.com/office/drawing/2014/main" id="{43D3E05E-054A-49A8-9F4D-623414655447}"/>
              </a:ext>
            </a:extLst>
          </p:cNvPr>
          <p:cNvSpPr/>
          <p:nvPr/>
        </p:nvSpPr>
        <p:spPr>
          <a:xfrm>
            <a:off x="7258049" y="4885550"/>
            <a:ext cx="4352925" cy="830997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Ещё раз</a:t>
            </a:r>
          </a:p>
        </p:txBody>
      </p:sp>
      <p:sp>
        <p:nvSpPr>
          <p:cNvPr id="12" name="Прямоугольник: скругленные углы 11">
            <a:hlinkClick r:id="rId2" action="ppaction://hlinksldjump"/>
            <a:extLst>
              <a:ext uri="{FF2B5EF4-FFF2-40B4-BE49-F238E27FC236}">
                <a16:creationId xmlns:a16="http://schemas.microsoft.com/office/drawing/2014/main" id="{71B74B38-5788-4C99-9E06-377EC24E356D}"/>
              </a:ext>
            </a:extLst>
          </p:cNvPr>
          <p:cNvSpPr/>
          <p:nvPr/>
        </p:nvSpPr>
        <p:spPr>
          <a:xfrm>
            <a:off x="7258049" y="1727536"/>
            <a:ext cx="4352925" cy="2410005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C00000"/>
                </a:solidFill>
                <a:latin typeface="Monotype Corsiva" panose="03010101010201010101" pitchFamily="66" charset="0"/>
              </a:rPr>
              <a:t>Х - НЕ ВЕРНО</a:t>
            </a:r>
          </a:p>
        </p:txBody>
      </p:sp>
    </p:spTree>
    <p:extLst>
      <p:ext uri="{BB962C8B-B14F-4D97-AF65-F5344CB8AC3E}">
        <p14:creationId xmlns:p14="http://schemas.microsoft.com/office/powerpoint/2010/main" val="238394036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3C520-3EF0-4DAE-933A-88AB5719ED2B}"/>
              </a:ext>
            </a:extLst>
          </p:cNvPr>
          <p:cNvSpPr/>
          <p:nvPr/>
        </p:nvSpPr>
        <p:spPr>
          <a:xfrm>
            <a:off x="447674" y="215384"/>
            <a:ext cx="11296652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Чередование в ряду лицевых и изнаночных петель называют:</a:t>
            </a: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endParaRPr lang="ru-RU" sz="48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Прямоугольник: скругленные углы 3">
            <a:hlinkClick r:id="rId2" action="ppaction://hlinksldjump"/>
            <a:extLst>
              <a:ext uri="{FF2B5EF4-FFF2-40B4-BE49-F238E27FC236}">
                <a16:creationId xmlns:a16="http://schemas.microsoft.com/office/drawing/2014/main" id="{ABEC5917-2559-4BBC-807C-21377C8EBCCA}"/>
              </a:ext>
            </a:extLst>
          </p:cNvPr>
          <p:cNvSpPr/>
          <p:nvPr/>
        </p:nvSpPr>
        <p:spPr>
          <a:xfrm>
            <a:off x="447674" y="1727537"/>
            <a:ext cx="4691485" cy="83099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резинкой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Прямоугольник: скругленные углы 4">
            <a:hlinkClick r:id="rId3" action="ppaction://hlinksldjump"/>
            <a:extLst>
              <a:ext uri="{FF2B5EF4-FFF2-40B4-BE49-F238E27FC236}">
                <a16:creationId xmlns:a16="http://schemas.microsoft.com/office/drawing/2014/main" id="{179CC98A-D0B8-46A9-8EBF-DEE3F1BB8FE9}"/>
              </a:ext>
            </a:extLst>
          </p:cNvPr>
          <p:cNvSpPr/>
          <p:nvPr/>
        </p:nvSpPr>
        <p:spPr>
          <a:xfrm>
            <a:off x="447673" y="3306544"/>
            <a:ext cx="4691485" cy="83099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</a:rPr>
              <a:t>чулочной вязкой</a:t>
            </a:r>
          </a:p>
        </p:txBody>
      </p:sp>
      <p:sp>
        <p:nvSpPr>
          <p:cNvPr id="6" name="Прямоугольник: скругленные углы 5">
            <a:hlinkClick r:id="rId4" action="ppaction://hlinksldjump"/>
            <a:extLst>
              <a:ext uri="{FF2B5EF4-FFF2-40B4-BE49-F238E27FC236}">
                <a16:creationId xmlns:a16="http://schemas.microsoft.com/office/drawing/2014/main" id="{0D540A08-805A-4C04-BFDB-6ADDB5D8B49B}"/>
              </a:ext>
            </a:extLst>
          </p:cNvPr>
          <p:cNvSpPr/>
          <p:nvPr/>
        </p:nvSpPr>
        <p:spPr>
          <a:xfrm>
            <a:off x="447673" y="4885550"/>
            <a:ext cx="4691483" cy="83099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ажурной вязкой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0DBB07F-E4F6-4294-A851-F0C046FEA36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0158" y="1561272"/>
            <a:ext cx="4691483" cy="469148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89098636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3C520-3EF0-4DAE-933A-88AB5719ED2B}"/>
              </a:ext>
            </a:extLst>
          </p:cNvPr>
          <p:cNvSpPr/>
          <p:nvPr/>
        </p:nvSpPr>
        <p:spPr>
          <a:xfrm>
            <a:off x="447674" y="215384"/>
            <a:ext cx="11296652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Чередование в ряду лицевых и изнаночных петель называют:</a:t>
            </a: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endParaRPr lang="ru-RU" sz="48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Прямоугольник: скругленные углы 3">
            <a:hlinkClick r:id="rId2" action="ppaction://hlinksldjump"/>
            <a:extLst>
              <a:ext uri="{FF2B5EF4-FFF2-40B4-BE49-F238E27FC236}">
                <a16:creationId xmlns:a16="http://schemas.microsoft.com/office/drawing/2014/main" id="{ABEC5917-2559-4BBC-807C-21377C8EBCCA}"/>
              </a:ext>
            </a:extLst>
          </p:cNvPr>
          <p:cNvSpPr/>
          <p:nvPr/>
        </p:nvSpPr>
        <p:spPr>
          <a:xfrm>
            <a:off x="447674" y="1727537"/>
            <a:ext cx="4691485" cy="830997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резинкой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179CC98A-D0B8-46A9-8EBF-DEE3F1BB8FE9}"/>
              </a:ext>
            </a:extLst>
          </p:cNvPr>
          <p:cNvSpPr/>
          <p:nvPr/>
        </p:nvSpPr>
        <p:spPr>
          <a:xfrm>
            <a:off x="447673" y="3306544"/>
            <a:ext cx="4691485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</a:rPr>
              <a:t>чулочной вязкой</a:t>
            </a: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0D540A08-805A-4C04-BFDB-6ADDB5D8B49B}"/>
              </a:ext>
            </a:extLst>
          </p:cNvPr>
          <p:cNvSpPr/>
          <p:nvPr/>
        </p:nvSpPr>
        <p:spPr>
          <a:xfrm>
            <a:off x="447673" y="4885550"/>
            <a:ext cx="4691483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ажурной вязкой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Прямоугольник: скругленные углы 9">
            <a:hlinkClick r:id="rId3" action="ppaction://hlinksldjump"/>
            <a:extLst>
              <a:ext uri="{FF2B5EF4-FFF2-40B4-BE49-F238E27FC236}">
                <a16:creationId xmlns:a16="http://schemas.microsoft.com/office/drawing/2014/main" id="{43D3E05E-054A-49A8-9F4D-623414655447}"/>
              </a:ext>
            </a:extLst>
          </p:cNvPr>
          <p:cNvSpPr/>
          <p:nvPr/>
        </p:nvSpPr>
        <p:spPr>
          <a:xfrm>
            <a:off x="7258050" y="4885550"/>
            <a:ext cx="1905000" cy="830997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Ещё раз</a:t>
            </a:r>
          </a:p>
        </p:txBody>
      </p:sp>
      <p:sp>
        <p:nvSpPr>
          <p:cNvPr id="11" name="Прямоугольник: скругленные углы 10">
            <a:hlinkClick r:id="rId2" action="ppaction://hlinksldjump"/>
            <a:extLst>
              <a:ext uri="{FF2B5EF4-FFF2-40B4-BE49-F238E27FC236}">
                <a16:creationId xmlns:a16="http://schemas.microsoft.com/office/drawing/2014/main" id="{1E296E38-FEC8-4B56-9488-6470FC6735C5}"/>
              </a:ext>
            </a:extLst>
          </p:cNvPr>
          <p:cNvSpPr/>
          <p:nvPr/>
        </p:nvSpPr>
        <p:spPr>
          <a:xfrm>
            <a:off x="9705975" y="4885550"/>
            <a:ext cx="1905000" cy="830997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Дальше</a:t>
            </a: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71B74B38-5788-4C99-9E06-377EC24E356D}"/>
              </a:ext>
            </a:extLst>
          </p:cNvPr>
          <p:cNvSpPr/>
          <p:nvPr/>
        </p:nvSpPr>
        <p:spPr>
          <a:xfrm>
            <a:off x="7258049" y="1727536"/>
            <a:ext cx="4352925" cy="2410005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C00000"/>
                </a:solidFill>
                <a:latin typeface="Monotype Corsiva" panose="03010101010201010101" pitchFamily="66" charset="0"/>
              </a:rPr>
              <a:t>Х - НЕ ВЕРНО</a:t>
            </a:r>
          </a:p>
        </p:txBody>
      </p:sp>
      <p:sp>
        <p:nvSpPr>
          <p:cNvPr id="9" name="Прямоугольник: скругленные углы 8">
            <a:hlinkClick r:id="rId2" action="ppaction://hlinksldjump"/>
            <a:extLst>
              <a:ext uri="{FF2B5EF4-FFF2-40B4-BE49-F238E27FC236}">
                <a16:creationId xmlns:a16="http://schemas.microsoft.com/office/drawing/2014/main" id="{E84761D6-46CC-49E0-B53F-8E077F607D53}"/>
              </a:ext>
            </a:extLst>
          </p:cNvPr>
          <p:cNvSpPr/>
          <p:nvPr/>
        </p:nvSpPr>
        <p:spPr>
          <a:xfrm>
            <a:off x="7258050" y="1723845"/>
            <a:ext cx="4352925" cy="241000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rgbClr val="00B050"/>
                </a:solidFill>
                <a:latin typeface="Monotype Corsiva" panose="03010101010201010101" pitchFamily="66" charset="0"/>
              </a:rPr>
              <a:t>V - </a:t>
            </a:r>
            <a:r>
              <a:rPr lang="ru-RU" sz="3600" dirty="0">
                <a:solidFill>
                  <a:srgbClr val="00B050"/>
                </a:solidFill>
                <a:latin typeface="Monotype Corsiva" panose="03010101010201010101" pitchFamily="66" charset="0"/>
              </a:rPr>
              <a:t>ВЕРНО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8D9FA012-AE59-4EE2-BDE0-0CC2A29324F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614" y="428625"/>
            <a:ext cx="62480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224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3C520-3EF0-4DAE-933A-88AB5719ED2B}"/>
              </a:ext>
            </a:extLst>
          </p:cNvPr>
          <p:cNvSpPr/>
          <p:nvPr/>
        </p:nvSpPr>
        <p:spPr>
          <a:xfrm>
            <a:off x="447674" y="215384"/>
            <a:ext cx="11296652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Чередование в ряду лицевых и изнаночных петель называют:</a:t>
            </a: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endParaRPr lang="ru-RU" sz="48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ABEC5917-2559-4BBC-807C-21377C8EBCCA}"/>
              </a:ext>
            </a:extLst>
          </p:cNvPr>
          <p:cNvSpPr/>
          <p:nvPr/>
        </p:nvSpPr>
        <p:spPr>
          <a:xfrm>
            <a:off x="447674" y="1727537"/>
            <a:ext cx="4691485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резинкой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Прямоугольник: скругленные углы 4">
            <a:hlinkClick r:id="rId2" action="ppaction://hlinksldjump"/>
            <a:extLst>
              <a:ext uri="{FF2B5EF4-FFF2-40B4-BE49-F238E27FC236}">
                <a16:creationId xmlns:a16="http://schemas.microsoft.com/office/drawing/2014/main" id="{179CC98A-D0B8-46A9-8EBF-DEE3F1BB8FE9}"/>
              </a:ext>
            </a:extLst>
          </p:cNvPr>
          <p:cNvSpPr/>
          <p:nvPr/>
        </p:nvSpPr>
        <p:spPr>
          <a:xfrm>
            <a:off x="447673" y="3306544"/>
            <a:ext cx="4691485" cy="830997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</a:rPr>
              <a:t>чулочной вязкой</a:t>
            </a: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0D540A08-805A-4C04-BFDB-6ADDB5D8B49B}"/>
              </a:ext>
            </a:extLst>
          </p:cNvPr>
          <p:cNvSpPr/>
          <p:nvPr/>
        </p:nvSpPr>
        <p:spPr>
          <a:xfrm>
            <a:off x="447673" y="4885550"/>
            <a:ext cx="4691483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ажурной вязкой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Прямоугольник: скругленные углы 9">
            <a:hlinkClick r:id="rId2" action="ppaction://hlinksldjump"/>
            <a:extLst>
              <a:ext uri="{FF2B5EF4-FFF2-40B4-BE49-F238E27FC236}">
                <a16:creationId xmlns:a16="http://schemas.microsoft.com/office/drawing/2014/main" id="{43D3E05E-054A-49A8-9F4D-623414655447}"/>
              </a:ext>
            </a:extLst>
          </p:cNvPr>
          <p:cNvSpPr/>
          <p:nvPr/>
        </p:nvSpPr>
        <p:spPr>
          <a:xfrm>
            <a:off x="7258049" y="4885550"/>
            <a:ext cx="4352925" cy="830997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Ещё раз</a:t>
            </a:r>
          </a:p>
        </p:txBody>
      </p:sp>
      <p:sp>
        <p:nvSpPr>
          <p:cNvPr id="12" name="Прямоугольник: скругленные углы 11">
            <a:hlinkClick r:id="rId2" action="ppaction://hlinksldjump"/>
            <a:extLst>
              <a:ext uri="{FF2B5EF4-FFF2-40B4-BE49-F238E27FC236}">
                <a16:creationId xmlns:a16="http://schemas.microsoft.com/office/drawing/2014/main" id="{71B74B38-5788-4C99-9E06-377EC24E356D}"/>
              </a:ext>
            </a:extLst>
          </p:cNvPr>
          <p:cNvSpPr/>
          <p:nvPr/>
        </p:nvSpPr>
        <p:spPr>
          <a:xfrm>
            <a:off x="7258049" y="1727536"/>
            <a:ext cx="4352925" cy="2410005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C00000"/>
                </a:solidFill>
                <a:latin typeface="Monotype Corsiva" panose="03010101010201010101" pitchFamily="66" charset="0"/>
              </a:rPr>
              <a:t>Х - НЕ ВЕРНО</a:t>
            </a:r>
          </a:p>
        </p:txBody>
      </p:sp>
    </p:spTree>
    <p:extLst>
      <p:ext uri="{BB962C8B-B14F-4D97-AF65-F5344CB8AC3E}">
        <p14:creationId xmlns:p14="http://schemas.microsoft.com/office/powerpoint/2010/main" val="107560865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3C520-3EF0-4DAE-933A-88AB5719ED2B}"/>
              </a:ext>
            </a:extLst>
          </p:cNvPr>
          <p:cNvSpPr/>
          <p:nvPr/>
        </p:nvSpPr>
        <p:spPr>
          <a:xfrm>
            <a:off x="447674" y="215384"/>
            <a:ext cx="11296652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Чередование в ряду лицевых и изнаночных петель называют:</a:t>
            </a: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endParaRPr lang="ru-RU" sz="48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ABEC5917-2559-4BBC-807C-21377C8EBCCA}"/>
              </a:ext>
            </a:extLst>
          </p:cNvPr>
          <p:cNvSpPr/>
          <p:nvPr/>
        </p:nvSpPr>
        <p:spPr>
          <a:xfrm>
            <a:off x="447674" y="1727537"/>
            <a:ext cx="4691485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резинкой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179CC98A-D0B8-46A9-8EBF-DEE3F1BB8FE9}"/>
              </a:ext>
            </a:extLst>
          </p:cNvPr>
          <p:cNvSpPr/>
          <p:nvPr/>
        </p:nvSpPr>
        <p:spPr>
          <a:xfrm>
            <a:off x="447673" y="3306544"/>
            <a:ext cx="4691485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</a:rPr>
              <a:t>чулочной вязкой</a:t>
            </a:r>
          </a:p>
        </p:txBody>
      </p:sp>
      <p:sp>
        <p:nvSpPr>
          <p:cNvPr id="6" name="Прямоугольник: скругленные углы 5">
            <a:hlinkClick r:id="rId2" action="ppaction://hlinksldjump"/>
            <a:extLst>
              <a:ext uri="{FF2B5EF4-FFF2-40B4-BE49-F238E27FC236}">
                <a16:creationId xmlns:a16="http://schemas.microsoft.com/office/drawing/2014/main" id="{0D540A08-805A-4C04-BFDB-6ADDB5D8B49B}"/>
              </a:ext>
            </a:extLst>
          </p:cNvPr>
          <p:cNvSpPr/>
          <p:nvPr/>
        </p:nvSpPr>
        <p:spPr>
          <a:xfrm>
            <a:off x="447673" y="4885550"/>
            <a:ext cx="4691483" cy="830997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ажурной вязкой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Прямоугольник: скругленные углы 9">
            <a:hlinkClick r:id="rId2" action="ppaction://hlinksldjump"/>
            <a:extLst>
              <a:ext uri="{FF2B5EF4-FFF2-40B4-BE49-F238E27FC236}">
                <a16:creationId xmlns:a16="http://schemas.microsoft.com/office/drawing/2014/main" id="{43D3E05E-054A-49A8-9F4D-623414655447}"/>
              </a:ext>
            </a:extLst>
          </p:cNvPr>
          <p:cNvSpPr/>
          <p:nvPr/>
        </p:nvSpPr>
        <p:spPr>
          <a:xfrm>
            <a:off x="7258049" y="4885550"/>
            <a:ext cx="4352925" cy="830997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Ещё раз</a:t>
            </a:r>
          </a:p>
        </p:txBody>
      </p:sp>
      <p:sp>
        <p:nvSpPr>
          <p:cNvPr id="12" name="Прямоугольник: скругленные углы 11">
            <a:hlinkClick r:id="rId2" action="ppaction://hlinksldjump"/>
            <a:extLst>
              <a:ext uri="{FF2B5EF4-FFF2-40B4-BE49-F238E27FC236}">
                <a16:creationId xmlns:a16="http://schemas.microsoft.com/office/drawing/2014/main" id="{71B74B38-5788-4C99-9E06-377EC24E356D}"/>
              </a:ext>
            </a:extLst>
          </p:cNvPr>
          <p:cNvSpPr/>
          <p:nvPr/>
        </p:nvSpPr>
        <p:spPr>
          <a:xfrm>
            <a:off x="7258049" y="1727536"/>
            <a:ext cx="4352925" cy="2410005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C00000"/>
                </a:solidFill>
                <a:latin typeface="Monotype Corsiva" panose="03010101010201010101" pitchFamily="66" charset="0"/>
              </a:rPr>
              <a:t>Х - НЕ ВЕРНО</a:t>
            </a:r>
          </a:p>
        </p:txBody>
      </p:sp>
    </p:spTree>
    <p:extLst>
      <p:ext uri="{BB962C8B-B14F-4D97-AF65-F5344CB8AC3E}">
        <p14:creationId xmlns:p14="http://schemas.microsoft.com/office/powerpoint/2010/main" val="341197883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3C520-3EF0-4DAE-933A-88AB5719ED2B}"/>
              </a:ext>
            </a:extLst>
          </p:cNvPr>
          <p:cNvSpPr/>
          <p:nvPr/>
        </p:nvSpPr>
        <p:spPr>
          <a:xfrm>
            <a:off x="447674" y="215384"/>
            <a:ext cx="1129665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Чулочная вязка получается:</a:t>
            </a: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endParaRPr lang="ru-RU" sz="48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3" name="Прямоугольник: скругленные углы 12">
            <a:hlinkClick r:id="rId2" action="ppaction://hlinksldjump"/>
            <a:extLst>
              <a:ext uri="{FF2B5EF4-FFF2-40B4-BE49-F238E27FC236}">
                <a16:creationId xmlns:a16="http://schemas.microsoft.com/office/drawing/2014/main" id="{FDB05C46-52FC-4938-8988-3ED47D90A4D3}"/>
              </a:ext>
            </a:extLst>
          </p:cNvPr>
          <p:cNvSpPr/>
          <p:nvPr/>
        </p:nvSpPr>
        <p:spPr>
          <a:xfrm>
            <a:off x="447674" y="1727537"/>
            <a:ext cx="6034149" cy="83099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чередованием лицевых и изнаночных рядов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4" name="Прямоугольник: скругленные углы 13">
            <a:hlinkClick r:id="rId3" action="ppaction://hlinksldjump"/>
            <a:extLst>
              <a:ext uri="{FF2B5EF4-FFF2-40B4-BE49-F238E27FC236}">
                <a16:creationId xmlns:a16="http://schemas.microsoft.com/office/drawing/2014/main" id="{8E839A4F-9C9A-4FA6-9D10-2095FB0F88BE}"/>
              </a:ext>
            </a:extLst>
          </p:cNvPr>
          <p:cNvSpPr/>
          <p:nvPr/>
        </p:nvSpPr>
        <p:spPr>
          <a:xfrm>
            <a:off x="447673" y="3306544"/>
            <a:ext cx="6034149" cy="83099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</a:rPr>
              <a:t>чередование лицевых и изнаночных петель</a:t>
            </a: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70A70D0D-947D-4DE8-BFCB-37D3AFE46956}"/>
              </a:ext>
            </a:extLst>
          </p:cNvPr>
          <p:cNvSpPr/>
          <p:nvPr/>
        </p:nvSpPr>
        <p:spPr>
          <a:xfrm>
            <a:off x="447673" y="4885550"/>
            <a:ext cx="6034149" cy="83099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чередованием лицевых петель и </a:t>
            </a:r>
            <a:r>
              <a:rPr lang="ru-RU" sz="2800" dirty="0" err="1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накидов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6EFC5B2-2568-4919-B1E0-7CBA7D3992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9935" y="1522336"/>
            <a:ext cx="4360545" cy="436458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3068425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3C520-3EF0-4DAE-933A-88AB5719ED2B}"/>
              </a:ext>
            </a:extLst>
          </p:cNvPr>
          <p:cNvSpPr/>
          <p:nvPr/>
        </p:nvSpPr>
        <p:spPr>
          <a:xfrm>
            <a:off x="447674" y="215384"/>
            <a:ext cx="1129665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Чулочная вязка получается:</a:t>
            </a: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endParaRPr lang="ru-RU" sz="48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Прямоугольник: скругленные углы 9">
            <a:hlinkClick r:id="rId2" action="ppaction://hlinksldjump"/>
            <a:extLst>
              <a:ext uri="{FF2B5EF4-FFF2-40B4-BE49-F238E27FC236}">
                <a16:creationId xmlns:a16="http://schemas.microsoft.com/office/drawing/2014/main" id="{43D3E05E-054A-49A8-9F4D-623414655447}"/>
              </a:ext>
            </a:extLst>
          </p:cNvPr>
          <p:cNvSpPr/>
          <p:nvPr/>
        </p:nvSpPr>
        <p:spPr>
          <a:xfrm>
            <a:off x="7258050" y="4885550"/>
            <a:ext cx="1905000" cy="830997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Ещё раз</a:t>
            </a:r>
          </a:p>
        </p:txBody>
      </p:sp>
      <p:sp>
        <p:nvSpPr>
          <p:cNvPr id="11" name="Прямоугольник: скругленные углы 10">
            <a:hlinkClick r:id="rId3" action="ppaction://hlinksldjump"/>
            <a:extLst>
              <a:ext uri="{FF2B5EF4-FFF2-40B4-BE49-F238E27FC236}">
                <a16:creationId xmlns:a16="http://schemas.microsoft.com/office/drawing/2014/main" id="{1E296E38-FEC8-4B56-9488-6470FC6735C5}"/>
              </a:ext>
            </a:extLst>
          </p:cNvPr>
          <p:cNvSpPr/>
          <p:nvPr/>
        </p:nvSpPr>
        <p:spPr>
          <a:xfrm>
            <a:off x="9705975" y="4885550"/>
            <a:ext cx="1905000" cy="830997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Дальше</a:t>
            </a: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71B74B38-5788-4C99-9E06-377EC24E356D}"/>
              </a:ext>
            </a:extLst>
          </p:cNvPr>
          <p:cNvSpPr/>
          <p:nvPr/>
        </p:nvSpPr>
        <p:spPr>
          <a:xfrm>
            <a:off x="7258049" y="1727536"/>
            <a:ext cx="4352925" cy="2410005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C00000"/>
                </a:solidFill>
                <a:latin typeface="Monotype Corsiva" panose="03010101010201010101" pitchFamily="66" charset="0"/>
              </a:rPr>
              <a:t>Х - НЕ ВЕРНО</a:t>
            </a:r>
          </a:p>
        </p:txBody>
      </p:sp>
      <p:sp>
        <p:nvSpPr>
          <p:cNvPr id="13" name="Прямоугольник: скругленные углы 12">
            <a:hlinkClick r:id="rId3" action="ppaction://hlinksldjump"/>
            <a:extLst>
              <a:ext uri="{FF2B5EF4-FFF2-40B4-BE49-F238E27FC236}">
                <a16:creationId xmlns:a16="http://schemas.microsoft.com/office/drawing/2014/main" id="{FDB05C46-52FC-4938-8988-3ED47D90A4D3}"/>
              </a:ext>
            </a:extLst>
          </p:cNvPr>
          <p:cNvSpPr/>
          <p:nvPr/>
        </p:nvSpPr>
        <p:spPr>
          <a:xfrm>
            <a:off x="447674" y="1727537"/>
            <a:ext cx="6034149" cy="830997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чередованием лицевых и изнаночных рядов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8E839A4F-9C9A-4FA6-9D10-2095FB0F88BE}"/>
              </a:ext>
            </a:extLst>
          </p:cNvPr>
          <p:cNvSpPr/>
          <p:nvPr/>
        </p:nvSpPr>
        <p:spPr>
          <a:xfrm>
            <a:off x="447673" y="3306544"/>
            <a:ext cx="6034149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</a:rPr>
              <a:t>чередование лицевых и изнаночных петель</a:t>
            </a: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70A70D0D-947D-4DE8-BFCB-37D3AFE46956}"/>
              </a:ext>
            </a:extLst>
          </p:cNvPr>
          <p:cNvSpPr/>
          <p:nvPr/>
        </p:nvSpPr>
        <p:spPr>
          <a:xfrm>
            <a:off x="447673" y="4885550"/>
            <a:ext cx="6034149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чередованием лицевых петель и </a:t>
            </a:r>
            <a:r>
              <a:rPr lang="ru-RU" sz="2800" dirty="0" err="1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накидов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9" name="Прямоугольник: скругленные углы 8">
            <a:hlinkClick r:id="rId3" action="ppaction://hlinksldjump"/>
            <a:extLst>
              <a:ext uri="{FF2B5EF4-FFF2-40B4-BE49-F238E27FC236}">
                <a16:creationId xmlns:a16="http://schemas.microsoft.com/office/drawing/2014/main" id="{005E8D8D-D74B-470F-9829-AE502A7EEA74}"/>
              </a:ext>
            </a:extLst>
          </p:cNvPr>
          <p:cNvSpPr/>
          <p:nvPr/>
        </p:nvSpPr>
        <p:spPr>
          <a:xfrm>
            <a:off x="7258050" y="1723845"/>
            <a:ext cx="4352925" cy="241000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rgbClr val="00B050"/>
                </a:solidFill>
                <a:latin typeface="Monotype Corsiva" panose="03010101010201010101" pitchFamily="66" charset="0"/>
              </a:rPr>
              <a:t>V - </a:t>
            </a:r>
            <a:r>
              <a:rPr lang="ru-RU" sz="3600" dirty="0">
                <a:solidFill>
                  <a:srgbClr val="00B050"/>
                </a:solidFill>
                <a:latin typeface="Monotype Corsiva" panose="03010101010201010101" pitchFamily="66" charset="0"/>
              </a:rPr>
              <a:t>ВЕРНО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AA5625F8-5A2F-4074-95D4-2AD86F75C1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1381" y="1847850"/>
            <a:ext cx="5200070" cy="5707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39452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3C520-3EF0-4DAE-933A-88AB5719ED2B}"/>
              </a:ext>
            </a:extLst>
          </p:cNvPr>
          <p:cNvSpPr/>
          <p:nvPr/>
        </p:nvSpPr>
        <p:spPr>
          <a:xfrm>
            <a:off x="447674" y="215384"/>
            <a:ext cx="1129665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Чулочная вязка получается:</a:t>
            </a: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endParaRPr lang="ru-RU" sz="48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Прямоугольник: скругленные углы 9">
            <a:hlinkClick r:id="rId2" action="ppaction://hlinksldjump"/>
            <a:extLst>
              <a:ext uri="{FF2B5EF4-FFF2-40B4-BE49-F238E27FC236}">
                <a16:creationId xmlns:a16="http://schemas.microsoft.com/office/drawing/2014/main" id="{43D3E05E-054A-49A8-9F4D-623414655447}"/>
              </a:ext>
            </a:extLst>
          </p:cNvPr>
          <p:cNvSpPr/>
          <p:nvPr/>
        </p:nvSpPr>
        <p:spPr>
          <a:xfrm>
            <a:off x="7258049" y="4885550"/>
            <a:ext cx="4352925" cy="830997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Ещё раз</a:t>
            </a:r>
          </a:p>
        </p:txBody>
      </p:sp>
      <p:sp>
        <p:nvSpPr>
          <p:cNvPr id="12" name="Прямоугольник: скругленные углы 11">
            <a:hlinkClick r:id="rId2" action="ppaction://hlinksldjump"/>
            <a:extLst>
              <a:ext uri="{FF2B5EF4-FFF2-40B4-BE49-F238E27FC236}">
                <a16:creationId xmlns:a16="http://schemas.microsoft.com/office/drawing/2014/main" id="{71B74B38-5788-4C99-9E06-377EC24E356D}"/>
              </a:ext>
            </a:extLst>
          </p:cNvPr>
          <p:cNvSpPr/>
          <p:nvPr/>
        </p:nvSpPr>
        <p:spPr>
          <a:xfrm>
            <a:off x="7258049" y="1727536"/>
            <a:ext cx="4352925" cy="2410005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C00000"/>
                </a:solidFill>
                <a:latin typeface="Monotype Corsiva" panose="03010101010201010101" pitchFamily="66" charset="0"/>
              </a:rPr>
              <a:t>Х - НЕ ВЕРНО</a:t>
            </a:r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FDB05C46-52FC-4938-8988-3ED47D90A4D3}"/>
              </a:ext>
            </a:extLst>
          </p:cNvPr>
          <p:cNvSpPr/>
          <p:nvPr/>
        </p:nvSpPr>
        <p:spPr>
          <a:xfrm>
            <a:off x="447674" y="1727537"/>
            <a:ext cx="6034149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чередованием лицевых и изнаночных рядов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4" name="Прямоугольник: скругленные углы 13">
            <a:hlinkClick r:id="rId2" action="ppaction://hlinksldjump"/>
            <a:extLst>
              <a:ext uri="{FF2B5EF4-FFF2-40B4-BE49-F238E27FC236}">
                <a16:creationId xmlns:a16="http://schemas.microsoft.com/office/drawing/2014/main" id="{8E839A4F-9C9A-4FA6-9D10-2095FB0F88BE}"/>
              </a:ext>
            </a:extLst>
          </p:cNvPr>
          <p:cNvSpPr/>
          <p:nvPr/>
        </p:nvSpPr>
        <p:spPr>
          <a:xfrm>
            <a:off x="447673" y="3306544"/>
            <a:ext cx="6034149" cy="830997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</a:rPr>
              <a:t>чередование лицевых и изнаночных петель</a:t>
            </a: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70A70D0D-947D-4DE8-BFCB-37D3AFE46956}"/>
              </a:ext>
            </a:extLst>
          </p:cNvPr>
          <p:cNvSpPr/>
          <p:nvPr/>
        </p:nvSpPr>
        <p:spPr>
          <a:xfrm>
            <a:off x="447673" y="4885550"/>
            <a:ext cx="6034149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чередованием лицевых петель и </a:t>
            </a:r>
            <a:r>
              <a:rPr lang="ru-RU" sz="2800" dirty="0" err="1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накидов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778415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3C520-3EF0-4DAE-933A-88AB5719ED2B}"/>
              </a:ext>
            </a:extLst>
          </p:cNvPr>
          <p:cNvSpPr/>
          <p:nvPr/>
        </p:nvSpPr>
        <p:spPr>
          <a:xfrm>
            <a:off x="447674" y="215384"/>
            <a:ext cx="1129665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Чулочная вязка получается:</a:t>
            </a: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endParaRPr lang="ru-RU" sz="48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Прямоугольник: скругленные углы 9">
            <a:hlinkClick r:id="rId2" action="ppaction://hlinksldjump"/>
            <a:extLst>
              <a:ext uri="{FF2B5EF4-FFF2-40B4-BE49-F238E27FC236}">
                <a16:creationId xmlns:a16="http://schemas.microsoft.com/office/drawing/2014/main" id="{43D3E05E-054A-49A8-9F4D-623414655447}"/>
              </a:ext>
            </a:extLst>
          </p:cNvPr>
          <p:cNvSpPr/>
          <p:nvPr/>
        </p:nvSpPr>
        <p:spPr>
          <a:xfrm>
            <a:off x="7258048" y="4885550"/>
            <a:ext cx="4352925" cy="830997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Ещё раз</a:t>
            </a:r>
          </a:p>
        </p:txBody>
      </p:sp>
      <p:sp>
        <p:nvSpPr>
          <p:cNvPr id="12" name="Прямоугольник: скругленные углы 11">
            <a:hlinkClick r:id="rId2" action="ppaction://hlinksldjump"/>
            <a:extLst>
              <a:ext uri="{FF2B5EF4-FFF2-40B4-BE49-F238E27FC236}">
                <a16:creationId xmlns:a16="http://schemas.microsoft.com/office/drawing/2014/main" id="{71B74B38-5788-4C99-9E06-377EC24E356D}"/>
              </a:ext>
            </a:extLst>
          </p:cNvPr>
          <p:cNvSpPr/>
          <p:nvPr/>
        </p:nvSpPr>
        <p:spPr>
          <a:xfrm>
            <a:off x="7258049" y="1727536"/>
            <a:ext cx="4352925" cy="2410005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C00000"/>
                </a:solidFill>
                <a:latin typeface="Monotype Corsiva" panose="03010101010201010101" pitchFamily="66" charset="0"/>
              </a:rPr>
              <a:t>Х - НЕ ВЕРНО</a:t>
            </a:r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FDB05C46-52FC-4938-8988-3ED47D90A4D3}"/>
              </a:ext>
            </a:extLst>
          </p:cNvPr>
          <p:cNvSpPr/>
          <p:nvPr/>
        </p:nvSpPr>
        <p:spPr>
          <a:xfrm>
            <a:off x="447674" y="1727537"/>
            <a:ext cx="6034149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чередованием лицевых и изнаночных рядов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8E839A4F-9C9A-4FA6-9D10-2095FB0F88BE}"/>
              </a:ext>
            </a:extLst>
          </p:cNvPr>
          <p:cNvSpPr/>
          <p:nvPr/>
        </p:nvSpPr>
        <p:spPr>
          <a:xfrm>
            <a:off x="447673" y="3306544"/>
            <a:ext cx="6034149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</a:rPr>
              <a:t>чередование лицевых и изнаночных петель</a:t>
            </a:r>
          </a:p>
        </p:txBody>
      </p:sp>
      <p:sp>
        <p:nvSpPr>
          <p:cNvPr id="15" name="Прямоугольник: скругленные углы 14">
            <a:hlinkClick r:id="rId2" action="ppaction://hlinksldjump"/>
            <a:extLst>
              <a:ext uri="{FF2B5EF4-FFF2-40B4-BE49-F238E27FC236}">
                <a16:creationId xmlns:a16="http://schemas.microsoft.com/office/drawing/2014/main" id="{70A70D0D-947D-4DE8-BFCB-37D3AFE46956}"/>
              </a:ext>
            </a:extLst>
          </p:cNvPr>
          <p:cNvSpPr/>
          <p:nvPr/>
        </p:nvSpPr>
        <p:spPr>
          <a:xfrm>
            <a:off x="447673" y="4885550"/>
            <a:ext cx="6034149" cy="830997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чередованием лицевых петель и </a:t>
            </a:r>
            <a:r>
              <a:rPr lang="ru-RU" sz="2800" dirty="0" err="1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накидов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758403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3C520-3EF0-4DAE-933A-88AB5719ED2B}"/>
              </a:ext>
            </a:extLst>
          </p:cNvPr>
          <p:cNvSpPr/>
          <p:nvPr/>
        </p:nvSpPr>
        <p:spPr>
          <a:xfrm>
            <a:off x="447674" y="215384"/>
            <a:ext cx="1129665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Первую петлю при вязании спицами:</a:t>
            </a: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endParaRPr lang="ru-RU" sz="48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3" name="Прямоугольник: скругленные углы 12">
            <a:hlinkClick r:id="rId2" action="ppaction://hlinksldjump"/>
            <a:extLst>
              <a:ext uri="{FF2B5EF4-FFF2-40B4-BE49-F238E27FC236}">
                <a16:creationId xmlns:a16="http://schemas.microsoft.com/office/drawing/2014/main" id="{FDB05C46-52FC-4938-8988-3ED47D90A4D3}"/>
              </a:ext>
            </a:extLst>
          </p:cNvPr>
          <p:cNvSpPr/>
          <p:nvPr/>
        </p:nvSpPr>
        <p:spPr>
          <a:xfrm>
            <a:off x="447673" y="1842648"/>
            <a:ext cx="6034149" cy="83099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вяжут лицевой петлей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4" name="Прямоугольник: скругленные углы 13">
            <a:hlinkClick r:id="rId3" action="ppaction://hlinksldjump"/>
            <a:extLst>
              <a:ext uri="{FF2B5EF4-FFF2-40B4-BE49-F238E27FC236}">
                <a16:creationId xmlns:a16="http://schemas.microsoft.com/office/drawing/2014/main" id="{8E839A4F-9C9A-4FA6-9D10-2095FB0F88BE}"/>
              </a:ext>
            </a:extLst>
          </p:cNvPr>
          <p:cNvSpPr/>
          <p:nvPr/>
        </p:nvSpPr>
        <p:spPr>
          <a:xfrm>
            <a:off x="447673" y="3306544"/>
            <a:ext cx="6034149" cy="83099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</a:rPr>
              <a:t>снимают, не провязывая</a:t>
            </a:r>
          </a:p>
        </p:txBody>
      </p:sp>
      <p:sp>
        <p:nvSpPr>
          <p:cNvPr id="15" name="Прямоугольник: скругленные углы 14">
            <a:hlinkClick r:id="rId4" action="ppaction://hlinksldjump"/>
            <a:extLst>
              <a:ext uri="{FF2B5EF4-FFF2-40B4-BE49-F238E27FC236}">
                <a16:creationId xmlns:a16="http://schemas.microsoft.com/office/drawing/2014/main" id="{70A70D0D-947D-4DE8-BFCB-37D3AFE46956}"/>
              </a:ext>
            </a:extLst>
          </p:cNvPr>
          <p:cNvSpPr/>
          <p:nvPr/>
        </p:nvSpPr>
        <p:spPr>
          <a:xfrm>
            <a:off x="447673" y="4885550"/>
            <a:ext cx="6034149" cy="83099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вяжут изнаночной петлей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9D7DDBF-F626-4BB7-8EE2-C028E366C56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18" t="12740" r="13556" b="24889"/>
          <a:stretch/>
        </p:blipFill>
        <p:spPr>
          <a:xfrm>
            <a:off x="6807200" y="1662707"/>
            <a:ext cx="5069840" cy="427736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966306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3C520-3EF0-4DAE-933A-88AB5719ED2B}"/>
              </a:ext>
            </a:extLst>
          </p:cNvPr>
          <p:cNvSpPr/>
          <p:nvPr/>
        </p:nvSpPr>
        <p:spPr>
          <a:xfrm>
            <a:off x="447674" y="215384"/>
            <a:ext cx="1129665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Первую петлю при вязании спицами:</a:t>
            </a: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endParaRPr lang="ru-RU" sz="48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Прямоугольник: скругленные углы 9">
            <a:hlinkClick r:id="rId2" action="ppaction://hlinksldjump"/>
            <a:extLst>
              <a:ext uri="{FF2B5EF4-FFF2-40B4-BE49-F238E27FC236}">
                <a16:creationId xmlns:a16="http://schemas.microsoft.com/office/drawing/2014/main" id="{43D3E05E-054A-49A8-9F4D-623414655447}"/>
              </a:ext>
            </a:extLst>
          </p:cNvPr>
          <p:cNvSpPr/>
          <p:nvPr/>
        </p:nvSpPr>
        <p:spPr>
          <a:xfrm>
            <a:off x="7258048" y="4885550"/>
            <a:ext cx="4352926" cy="830997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Ещё раз</a:t>
            </a:r>
          </a:p>
        </p:txBody>
      </p:sp>
      <p:sp>
        <p:nvSpPr>
          <p:cNvPr id="12" name="Прямоугольник: скругленные углы 11">
            <a:hlinkClick r:id="rId2" action="ppaction://hlinksldjump"/>
            <a:extLst>
              <a:ext uri="{FF2B5EF4-FFF2-40B4-BE49-F238E27FC236}">
                <a16:creationId xmlns:a16="http://schemas.microsoft.com/office/drawing/2014/main" id="{71B74B38-5788-4C99-9E06-377EC24E356D}"/>
              </a:ext>
            </a:extLst>
          </p:cNvPr>
          <p:cNvSpPr/>
          <p:nvPr/>
        </p:nvSpPr>
        <p:spPr>
          <a:xfrm>
            <a:off x="7258049" y="1727536"/>
            <a:ext cx="4352925" cy="2410005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C00000"/>
                </a:solidFill>
                <a:latin typeface="Monotype Corsiva" panose="03010101010201010101" pitchFamily="66" charset="0"/>
              </a:rPr>
              <a:t>Х - НЕ ВЕРНО</a:t>
            </a:r>
          </a:p>
        </p:txBody>
      </p:sp>
      <p:sp>
        <p:nvSpPr>
          <p:cNvPr id="13" name="Прямоугольник: скругленные углы 12">
            <a:hlinkClick r:id="rId2" action="ppaction://hlinksldjump"/>
            <a:extLst>
              <a:ext uri="{FF2B5EF4-FFF2-40B4-BE49-F238E27FC236}">
                <a16:creationId xmlns:a16="http://schemas.microsoft.com/office/drawing/2014/main" id="{FDB05C46-52FC-4938-8988-3ED47D90A4D3}"/>
              </a:ext>
            </a:extLst>
          </p:cNvPr>
          <p:cNvSpPr/>
          <p:nvPr/>
        </p:nvSpPr>
        <p:spPr>
          <a:xfrm>
            <a:off x="447673" y="1842648"/>
            <a:ext cx="6034149" cy="830997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вяжут лицевой петлей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8E839A4F-9C9A-4FA6-9D10-2095FB0F88BE}"/>
              </a:ext>
            </a:extLst>
          </p:cNvPr>
          <p:cNvSpPr/>
          <p:nvPr/>
        </p:nvSpPr>
        <p:spPr>
          <a:xfrm>
            <a:off x="447673" y="3306544"/>
            <a:ext cx="6034149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</a:rPr>
              <a:t>снимают, не провязывая</a:t>
            </a: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70A70D0D-947D-4DE8-BFCB-37D3AFE46956}"/>
              </a:ext>
            </a:extLst>
          </p:cNvPr>
          <p:cNvSpPr/>
          <p:nvPr/>
        </p:nvSpPr>
        <p:spPr>
          <a:xfrm>
            <a:off x="447673" y="4885550"/>
            <a:ext cx="6034149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вяжут изнаночной петлей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233413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3C520-3EF0-4DAE-933A-88AB5719ED2B}"/>
              </a:ext>
            </a:extLst>
          </p:cNvPr>
          <p:cNvSpPr/>
          <p:nvPr/>
        </p:nvSpPr>
        <p:spPr>
          <a:xfrm>
            <a:off x="447674" y="215384"/>
            <a:ext cx="1129665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Первую петлю при вязании спицами:</a:t>
            </a: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endParaRPr lang="ru-RU" sz="48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Прямоугольник: скругленные углы 9">
            <a:hlinkClick r:id="rId2" action="ppaction://hlinksldjump"/>
            <a:extLst>
              <a:ext uri="{FF2B5EF4-FFF2-40B4-BE49-F238E27FC236}">
                <a16:creationId xmlns:a16="http://schemas.microsoft.com/office/drawing/2014/main" id="{43D3E05E-054A-49A8-9F4D-623414655447}"/>
              </a:ext>
            </a:extLst>
          </p:cNvPr>
          <p:cNvSpPr/>
          <p:nvPr/>
        </p:nvSpPr>
        <p:spPr>
          <a:xfrm>
            <a:off x="7258050" y="4885550"/>
            <a:ext cx="1905000" cy="830997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Ещё раз</a:t>
            </a:r>
          </a:p>
        </p:txBody>
      </p:sp>
      <p:sp>
        <p:nvSpPr>
          <p:cNvPr id="11" name="Прямоугольник: скругленные углы 10">
            <a:hlinkClick r:id="rId3" action="ppaction://hlinksldjump"/>
            <a:extLst>
              <a:ext uri="{FF2B5EF4-FFF2-40B4-BE49-F238E27FC236}">
                <a16:creationId xmlns:a16="http://schemas.microsoft.com/office/drawing/2014/main" id="{1E296E38-FEC8-4B56-9488-6470FC6735C5}"/>
              </a:ext>
            </a:extLst>
          </p:cNvPr>
          <p:cNvSpPr/>
          <p:nvPr/>
        </p:nvSpPr>
        <p:spPr>
          <a:xfrm>
            <a:off x="9705975" y="4885550"/>
            <a:ext cx="1905000" cy="830997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Дальше</a:t>
            </a: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71B74B38-5788-4C99-9E06-377EC24E356D}"/>
              </a:ext>
            </a:extLst>
          </p:cNvPr>
          <p:cNvSpPr/>
          <p:nvPr/>
        </p:nvSpPr>
        <p:spPr>
          <a:xfrm>
            <a:off x="7258049" y="1727536"/>
            <a:ext cx="4352925" cy="2410005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C00000"/>
                </a:solidFill>
                <a:latin typeface="Monotype Corsiva" panose="03010101010201010101" pitchFamily="66" charset="0"/>
              </a:rPr>
              <a:t>Х - НЕ ВЕРНО</a:t>
            </a:r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FDB05C46-52FC-4938-8988-3ED47D90A4D3}"/>
              </a:ext>
            </a:extLst>
          </p:cNvPr>
          <p:cNvSpPr/>
          <p:nvPr/>
        </p:nvSpPr>
        <p:spPr>
          <a:xfrm>
            <a:off x="447673" y="1842648"/>
            <a:ext cx="6034149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вяжут лицевой петлей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4" name="Прямоугольник: скругленные углы 13">
            <a:hlinkClick r:id="rId3" action="ppaction://hlinksldjump"/>
            <a:extLst>
              <a:ext uri="{FF2B5EF4-FFF2-40B4-BE49-F238E27FC236}">
                <a16:creationId xmlns:a16="http://schemas.microsoft.com/office/drawing/2014/main" id="{8E839A4F-9C9A-4FA6-9D10-2095FB0F88BE}"/>
              </a:ext>
            </a:extLst>
          </p:cNvPr>
          <p:cNvSpPr/>
          <p:nvPr/>
        </p:nvSpPr>
        <p:spPr>
          <a:xfrm>
            <a:off x="447673" y="3306544"/>
            <a:ext cx="6034149" cy="830997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</a:rPr>
              <a:t>снимают, не провязывая</a:t>
            </a: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70A70D0D-947D-4DE8-BFCB-37D3AFE46956}"/>
              </a:ext>
            </a:extLst>
          </p:cNvPr>
          <p:cNvSpPr/>
          <p:nvPr/>
        </p:nvSpPr>
        <p:spPr>
          <a:xfrm>
            <a:off x="447673" y="4885550"/>
            <a:ext cx="6034149" cy="830997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вяжут изнаночной петлей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9" name="Прямоугольник: скругленные углы 8">
            <a:hlinkClick r:id="rId3" action="ppaction://hlinksldjump"/>
            <a:extLst>
              <a:ext uri="{FF2B5EF4-FFF2-40B4-BE49-F238E27FC236}">
                <a16:creationId xmlns:a16="http://schemas.microsoft.com/office/drawing/2014/main" id="{A50A7EBB-EC6E-4CA8-827C-1E3AC1151055}"/>
              </a:ext>
            </a:extLst>
          </p:cNvPr>
          <p:cNvSpPr/>
          <p:nvPr/>
        </p:nvSpPr>
        <p:spPr>
          <a:xfrm>
            <a:off x="7258050" y="1723845"/>
            <a:ext cx="4352925" cy="241000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rgbClr val="00B050"/>
                </a:solidFill>
                <a:latin typeface="Monotype Corsiva" panose="03010101010201010101" pitchFamily="66" charset="0"/>
              </a:rPr>
              <a:t>V - </a:t>
            </a:r>
            <a:r>
              <a:rPr lang="ru-RU" sz="3600" dirty="0">
                <a:solidFill>
                  <a:srgbClr val="00B050"/>
                </a:solidFill>
                <a:latin typeface="Monotype Corsiva" panose="03010101010201010101" pitchFamily="66" charset="0"/>
              </a:rPr>
              <a:t>ВЕРНО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47577467-89F9-44C4-96AB-25A3AB6C3D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9848" y="755356"/>
            <a:ext cx="62480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01410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3C520-3EF0-4DAE-933A-88AB5719ED2B}"/>
              </a:ext>
            </a:extLst>
          </p:cNvPr>
          <p:cNvSpPr/>
          <p:nvPr/>
        </p:nvSpPr>
        <p:spPr>
          <a:xfrm>
            <a:off x="447674" y="215384"/>
            <a:ext cx="1129665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Первую петлю при вязании спицами:</a:t>
            </a: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endParaRPr lang="ru-RU" sz="48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Прямоугольник: скругленные углы 9">
            <a:hlinkClick r:id="rId2" action="ppaction://hlinksldjump"/>
            <a:extLst>
              <a:ext uri="{FF2B5EF4-FFF2-40B4-BE49-F238E27FC236}">
                <a16:creationId xmlns:a16="http://schemas.microsoft.com/office/drawing/2014/main" id="{43D3E05E-054A-49A8-9F4D-623414655447}"/>
              </a:ext>
            </a:extLst>
          </p:cNvPr>
          <p:cNvSpPr/>
          <p:nvPr/>
        </p:nvSpPr>
        <p:spPr>
          <a:xfrm>
            <a:off x="7258049" y="4885550"/>
            <a:ext cx="4352925" cy="830997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Ещё раз</a:t>
            </a:r>
          </a:p>
        </p:txBody>
      </p:sp>
      <p:sp>
        <p:nvSpPr>
          <p:cNvPr id="12" name="Прямоугольник: скругленные углы 11">
            <a:hlinkClick r:id="rId2" action="ppaction://hlinksldjump"/>
            <a:extLst>
              <a:ext uri="{FF2B5EF4-FFF2-40B4-BE49-F238E27FC236}">
                <a16:creationId xmlns:a16="http://schemas.microsoft.com/office/drawing/2014/main" id="{71B74B38-5788-4C99-9E06-377EC24E356D}"/>
              </a:ext>
            </a:extLst>
          </p:cNvPr>
          <p:cNvSpPr/>
          <p:nvPr/>
        </p:nvSpPr>
        <p:spPr>
          <a:xfrm>
            <a:off x="7258049" y="1727536"/>
            <a:ext cx="4352925" cy="2410005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C00000"/>
                </a:solidFill>
                <a:latin typeface="Monotype Corsiva" panose="03010101010201010101" pitchFamily="66" charset="0"/>
              </a:rPr>
              <a:t>Х - НЕ ВЕРНО</a:t>
            </a:r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FDB05C46-52FC-4938-8988-3ED47D90A4D3}"/>
              </a:ext>
            </a:extLst>
          </p:cNvPr>
          <p:cNvSpPr/>
          <p:nvPr/>
        </p:nvSpPr>
        <p:spPr>
          <a:xfrm>
            <a:off x="447673" y="1842648"/>
            <a:ext cx="6034149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вяжут лицевой петлей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8E839A4F-9C9A-4FA6-9D10-2095FB0F88BE}"/>
              </a:ext>
            </a:extLst>
          </p:cNvPr>
          <p:cNvSpPr/>
          <p:nvPr/>
        </p:nvSpPr>
        <p:spPr>
          <a:xfrm>
            <a:off x="447673" y="3306544"/>
            <a:ext cx="6034149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</a:rPr>
              <a:t>снимают, не провязывая</a:t>
            </a:r>
          </a:p>
        </p:txBody>
      </p:sp>
      <p:sp>
        <p:nvSpPr>
          <p:cNvPr id="15" name="Прямоугольник: скругленные углы 14">
            <a:hlinkClick r:id="rId2" action="ppaction://hlinksldjump"/>
            <a:extLst>
              <a:ext uri="{FF2B5EF4-FFF2-40B4-BE49-F238E27FC236}">
                <a16:creationId xmlns:a16="http://schemas.microsoft.com/office/drawing/2014/main" id="{70A70D0D-947D-4DE8-BFCB-37D3AFE46956}"/>
              </a:ext>
            </a:extLst>
          </p:cNvPr>
          <p:cNvSpPr/>
          <p:nvPr/>
        </p:nvSpPr>
        <p:spPr>
          <a:xfrm>
            <a:off x="447673" y="4885550"/>
            <a:ext cx="6034149" cy="830997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вяжут изнаночной петлей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198001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3C520-3EF0-4DAE-933A-88AB5719ED2B}"/>
              </a:ext>
            </a:extLst>
          </p:cNvPr>
          <p:cNvSpPr/>
          <p:nvPr/>
        </p:nvSpPr>
        <p:spPr>
          <a:xfrm>
            <a:off x="447674" y="215384"/>
            <a:ext cx="1129665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Чем пользуются для поднятия спущенных петель при вязании спицами?</a:t>
            </a: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endParaRPr lang="ru-RU" sz="48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3" name="Прямоугольник: скругленные углы 12">
            <a:hlinkClick r:id="rId2" action="ppaction://hlinksldjump"/>
            <a:extLst>
              <a:ext uri="{FF2B5EF4-FFF2-40B4-BE49-F238E27FC236}">
                <a16:creationId xmlns:a16="http://schemas.microsoft.com/office/drawing/2014/main" id="{FDB05C46-52FC-4938-8988-3ED47D90A4D3}"/>
              </a:ext>
            </a:extLst>
          </p:cNvPr>
          <p:cNvSpPr/>
          <p:nvPr/>
        </p:nvSpPr>
        <p:spPr>
          <a:xfrm>
            <a:off x="447673" y="1842648"/>
            <a:ext cx="6034149" cy="83099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иглой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4" name="Прямоугольник: скругленные углы 13">
            <a:hlinkClick r:id="rId3" action="ppaction://hlinksldjump"/>
            <a:extLst>
              <a:ext uri="{FF2B5EF4-FFF2-40B4-BE49-F238E27FC236}">
                <a16:creationId xmlns:a16="http://schemas.microsoft.com/office/drawing/2014/main" id="{8E839A4F-9C9A-4FA6-9D10-2095FB0F88BE}"/>
              </a:ext>
            </a:extLst>
          </p:cNvPr>
          <p:cNvSpPr/>
          <p:nvPr/>
        </p:nvSpPr>
        <p:spPr>
          <a:xfrm>
            <a:off x="447673" y="3306544"/>
            <a:ext cx="6034149" cy="83099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</a:rPr>
              <a:t>крючком</a:t>
            </a:r>
          </a:p>
        </p:txBody>
      </p:sp>
      <p:sp>
        <p:nvSpPr>
          <p:cNvPr id="15" name="Прямоугольник: скругленные углы 14">
            <a:hlinkClick r:id="rId4" action="ppaction://hlinksldjump"/>
            <a:extLst>
              <a:ext uri="{FF2B5EF4-FFF2-40B4-BE49-F238E27FC236}">
                <a16:creationId xmlns:a16="http://schemas.microsoft.com/office/drawing/2014/main" id="{70A70D0D-947D-4DE8-BFCB-37D3AFE46956}"/>
              </a:ext>
            </a:extLst>
          </p:cNvPr>
          <p:cNvSpPr/>
          <p:nvPr/>
        </p:nvSpPr>
        <p:spPr>
          <a:xfrm>
            <a:off x="447673" y="4885550"/>
            <a:ext cx="6034149" cy="83099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любым другим острым предметом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1045F00-DBA1-41B9-B30E-88400CFE907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9256" y="1905382"/>
            <a:ext cx="3847636" cy="381116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6753095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3C520-3EF0-4DAE-933A-88AB5719ED2B}"/>
              </a:ext>
            </a:extLst>
          </p:cNvPr>
          <p:cNvSpPr/>
          <p:nvPr/>
        </p:nvSpPr>
        <p:spPr>
          <a:xfrm>
            <a:off x="447674" y="215384"/>
            <a:ext cx="1129665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Чем пользуются для поднятия спущенных петель при вязании спицами?</a:t>
            </a: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endParaRPr lang="ru-RU" sz="48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Прямоугольник: скругленные углы 9">
            <a:hlinkClick r:id="rId2" action="ppaction://hlinksldjump"/>
            <a:extLst>
              <a:ext uri="{FF2B5EF4-FFF2-40B4-BE49-F238E27FC236}">
                <a16:creationId xmlns:a16="http://schemas.microsoft.com/office/drawing/2014/main" id="{43D3E05E-054A-49A8-9F4D-623414655447}"/>
              </a:ext>
            </a:extLst>
          </p:cNvPr>
          <p:cNvSpPr/>
          <p:nvPr/>
        </p:nvSpPr>
        <p:spPr>
          <a:xfrm>
            <a:off x="7258049" y="4885550"/>
            <a:ext cx="4352925" cy="830997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Ещё раз</a:t>
            </a:r>
          </a:p>
        </p:txBody>
      </p:sp>
      <p:sp>
        <p:nvSpPr>
          <p:cNvPr id="12" name="Прямоугольник: скругленные углы 11">
            <a:hlinkClick r:id="rId2" action="ppaction://hlinksldjump"/>
            <a:extLst>
              <a:ext uri="{FF2B5EF4-FFF2-40B4-BE49-F238E27FC236}">
                <a16:creationId xmlns:a16="http://schemas.microsoft.com/office/drawing/2014/main" id="{71B74B38-5788-4C99-9E06-377EC24E356D}"/>
              </a:ext>
            </a:extLst>
          </p:cNvPr>
          <p:cNvSpPr/>
          <p:nvPr/>
        </p:nvSpPr>
        <p:spPr>
          <a:xfrm>
            <a:off x="7258049" y="1727536"/>
            <a:ext cx="4352925" cy="2410005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C00000"/>
                </a:solidFill>
                <a:latin typeface="Monotype Corsiva" panose="03010101010201010101" pitchFamily="66" charset="0"/>
              </a:rPr>
              <a:t>Х - НЕ ВЕРНО</a:t>
            </a:r>
          </a:p>
        </p:txBody>
      </p:sp>
      <p:sp>
        <p:nvSpPr>
          <p:cNvPr id="13" name="Прямоугольник: скругленные углы 12">
            <a:hlinkClick r:id="rId2" action="ppaction://hlinksldjump"/>
            <a:extLst>
              <a:ext uri="{FF2B5EF4-FFF2-40B4-BE49-F238E27FC236}">
                <a16:creationId xmlns:a16="http://schemas.microsoft.com/office/drawing/2014/main" id="{FDB05C46-52FC-4938-8988-3ED47D90A4D3}"/>
              </a:ext>
            </a:extLst>
          </p:cNvPr>
          <p:cNvSpPr/>
          <p:nvPr/>
        </p:nvSpPr>
        <p:spPr>
          <a:xfrm>
            <a:off x="447673" y="1842648"/>
            <a:ext cx="6034149" cy="830997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иглой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8E839A4F-9C9A-4FA6-9D10-2095FB0F88BE}"/>
              </a:ext>
            </a:extLst>
          </p:cNvPr>
          <p:cNvSpPr/>
          <p:nvPr/>
        </p:nvSpPr>
        <p:spPr>
          <a:xfrm>
            <a:off x="447673" y="3306544"/>
            <a:ext cx="6034149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</a:rPr>
              <a:t>крючком</a:t>
            </a: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70A70D0D-947D-4DE8-BFCB-37D3AFE46956}"/>
              </a:ext>
            </a:extLst>
          </p:cNvPr>
          <p:cNvSpPr/>
          <p:nvPr/>
        </p:nvSpPr>
        <p:spPr>
          <a:xfrm>
            <a:off x="447673" y="4885550"/>
            <a:ext cx="6034149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любым другим острым предметом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017427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3C520-3EF0-4DAE-933A-88AB5719ED2B}"/>
              </a:ext>
            </a:extLst>
          </p:cNvPr>
          <p:cNvSpPr/>
          <p:nvPr/>
        </p:nvSpPr>
        <p:spPr>
          <a:xfrm>
            <a:off x="447674" y="215384"/>
            <a:ext cx="1129665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Чем пользуются для поднятия спущенных петель при вязании спицами?</a:t>
            </a: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endParaRPr lang="ru-RU" sz="48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Прямоугольник: скругленные углы 9">
            <a:hlinkClick r:id="rId2" action="ppaction://hlinksldjump"/>
            <a:extLst>
              <a:ext uri="{FF2B5EF4-FFF2-40B4-BE49-F238E27FC236}">
                <a16:creationId xmlns:a16="http://schemas.microsoft.com/office/drawing/2014/main" id="{43D3E05E-054A-49A8-9F4D-623414655447}"/>
              </a:ext>
            </a:extLst>
          </p:cNvPr>
          <p:cNvSpPr/>
          <p:nvPr/>
        </p:nvSpPr>
        <p:spPr>
          <a:xfrm>
            <a:off x="7258050" y="4885550"/>
            <a:ext cx="1905000" cy="830997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Ещё раз</a:t>
            </a:r>
          </a:p>
        </p:txBody>
      </p:sp>
      <p:sp>
        <p:nvSpPr>
          <p:cNvPr id="11" name="Прямоугольник: скругленные углы 10">
            <a:hlinkClick r:id="rId3" action="ppaction://hlinksldjump"/>
            <a:extLst>
              <a:ext uri="{FF2B5EF4-FFF2-40B4-BE49-F238E27FC236}">
                <a16:creationId xmlns:a16="http://schemas.microsoft.com/office/drawing/2014/main" id="{1E296E38-FEC8-4B56-9488-6470FC6735C5}"/>
              </a:ext>
            </a:extLst>
          </p:cNvPr>
          <p:cNvSpPr/>
          <p:nvPr/>
        </p:nvSpPr>
        <p:spPr>
          <a:xfrm>
            <a:off x="9705975" y="4885550"/>
            <a:ext cx="1905000" cy="830997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Дальше</a:t>
            </a: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71B74B38-5788-4C99-9E06-377EC24E356D}"/>
              </a:ext>
            </a:extLst>
          </p:cNvPr>
          <p:cNvSpPr/>
          <p:nvPr/>
        </p:nvSpPr>
        <p:spPr>
          <a:xfrm>
            <a:off x="7258049" y="1727536"/>
            <a:ext cx="4352925" cy="2410005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C00000"/>
                </a:solidFill>
                <a:latin typeface="Monotype Corsiva" panose="03010101010201010101" pitchFamily="66" charset="0"/>
              </a:rPr>
              <a:t>Х - НЕ ВЕРНО</a:t>
            </a:r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FDB05C46-52FC-4938-8988-3ED47D90A4D3}"/>
              </a:ext>
            </a:extLst>
          </p:cNvPr>
          <p:cNvSpPr/>
          <p:nvPr/>
        </p:nvSpPr>
        <p:spPr>
          <a:xfrm>
            <a:off x="447673" y="1842648"/>
            <a:ext cx="6034149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иглой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4" name="Прямоугольник: скругленные углы 13">
            <a:hlinkClick r:id="rId3" action="ppaction://hlinksldjump"/>
            <a:extLst>
              <a:ext uri="{FF2B5EF4-FFF2-40B4-BE49-F238E27FC236}">
                <a16:creationId xmlns:a16="http://schemas.microsoft.com/office/drawing/2014/main" id="{8E839A4F-9C9A-4FA6-9D10-2095FB0F88BE}"/>
              </a:ext>
            </a:extLst>
          </p:cNvPr>
          <p:cNvSpPr/>
          <p:nvPr/>
        </p:nvSpPr>
        <p:spPr>
          <a:xfrm>
            <a:off x="447673" y="3306544"/>
            <a:ext cx="6034149" cy="830997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</a:rPr>
              <a:t>крючком</a:t>
            </a: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70A70D0D-947D-4DE8-BFCB-37D3AFE46956}"/>
              </a:ext>
            </a:extLst>
          </p:cNvPr>
          <p:cNvSpPr/>
          <p:nvPr/>
        </p:nvSpPr>
        <p:spPr>
          <a:xfrm>
            <a:off x="447673" y="4885550"/>
            <a:ext cx="6034149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любым другим острым предметом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9" name="Прямоугольник: скругленные углы 8">
            <a:hlinkClick r:id="rId3" action="ppaction://hlinksldjump"/>
            <a:extLst>
              <a:ext uri="{FF2B5EF4-FFF2-40B4-BE49-F238E27FC236}">
                <a16:creationId xmlns:a16="http://schemas.microsoft.com/office/drawing/2014/main" id="{D05B187E-9AEE-40D4-B22C-85DEF8DEC7A9}"/>
              </a:ext>
            </a:extLst>
          </p:cNvPr>
          <p:cNvSpPr/>
          <p:nvPr/>
        </p:nvSpPr>
        <p:spPr>
          <a:xfrm>
            <a:off x="7258050" y="1723845"/>
            <a:ext cx="4352925" cy="241000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rgbClr val="00B050"/>
                </a:solidFill>
                <a:latin typeface="Monotype Corsiva" panose="03010101010201010101" pitchFamily="66" charset="0"/>
              </a:rPr>
              <a:t>V - </a:t>
            </a:r>
            <a:r>
              <a:rPr lang="ru-RU" sz="3600" dirty="0">
                <a:solidFill>
                  <a:srgbClr val="00B050"/>
                </a:solidFill>
                <a:latin typeface="Monotype Corsiva" panose="03010101010201010101" pitchFamily="66" charset="0"/>
              </a:rPr>
              <a:t>ВЕРНО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D5ABB9B2-7DEA-43EC-A0FC-F4CA7BC606B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8014" y="885825"/>
            <a:ext cx="62480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65430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3C520-3EF0-4DAE-933A-88AB5719ED2B}"/>
              </a:ext>
            </a:extLst>
          </p:cNvPr>
          <p:cNvSpPr/>
          <p:nvPr/>
        </p:nvSpPr>
        <p:spPr>
          <a:xfrm>
            <a:off x="447674" y="215384"/>
            <a:ext cx="1129665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Чем пользуются для поднятия спущенных петель при вязании спицами?</a:t>
            </a: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endParaRPr lang="ru-RU" sz="48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Прямоугольник: скругленные углы 9">
            <a:hlinkClick r:id="rId2" action="ppaction://hlinksldjump"/>
            <a:extLst>
              <a:ext uri="{FF2B5EF4-FFF2-40B4-BE49-F238E27FC236}">
                <a16:creationId xmlns:a16="http://schemas.microsoft.com/office/drawing/2014/main" id="{43D3E05E-054A-49A8-9F4D-623414655447}"/>
              </a:ext>
            </a:extLst>
          </p:cNvPr>
          <p:cNvSpPr/>
          <p:nvPr/>
        </p:nvSpPr>
        <p:spPr>
          <a:xfrm>
            <a:off x="7258049" y="4885550"/>
            <a:ext cx="4352925" cy="830997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Ещё раз</a:t>
            </a:r>
          </a:p>
        </p:txBody>
      </p:sp>
      <p:sp>
        <p:nvSpPr>
          <p:cNvPr id="12" name="Прямоугольник: скругленные углы 11">
            <a:hlinkClick r:id="rId2" action="ppaction://hlinksldjump"/>
            <a:extLst>
              <a:ext uri="{FF2B5EF4-FFF2-40B4-BE49-F238E27FC236}">
                <a16:creationId xmlns:a16="http://schemas.microsoft.com/office/drawing/2014/main" id="{71B74B38-5788-4C99-9E06-377EC24E356D}"/>
              </a:ext>
            </a:extLst>
          </p:cNvPr>
          <p:cNvSpPr/>
          <p:nvPr/>
        </p:nvSpPr>
        <p:spPr>
          <a:xfrm>
            <a:off x="7258049" y="1727536"/>
            <a:ext cx="4352925" cy="2410005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C00000"/>
                </a:solidFill>
                <a:latin typeface="Monotype Corsiva" panose="03010101010201010101" pitchFamily="66" charset="0"/>
              </a:rPr>
              <a:t>Х - НЕ ВЕРНО</a:t>
            </a:r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FDB05C46-52FC-4938-8988-3ED47D90A4D3}"/>
              </a:ext>
            </a:extLst>
          </p:cNvPr>
          <p:cNvSpPr/>
          <p:nvPr/>
        </p:nvSpPr>
        <p:spPr>
          <a:xfrm>
            <a:off x="447673" y="1842648"/>
            <a:ext cx="6034149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иглой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8E839A4F-9C9A-4FA6-9D10-2095FB0F88BE}"/>
              </a:ext>
            </a:extLst>
          </p:cNvPr>
          <p:cNvSpPr/>
          <p:nvPr/>
        </p:nvSpPr>
        <p:spPr>
          <a:xfrm>
            <a:off x="447673" y="3306544"/>
            <a:ext cx="6034149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</a:rPr>
              <a:t>крючком</a:t>
            </a:r>
          </a:p>
        </p:txBody>
      </p:sp>
      <p:sp>
        <p:nvSpPr>
          <p:cNvPr id="15" name="Прямоугольник: скругленные углы 14">
            <a:hlinkClick r:id="rId2" action="ppaction://hlinksldjump"/>
            <a:extLst>
              <a:ext uri="{FF2B5EF4-FFF2-40B4-BE49-F238E27FC236}">
                <a16:creationId xmlns:a16="http://schemas.microsoft.com/office/drawing/2014/main" id="{70A70D0D-947D-4DE8-BFCB-37D3AFE46956}"/>
              </a:ext>
            </a:extLst>
          </p:cNvPr>
          <p:cNvSpPr/>
          <p:nvPr/>
        </p:nvSpPr>
        <p:spPr>
          <a:xfrm>
            <a:off x="447673" y="4885550"/>
            <a:ext cx="6034149" cy="830997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любым другим острым предметом</a:t>
            </a:r>
            <a:endParaRPr lang="ru-RU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777277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3C520-3EF0-4DAE-933A-88AB5719ED2B}"/>
              </a:ext>
            </a:extLst>
          </p:cNvPr>
          <p:cNvSpPr/>
          <p:nvPr/>
        </p:nvSpPr>
        <p:spPr>
          <a:xfrm>
            <a:off x="447674" y="215384"/>
            <a:ext cx="1129665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Сколько нужно спиц для вязания носков, варежек?</a:t>
            </a: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endParaRPr lang="ru-RU" sz="48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3" name="Прямоугольник: скругленные углы 12">
            <a:hlinkClick r:id="rId2" action="ppaction://hlinksldjump"/>
            <a:extLst>
              <a:ext uri="{FF2B5EF4-FFF2-40B4-BE49-F238E27FC236}">
                <a16:creationId xmlns:a16="http://schemas.microsoft.com/office/drawing/2014/main" id="{FDB05C46-52FC-4938-8988-3ED47D90A4D3}"/>
              </a:ext>
            </a:extLst>
          </p:cNvPr>
          <p:cNvSpPr/>
          <p:nvPr/>
        </p:nvSpPr>
        <p:spPr>
          <a:xfrm>
            <a:off x="9020809" y="1745323"/>
            <a:ext cx="1790702" cy="83099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3</a:t>
            </a:r>
            <a:endParaRPr lang="ru-RU" sz="60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4" name="Прямоугольник: скругленные углы 13">
            <a:hlinkClick r:id="rId3" action="ppaction://hlinksldjump"/>
            <a:extLst>
              <a:ext uri="{FF2B5EF4-FFF2-40B4-BE49-F238E27FC236}">
                <a16:creationId xmlns:a16="http://schemas.microsoft.com/office/drawing/2014/main" id="{8E839A4F-9C9A-4FA6-9D10-2095FB0F88BE}"/>
              </a:ext>
            </a:extLst>
          </p:cNvPr>
          <p:cNvSpPr/>
          <p:nvPr/>
        </p:nvSpPr>
        <p:spPr>
          <a:xfrm>
            <a:off x="9020809" y="3464290"/>
            <a:ext cx="1790703" cy="83099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Monotype Corsiva" panose="03010101010201010101" pitchFamily="66" charset="0"/>
              </a:rPr>
              <a:t>5</a:t>
            </a:r>
          </a:p>
        </p:txBody>
      </p:sp>
      <p:sp>
        <p:nvSpPr>
          <p:cNvPr id="15" name="Прямоугольник: скругленные углы 14">
            <a:hlinkClick r:id="rId4" action="ppaction://hlinksldjump"/>
            <a:extLst>
              <a:ext uri="{FF2B5EF4-FFF2-40B4-BE49-F238E27FC236}">
                <a16:creationId xmlns:a16="http://schemas.microsoft.com/office/drawing/2014/main" id="{70A70D0D-947D-4DE8-BFCB-37D3AFE46956}"/>
              </a:ext>
            </a:extLst>
          </p:cNvPr>
          <p:cNvSpPr/>
          <p:nvPr/>
        </p:nvSpPr>
        <p:spPr>
          <a:xfrm>
            <a:off x="9020809" y="5235870"/>
            <a:ext cx="1790703" cy="83099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Monotype Corsiva" panose="03010101010201010101" pitchFamily="66" charset="0"/>
              </a:rPr>
              <a:t>2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172D202-C72B-418F-A3BF-4A64E7BFD4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529" y="1514847"/>
            <a:ext cx="7147560" cy="481631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83557289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3C520-3EF0-4DAE-933A-88AB5719ED2B}"/>
              </a:ext>
            </a:extLst>
          </p:cNvPr>
          <p:cNvSpPr/>
          <p:nvPr/>
        </p:nvSpPr>
        <p:spPr>
          <a:xfrm>
            <a:off x="447674" y="215384"/>
            <a:ext cx="1129665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Сколько нужно спиц для вязания носков, варежек?</a:t>
            </a: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endParaRPr lang="ru-RU" sz="48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Прямоугольник: скругленные углы 9">
            <a:hlinkClick r:id="rId2" action="ppaction://hlinksldjump"/>
            <a:extLst>
              <a:ext uri="{FF2B5EF4-FFF2-40B4-BE49-F238E27FC236}">
                <a16:creationId xmlns:a16="http://schemas.microsoft.com/office/drawing/2014/main" id="{43D3E05E-054A-49A8-9F4D-623414655447}"/>
              </a:ext>
            </a:extLst>
          </p:cNvPr>
          <p:cNvSpPr/>
          <p:nvPr/>
        </p:nvSpPr>
        <p:spPr>
          <a:xfrm>
            <a:off x="7258049" y="4885550"/>
            <a:ext cx="4352925" cy="830997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Ещё раз</a:t>
            </a:r>
          </a:p>
        </p:txBody>
      </p:sp>
      <p:sp>
        <p:nvSpPr>
          <p:cNvPr id="12" name="Прямоугольник: скругленные углы 11">
            <a:hlinkClick r:id="rId2" action="ppaction://hlinksldjump"/>
            <a:extLst>
              <a:ext uri="{FF2B5EF4-FFF2-40B4-BE49-F238E27FC236}">
                <a16:creationId xmlns:a16="http://schemas.microsoft.com/office/drawing/2014/main" id="{71B74B38-5788-4C99-9E06-377EC24E356D}"/>
              </a:ext>
            </a:extLst>
          </p:cNvPr>
          <p:cNvSpPr/>
          <p:nvPr/>
        </p:nvSpPr>
        <p:spPr>
          <a:xfrm>
            <a:off x="7258049" y="1727536"/>
            <a:ext cx="4352925" cy="2410005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C00000"/>
                </a:solidFill>
                <a:latin typeface="Monotype Corsiva" panose="03010101010201010101" pitchFamily="66" charset="0"/>
              </a:rPr>
              <a:t>Х - НЕ ВЕРНО</a:t>
            </a:r>
          </a:p>
        </p:txBody>
      </p:sp>
      <p:sp>
        <p:nvSpPr>
          <p:cNvPr id="13" name="Прямоугольник: скругленные углы 12">
            <a:hlinkClick r:id="rId2" action="ppaction://hlinksldjump"/>
            <a:extLst>
              <a:ext uri="{FF2B5EF4-FFF2-40B4-BE49-F238E27FC236}">
                <a16:creationId xmlns:a16="http://schemas.microsoft.com/office/drawing/2014/main" id="{FDB05C46-52FC-4938-8988-3ED47D90A4D3}"/>
              </a:ext>
            </a:extLst>
          </p:cNvPr>
          <p:cNvSpPr/>
          <p:nvPr/>
        </p:nvSpPr>
        <p:spPr>
          <a:xfrm>
            <a:off x="447674" y="1842648"/>
            <a:ext cx="1790702" cy="830997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3</a:t>
            </a:r>
            <a:endParaRPr lang="ru-RU" sz="60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8E839A4F-9C9A-4FA6-9D10-2095FB0F88BE}"/>
              </a:ext>
            </a:extLst>
          </p:cNvPr>
          <p:cNvSpPr/>
          <p:nvPr/>
        </p:nvSpPr>
        <p:spPr>
          <a:xfrm>
            <a:off x="447673" y="3306544"/>
            <a:ext cx="1790703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Monotype Corsiva" panose="03010101010201010101" pitchFamily="66" charset="0"/>
              </a:rPr>
              <a:t>5</a:t>
            </a: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70A70D0D-947D-4DE8-BFCB-37D3AFE46956}"/>
              </a:ext>
            </a:extLst>
          </p:cNvPr>
          <p:cNvSpPr/>
          <p:nvPr/>
        </p:nvSpPr>
        <p:spPr>
          <a:xfrm>
            <a:off x="447672" y="4885549"/>
            <a:ext cx="1790703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Monotype Corsiva" panose="03010101010201010101" pitchFamily="66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62921398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3C520-3EF0-4DAE-933A-88AB5719ED2B}"/>
              </a:ext>
            </a:extLst>
          </p:cNvPr>
          <p:cNvSpPr/>
          <p:nvPr/>
        </p:nvSpPr>
        <p:spPr>
          <a:xfrm>
            <a:off x="447674" y="215384"/>
            <a:ext cx="1129665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Сколько нужно спиц для вязания носков, варежек?</a:t>
            </a: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endParaRPr lang="ru-RU" sz="48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Прямоугольник: скругленные углы 9">
            <a:hlinkClick r:id="rId2" action="ppaction://hlinksldjump"/>
            <a:extLst>
              <a:ext uri="{FF2B5EF4-FFF2-40B4-BE49-F238E27FC236}">
                <a16:creationId xmlns:a16="http://schemas.microsoft.com/office/drawing/2014/main" id="{43D3E05E-054A-49A8-9F4D-623414655447}"/>
              </a:ext>
            </a:extLst>
          </p:cNvPr>
          <p:cNvSpPr/>
          <p:nvPr/>
        </p:nvSpPr>
        <p:spPr>
          <a:xfrm>
            <a:off x="7258050" y="4885550"/>
            <a:ext cx="1905000" cy="830997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Ещё раз</a:t>
            </a:r>
          </a:p>
        </p:txBody>
      </p:sp>
      <p:sp>
        <p:nvSpPr>
          <p:cNvPr id="11" name="Прямоугольник: скругленные углы 10">
            <a:hlinkClick r:id="rId3" action="ppaction://hlinksldjump"/>
            <a:extLst>
              <a:ext uri="{FF2B5EF4-FFF2-40B4-BE49-F238E27FC236}">
                <a16:creationId xmlns:a16="http://schemas.microsoft.com/office/drawing/2014/main" id="{1E296E38-FEC8-4B56-9488-6470FC6735C5}"/>
              </a:ext>
            </a:extLst>
          </p:cNvPr>
          <p:cNvSpPr/>
          <p:nvPr/>
        </p:nvSpPr>
        <p:spPr>
          <a:xfrm>
            <a:off x="9705975" y="4885550"/>
            <a:ext cx="1905000" cy="830997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Дальше</a:t>
            </a: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71B74B38-5788-4C99-9E06-377EC24E356D}"/>
              </a:ext>
            </a:extLst>
          </p:cNvPr>
          <p:cNvSpPr/>
          <p:nvPr/>
        </p:nvSpPr>
        <p:spPr>
          <a:xfrm>
            <a:off x="7258049" y="1727536"/>
            <a:ext cx="4352925" cy="2410005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C00000"/>
                </a:solidFill>
                <a:latin typeface="Monotype Corsiva" panose="03010101010201010101" pitchFamily="66" charset="0"/>
              </a:rPr>
              <a:t>Х - НЕ ВЕРНО</a:t>
            </a:r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FDB05C46-52FC-4938-8988-3ED47D90A4D3}"/>
              </a:ext>
            </a:extLst>
          </p:cNvPr>
          <p:cNvSpPr/>
          <p:nvPr/>
        </p:nvSpPr>
        <p:spPr>
          <a:xfrm>
            <a:off x="447674" y="1842648"/>
            <a:ext cx="1790702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3</a:t>
            </a:r>
            <a:endParaRPr lang="ru-RU" sz="60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4" name="Прямоугольник: скругленные углы 13">
            <a:hlinkClick r:id="rId3" action="ppaction://hlinksldjump"/>
            <a:extLst>
              <a:ext uri="{FF2B5EF4-FFF2-40B4-BE49-F238E27FC236}">
                <a16:creationId xmlns:a16="http://schemas.microsoft.com/office/drawing/2014/main" id="{8E839A4F-9C9A-4FA6-9D10-2095FB0F88BE}"/>
              </a:ext>
            </a:extLst>
          </p:cNvPr>
          <p:cNvSpPr/>
          <p:nvPr/>
        </p:nvSpPr>
        <p:spPr>
          <a:xfrm>
            <a:off x="447673" y="3306544"/>
            <a:ext cx="1790703" cy="830997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Monotype Corsiva" panose="03010101010201010101" pitchFamily="66" charset="0"/>
              </a:rPr>
              <a:t>5</a:t>
            </a: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70A70D0D-947D-4DE8-BFCB-37D3AFE46956}"/>
              </a:ext>
            </a:extLst>
          </p:cNvPr>
          <p:cNvSpPr/>
          <p:nvPr/>
        </p:nvSpPr>
        <p:spPr>
          <a:xfrm>
            <a:off x="447672" y="4885549"/>
            <a:ext cx="1790703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Monotype Corsiva" panose="03010101010201010101" pitchFamily="66" charset="0"/>
              </a:rPr>
              <a:t>2</a:t>
            </a:r>
          </a:p>
        </p:txBody>
      </p:sp>
      <p:sp>
        <p:nvSpPr>
          <p:cNvPr id="9" name="Прямоугольник: скругленные углы 8">
            <a:hlinkClick r:id="rId3" action="ppaction://hlinksldjump"/>
            <a:extLst>
              <a:ext uri="{FF2B5EF4-FFF2-40B4-BE49-F238E27FC236}">
                <a16:creationId xmlns:a16="http://schemas.microsoft.com/office/drawing/2014/main" id="{69C6213F-08F1-4CAB-B5EF-D6E1A8D8C604}"/>
              </a:ext>
            </a:extLst>
          </p:cNvPr>
          <p:cNvSpPr/>
          <p:nvPr/>
        </p:nvSpPr>
        <p:spPr>
          <a:xfrm>
            <a:off x="7258050" y="1723845"/>
            <a:ext cx="4352925" cy="241000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rgbClr val="00B050"/>
                </a:solidFill>
                <a:latin typeface="Monotype Corsiva" panose="03010101010201010101" pitchFamily="66" charset="0"/>
              </a:rPr>
              <a:t>V - </a:t>
            </a:r>
            <a:r>
              <a:rPr lang="ru-RU" sz="3600" dirty="0">
                <a:solidFill>
                  <a:srgbClr val="00B050"/>
                </a:solidFill>
                <a:latin typeface="Monotype Corsiva" panose="03010101010201010101" pitchFamily="66" charset="0"/>
              </a:rPr>
              <a:t>ВЕРНО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E47261CA-D587-44F5-B3A2-67A29CFA52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588" y="905293"/>
            <a:ext cx="62480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07582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3C520-3EF0-4DAE-933A-88AB5719ED2B}"/>
              </a:ext>
            </a:extLst>
          </p:cNvPr>
          <p:cNvSpPr/>
          <p:nvPr/>
        </p:nvSpPr>
        <p:spPr>
          <a:xfrm>
            <a:off x="447674" y="215384"/>
            <a:ext cx="1129665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Сколько нужно спиц для вязания носков, варежек?</a:t>
            </a: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endParaRPr lang="ru-RU" sz="48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Прямоугольник: скругленные углы 9">
            <a:hlinkClick r:id="rId2" action="ppaction://hlinksldjump"/>
            <a:extLst>
              <a:ext uri="{FF2B5EF4-FFF2-40B4-BE49-F238E27FC236}">
                <a16:creationId xmlns:a16="http://schemas.microsoft.com/office/drawing/2014/main" id="{43D3E05E-054A-49A8-9F4D-623414655447}"/>
              </a:ext>
            </a:extLst>
          </p:cNvPr>
          <p:cNvSpPr/>
          <p:nvPr/>
        </p:nvSpPr>
        <p:spPr>
          <a:xfrm>
            <a:off x="7258049" y="4885550"/>
            <a:ext cx="4352925" cy="830997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Ещё раз</a:t>
            </a:r>
          </a:p>
        </p:txBody>
      </p:sp>
      <p:sp>
        <p:nvSpPr>
          <p:cNvPr id="12" name="Прямоугольник: скругленные углы 11">
            <a:hlinkClick r:id="rId2" action="ppaction://hlinksldjump"/>
            <a:extLst>
              <a:ext uri="{FF2B5EF4-FFF2-40B4-BE49-F238E27FC236}">
                <a16:creationId xmlns:a16="http://schemas.microsoft.com/office/drawing/2014/main" id="{71B74B38-5788-4C99-9E06-377EC24E356D}"/>
              </a:ext>
            </a:extLst>
          </p:cNvPr>
          <p:cNvSpPr/>
          <p:nvPr/>
        </p:nvSpPr>
        <p:spPr>
          <a:xfrm>
            <a:off x="7258049" y="1727536"/>
            <a:ext cx="4352925" cy="2410005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C00000"/>
                </a:solidFill>
                <a:latin typeface="Monotype Corsiva" panose="03010101010201010101" pitchFamily="66" charset="0"/>
              </a:rPr>
              <a:t>Х - НЕ ВЕРНО</a:t>
            </a:r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FDB05C46-52FC-4938-8988-3ED47D90A4D3}"/>
              </a:ext>
            </a:extLst>
          </p:cNvPr>
          <p:cNvSpPr/>
          <p:nvPr/>
        </p:nvSpPr>
        <p:spPr>
          <a:xfrm>
            <a:off x="447674" y="1842648"/>
            <a:ext cx="1790702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3</a:t>
            </a:r>
            <a:endParaRPr lang="ru-RU" sz="60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8E839A4F-9C9A-4FA6-9D10-2095FB0F88BE}"/>
              </a:ext>
            </a:extLst>
          </p:cNvPr>
          <p:cNvSpPr/>
          <p:nvPr/>
        </p:nvSpPr>
        <p:spPr>
          <a:xfrm>
            <a:off x="447673" y="3306544"/>
            <a:ext cx="1790703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Monotype Corsiva" panose="03010101010201010101" pitchFamily="66" charset="0"/>
              </a:rPr>
              <a:t>5</a:t>
            </a:r>
          </a:p>
        </p:txBody>
      </p:sp>
      <p:sp>
        <p:nvSpPr>
          <p:cNvPr id="15" name="Прямоугольник: скругленные углы 14">
            <a:hlinkClick r:id="rId2" action="ppaction://hlinksldjump"/>
            <a:extLst>
              <a:ext uri="{FF2B5EF4-FFF2-40B4-BE49-F238E27FC236}">
                <a16:creationId xmlns:a16="http://schemas.microsoft.com/office/drawing/2014/main" id="{70A70D0D-947D-4DE8-BFCB-37D3AFE46956}"/>
              </a:ext>
            </a:extLst>
          </p:cNvPr>
          <p:cNvSpPr/>
          <p:nvPr/>
        </p:nvSpPr>
        <p:spPr>
          <a:xfrm>
            <a:off x="447672" y="4885549"/>
            <a:ext cx="1790703" cy="830997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>
                <a:solidFill>
                  <a:schemeClr val="bg1"/>
                </a:solidFill>
                <a:latin typeface="Monotype Corsiva" panose="03010101010201010101" pitchFamily="66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95051233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3C520-3EF0-4DAE-933A-88AB5719ED2B}"/>
              </a:ext>
            </a:extLst>
          </p:cNvPr>
          <p:cNvSpPr/>
          <p:nvPr/>
        </p:nvSpPr>
        <p:spPr>
          <a:xfrm>
            <a:off x="447674" y="532304"/>
            <a:ext cx="112966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Условные обозначения петель – это…</a:t>
            </a: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endParaRPr lang="ru-RU" sz="48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3" name="Прямоугольник: скругленные углы 12">
            <a:hlinkClick r:id="rId2" action="ppaction://hlinksldjump"/>
            <a:extLst>
              <a:ext uri="{FF2B5EF4-FFF2-40B4-BE49-F238E27FC236}">
                <a16:creationId xmlns:a16="http://schemas.microsoft.com/office/drawing/2014/main" id="{FDB05C46-52FC-4938-8988-3ED47D90A4D3}"/>
              </a:ext>
            </a:extLst>
          </p:cNvPr>
          <p:cNvSpPr/>
          <p:nvPr/>
        </p:nvSpPr>
        <p:spPr>
          <a:xfrm>
            <a:off x="447674" y="1842648"/>
            <a:ext cx="5191126" cy="83099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рисунок</a:t>
            </a:r>
            <a:endParaRPr lang="ru-RU" sz="40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4" name="Прямоугольник: скругленные углы 13">
            <a:hlinkClick r:id="rId3" action="ppaction://hlinksldjump"/>
            <a:extLst>
              <a:ext uri="{FF2B5EF4-FFF2-40B4-BE49-F238E27FC236}">
                <a16:creationId xmlns:a16="http://schemas.microsoft.com/office/drawing/2014/main" id="{8E839A4F-9C9A-4FA6-9D10-2095FB0F88BE}"/>
              </a:ext>
            </a:extLst>
          </p:cNvPr>
          <p:cNvSpPr/>
          <p:nvPr/>
        </p:nvSpPr>
        <p:spPr>
          <a:xfrm>
            <a:off x="447673" y="3306544"/>
            <a:ext cx="5191126" cy="83099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chemeClr val="bg1"/>
                </a:solidFill>
                <a:latin typeface="Monotype Corsiva" panose="03010101010201010101" pitchFamily="66" charset="0"/>
              </a:rPr>
              <a:t>схема</a:t>
            </a:r>
          </a:p>
        </p:txBody>
      </p:sp>
      <p:sp>
        <p:nvSpPr>
          <p:cNvPr id="15" name="Прямоугольник: скругленные углы 14">
            <a:hlinkClick r:id="rId4" action="ppaction://hlinksldjump"/>
            <a:extLst>
              <a:ext uri="{FF2B5EF4-FFF2-40B4-BE49-F238E27FC236}">
                <a16:creationId xmlns:a16="http://schemas.microsoft.com/office/drawing/2014/main" id="{70A70D0D-947D-4DE8-BFCB-37D3AFE46956}"/>
              </a:ext>
            </a:extLst>
          </p:cNvPr>
          <p:cNvSpPr/>
          <p:nvPr/>
        </p:nvSpPr>
        <p:spPr>
          <a:xfrm>
            <a:off x="447672" y="4885549"/>
            <a:ext cx="5191126" cy="83099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chemeClr val="bg1"/>
                </a:solidFill>
                <a:latin typeface="Monotype Corsiva" panose="03010101010201010101" pitchFamily="66" charset="0"/>
              </a:rPr>
              <a:t>описание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4A8DBA0-5F3B-4139-846E-7C047387C99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8570" y="1506931"/>
            <a:ext cx="3085910" cy="457524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10639401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3C520-3EF0-4DAE-933A-88AB5719ED2B}"/>
              </a:ext>
            </a:extLst>
          </p:cNvPr>
          <p:cNvSpPr/>
          <p:nvPr/>
        </p:nvSpPr>
        <p:spPr>
          <a:xfrm>
            <a:off x="447674" y="532304"/>
            <a:ext cx="112966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Условные обозначения петель – это…</a:t>
            </a: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endParaRPr lang="ru-RU" sz="48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Прямоугольник: скругленные углы 9">
            <a:hlinkClick r:id="rId2" action="ppaction://hlinksldjump"/>
            <a:extLst>
              <a:ext uri="{FF2B5EF4-FFF2-40B4-BE49-F238E27FC236}">
                <a16:creationId xmlns:a16="http://schemas.microsoft.com/office/drawing/2014/main" id="{43D3E05E-054A-49A8-9F4D-623414655447}"/>
              </a:ext>
            </a:extLst>
          </p:cNvPr>
          <p:cNvSpPr/>
          <p:nvPr/>
        </p:nvSpPr>
        <p:spPr>
          <a:xfrm>
            <a:off x="7258050" y="4885550"/>
            <a:ext cx="4352924" cy="830997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Ещё раз</a:t>
            </a:r>
          </a:p>
        </p:txBody>
      </p:sp>
      <p:sp>
        <p:nvSpPr>
          <p:cNvPr id="12" name="Прямоугольник: скругленные углы 11">
            <a:hlinkClick r:id="rId2" action="ppaction://hlinksldjump"/>
            <a:extLst>
              <a:ext uri="{FF2B5EF4-FFF2-40B4-BE49-F238E27FC236}">
                <a16:creationId xmlns:a16="http://schemas.microsoft.com/office/drawing/2014/main" id="{71B74B38-5788-4C99-9E06-377EC24E356D}"/>
              </a:ext>
            </a:extLst>
          </p:cNvPr>
          <p:cNvSpPr/>
          <p:nvPr/>
        </p:nvSpPr>
        <p:spPr>
          <a:xfrm>
            <a:off x="7258049" y="1727536"/>
            <a:ext cx="4352925" cy="2410005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C00000"/>
                </a:solidFill>
                <a:latin typeface="Monotype Corsiva" panose="03010101010201010101" pitchFamily="66" charset="0"/>
              </a:rPr>
              <a:t>Х - НЕ ВЕРНО</a:t>
            </a:r>
          </a:p>
        </p:txBody>
      </p:sp>
      <p:sp>
        <p:nvSpPr>
          <p:cNvPr id="13" name="Прямоугольник: скругленные углы 12">
            <a:hlinkClick r:id="rId2" action="ppaction://hlinksldjump"/>
            <a:extLst>
              <a:ext uri="{FF2B5EF4-FFF2-40B4-BE49-F238E27FC236}">
                <a16:creationId xmlns:a16="http://schemas.microsoft.com/office/drawing/2014/main" id="{FDB05C46-52FC-4938-8988-3ED47D90A4D3}"/>
              </a:ext>
            </a:extLst>
          </p:cNvPr>
          <p:cNvSpPr/>
          <p:nvPr/>
        </p:nvSpPr>
        <p:spPr>
          <a:xfrm>
            <a:off x="447674" y="1842648"/>
            <a:ext cx="5191126" cy="830997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рисунок</a:t>
            </a:r>
            <a:endParaRPr lang="ru-RU" sz="40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8E839A4F-9C9A-4FA6-9D10-2095FB0F88BE}"/>
              </a:ext>
            </a:extLst>
          </p:cNvPr>
          <p:cNvSpPr/>
          <p:nvPr/>
        </p:nvSpPr>
        <p:spPr>
          <a:xfrm>
            <a:off x="447673" y="3306544"/>
            <a:ext cx="5191126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chemeClr val="bg1"/>
                </a:solidFill>
                <a:latin typeface="Monotype Corsiva" panose="03010101010201010101" pitchFamily="66" charset="0"/>
              </a:rPr>
              <a:t>схема</a:t>
            </a: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70A70D0D-947D-4DE8-BFCB-37D3AFE46956}"/>
              </a:ext>
            </a:extLst>
          </p:cNvPr>
          <p:cNvSpPr/>
          <p:nvPr/>
        </p:nvSpPr>
        <p:spPr>
          <a:xfrm>
            <a:off x="447672" y="4885549"/>
            <a:ext cx="5191126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chemeClr val="bg1"/>
                </a:solidFill>
                <a:latin typeface="Monotype Corsiva" panose="03010101010201010101" pitchFamily="66" charset="0"/>
              </a:rPr>
              <a:t>описание</a:t>
            </a:r>
          </a:p>
        </p:txBody>
      </p:sp>
    </p:spTree>
    <p:extLst>
      <p:ext uri="{BB962C8B-B14F-4D97-AF65-F5344CB8AC3E}">
        <p14:creationId xmlns:p14="http://schemas.microsoft.com/office/powerpoint/2010/main" val="86228225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3C520-3EF0-4DAE-933A-88AB5719ED2B}"/>
              </a:ext>
            </a:extLst>
          </p:cNvPr>
          <p:cNvSpPr/>
          <p:nvPr/>
        </p:nvSpPr>
        <p:spPr>
          <a:xfrm>
            <a:off x="447674" y="532304"/>
            <a:ext cx="112966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Условные обозначения петель – это…</a:t>
            </a: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endParaRPr lang="ru-RU" sz="48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Прямоугольник: скругленные углы 9">
            <a:hlinkClick r:id="rId2" action="ppaction://hlinksldjump"/>
            <a:extLst>
              <a:ext uri="{FF2B5EF4-FFF2-40B4-BE49-F238E27FC236}">
                <a16:creationId xmlns:a16="http://schemas.microsoft.com/office/drawing/2014/main" id="{43D3E05E-054A-49A8-9F4D-623414655447}"/>
              </a:ext>
            </a:extLst>
          </p:cNvPr>
          <p:cNvSpPr/>
          <p:nvPr/>
        </p:nvSpPr>
        <p:spPr>
          <a:xfrm>
            <a:off x="7258050" y="4885550"/>
            <a:ext cx="1905000" cy="830997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Ещё раз</a:t>
            </a:r>
          </a:p>
        </p:txBody>
      </p:sp>
      <p:sp>
        <p:nvSpPr>
          <p:cNvPr id="11" name="Прямоугольник: скругленные углы 10">
            <a:hlinkClick r:id="rId3" action="ppaction://hlinksldjump"/>
            <a:extLst>
              <a:ext uri="{FF2B5EF4-FFF2-40B4-BE49-F238E27FC236}">
                <a16:creationId xmlns:a16="http://schemas.microsoft.com/office/drawing/2014/main" id="{1E296E38-FEC8-4B56-9488-6470FC6735C5}"/>
              </a:ext>
            </a:extLst>
          </p:cNvPr>
          <p:cNvSpPr/>
          <p:nvPr/>
        </p:nvSpPr>
        <p:spPr>
          <a:xfrm>
            <a:off x="9705975" y="4885550"/>
            <a:ext cx="1905000" cy="830997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Дальше</a:t>
            </a: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71B74B38-5788-4C99-9E06-377EC24E356D}"/>
              </a:ext>
            </a:extLst>
          </p:cNvPr>
          <p:cNvSpPr/>
          <p:nvPr/>
        </p:nvSpPr>
        <p:spPr>
          <a:xfrm>
            <a:off x="7258049" y="1727536"/>
            <a:ext cx="4352925" cy="2410005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C00000"/>
                </a:solidFill>
                <a:latin typeface="Monotype Corsiva" panose="03010101010201010101" pitchFamily="66" charset="0"/>
              </a:rPr>
              <a:t>Х - НЕ ВЕРНО</a:t>
            </a:r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FDB05C46-52FC-4938-8988-3ED47D90A4D3}"/>
              </a:ext>
            </a:extLst>
          </p:cNvPr>
          <p:cNvSpPr/>
          <p:nvPr/>
        </p:nvSpPr>
        <p:spPr>
          <a:xfrm>
            <a:off x="447674" y="1842648"/>
            <a:ext cx="5191126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рисунок</a:t>
            </a:r>
            <a:endParaRPr lang="ru-RU" sz="40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4" name="Прямоугольник: скругленные углы 13">
            <a:hlinkClick r:id="rId3" action="ppaction://hlinksldjump"/>
            <a:extLst>
              <a:ext uri="{FF2B5EF4-FFF2-40B4-BE49-F238E27FC236}">
                <a16:creationId xmlns:a16="http://schemas.microsoft.com/office/drawing/2014/main" id="{8E839A4F-9C9A-4FA6-9D10-2095FB0F88BE}"/>
              </a:ext>
            </a:extLst>
          </p:cNvPr>
          <p:cNvSpPr/>
          <p:nvPr/>
        </p:nvSpPr>
        <p:spPr>
          <a:xfrm>
            <a:off x="447673" y="3306544"/>
            <a:ext cx="5191126" cy="830997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chemeClr val="bg1"/>
                </a:solidFill>
                <a:latin typeface="Monotype Corsiva" panose="03010101010201010101" pitchFamily="66" charset="0"/>
              </a:rPr>
              <a:t>схема</a:t>
            </a: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70A70D0D-947D-4DE8-BFCB-37D3AFE46956}"/>
              </a:ext>
            </a:extLst>
          </p:cNvPr>
          <p:cNvSpPr/>
          <p:nvPr/>
        </p:nvSpPr>
        <p:spPr>
          <a:xfrm>
            <a:off x="447672" y="4885549"/>
            <a:ext cx="5191126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chemeClr val="bg1"/>
                </a:solidFill>
                <a:latin typeface="Monotype Corsiva" panose="03010101010201010101" pitchFamily="66" charset="0"/>
              </a:rPr>
              <a:t>описание</a:t>
            </a:r>
          </a:p>
        </p:txBody>
      </p:sp>
      <p:sp>
        <p:nvSpPr>
          <p:cNvPr id="9" name="Прямоугольник: скругленные углы 8">
            <a:hlinkClick r:id="rId3" action="ppaction://hlinksldjump"/>
            <a:extLst>
              <a:ext uri="{FF2B5EF4-FFF2-40B4-BE49-F238E27FC236}">
                <a16:creationId xmlns:a16="http://schemas.microsoft.com/office/drawing/2014/main" id="{C6254614-F0F0-4464-A53F-7E3CE77478D0}"/>
              </a:ext>
            </a:extLst>
          </p:cNvPr>
          <p:cNvSpPr/>
          <p:nvPr/>
        </p:nvSpPr>
        <p:spPr>
          <a:xfrm>
            <a:off x="7258050" y="1723845"/>
            <a:ext cx="4352925" cy="241000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rgbClr val="00B050"/>
                </a:solidFill>
                <a:latin typeface="Monotype Corsiva" panose="03010101010201010101" pitchFamily="66" charset="0"/>
              </a:rPr>
              <a:t>V - </a:t>
            </a:r>
            <a:r>
              <a:rPr lang="ru-RU" sz="3600" dirty="0">
                <a:solidFill>
                  <a:srgbClr val="00B050"/>
                </a:solidFill>
                <a:latin typeface="Monotype Corsiva" panose="03010101010201010101" pitchFamily="66" charset="0"/>
              </a:rPr>
              <a:t>ВЕРНО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97433673-55B2-49CA-A363-FAE63DA6B8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6499" y="638175"/>
            <a:ext cx="62480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25554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3C520-3EF0-4DAE-933A-88AB5719ED2B}"/>
              </a:ext>
            </a:extLst>
          </p:cNvPr>
          <p:cNvSpPr/>
          <p:nvPr/>
        </p:nvSpPr>
        <p:spPr>
          <a:xfrm>
            <a:off x="447674" y="532304"/>
            <a:ext cx="112966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Условные обозначения петель – это…</a:t>
            </a:r>
            <a:br>
              <a:rPr lang="ru-RU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endParaRPr lang="ru-RU" sz="48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Прямоугольник: скругленные углы 9">
            <a:hlinkClick r:id="rId2" action="ppaction://hlinksldjump"/>
            <a:extLst>
              <a:ext uri="{FF2B5EF4-FFF2-40B4-BE49-F238E27FC236}">
                <a16:creationId xmlns:a16="http://schemas.microsoft.com/office/drawing/2014/main" id="{43D3E05E-054A-49A8-9F4D-623414655447}"/>
              </a:ext>
            </a:extLst>
          </p:cNvPr>
          <p:cNvSpPr/>
          <p:nvPr/>
        </p:nvSpPr>
        <p:spPr>
          <a:xfrm>
            <a:off x="7258050" y="4885550"/>
            <a:ext cx="4352924" cy="830997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Ещё раз</a:t>
            </a:r>
          </a:p>
        </p:txBody>
      </p:sp>
      <p:sp>
        <p:nvSpPr>
          <p:cNvPr id="12" name="Прямоугольник: скругленные углы 11">
            <a:hlinkClick r:id="rId2" action="ppaction://hlinksldjump"/>
            <a:extLst>
              <a:ext uri="{FF2B5EF4-FFF2-40B4-BE49-F238E27FC236}">
                <a16:creationId xmlns:a16="http://schemas.microsoft.com/office/drawing/2014/main" id="{71B74B38-5788-4C99-9E06-377EC24E356D}"/>
              </a:ext>
            </a:extLst>
          </p:cNvPr>
          <p:cNvSpPr/>
          <p:nvPr/>
        </p:nvSpPr>
        <p:spPr>
          <a:xfrm>
            <a:off x="7258049" y="1727536"/>
            <a:ext cx="4352925" cy="2410005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C00000"/>
                </a:solidFill>
                <a:latin typeface="Monotype Corsiva" panose="03010101010201010101" pitchFamily="66" charset="0"/>
              </a:rPr>
              <a:t>Х - НЕ ВЕРНО</a:t>
            </a:r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FDB05C46-52FC-4938-8988-3ED47D90A4D3}"/>
              </a:ext>
            </a:extLst>
          </p:cNvPr>
          <p:cNvSpPr/>
          <p:nvPr/>
        </p:nvSpPr>
        <p:spPr>
          <a:xfrm>
            <a:off x="447674" y="1842648"/>
            <a:ext cx="5191126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рисунок</a:t>
            </a:r>
            <a:endParaRPr lang="ru-RU" sz="40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8E839A4F-9C9A-4FA6-9D10-2095FB0F88BE}"/>
              </a:ext>
            </a:extLst>
          </p:cNvPr>
          <p:cNvSpPr/>
          <p:nvPr/>
        </p:nvSpPr>
        <p:spPr>
          <a:xfrm>
            <a:off x="447673" y="3306544"/>
            <a:ext cx="5191126" cy="830997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chemeClr val="bg1"/>
                </a:solidFill>
                <a:latin typeface="Monotype Corsiva" panose="03010101010201010101" pitchFamily="66" charset="0"/>
              </a:rPr>
              <a:t>схема</a:t>
            </a:r>
          </a:p>
        </p:txBody>
      </p:sp>
      <p:sp>
        <p:nvSpPr>
          <p:cNvPr id="15" name="Прямоугольник: скругленные углы 14">
            <a:hlinkClick r:id="rId2" action="ppaction://hlinksldjump"/>
            <a:extLst>
              <a:ext uri="{FF2B5EF4-FFF2-40B4-BE49-F238E27FC236}">
                <a16:creationId xmlns:a16="http://schemas.microsoft.com/office/drawing/2014/main" id="{70A70D0D-947D-4DE8-BFCB-37D3AFE46956}"/>
              </a:ext>
            </a:extLst>
          </p:cNvPr>
          <p:cNvSpPr/>
          <p:nvPr/>
        </p:nvSpPr>
        <p:spPr>
          <a:xfrm>
            <a:off x="447672" y="4885549"/>
            <a:ext cx="5191126" cy="830997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chemeClr val="bg1"/>
                </a:solidFill>
                <a:latin typeface="Monotype Corsiva" panose="03010101010201010101" pitchFamily="66" charset="0"/>
              </a:rPr>
              <a:t>описание</a:t>
            </a:r>
          </a:p>
        </p:txBody>
      </p:sp>
    </p:spTree>
    <p:extLst>
      <p:ext uri="{BB962C8B-B14F-4D97-AF65-F5344CB8AC3E}">
        <p14:creationId xmlns:p14="http://schemas.microsoft.com/office/powerpoint/2010/main" val="16361840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3C520-3EF0-4DAE-933A-88AB5719ED2B}"/>
              </a:ext>
            </a:extLst>
          </p:cNvPr>
          <p:cNvSpPr/>
          <p:nvPr/>
        </p:nvSpPr>
        <p:spPr>
          <a:xfrm>
            <a:off x="238124" y="55749"/>
            <a:ext cx="11296652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9600" b="1" dirty="0">
                <a:solidFill>
                  <a:srgbClr val="00B050"/>
                </a:solidFill>
                <a:latin typeface="Monotype Corsiva" panose="03010101010201010101" pitchFamily="66" charset="0"/>
              </a:rPr>
              <a:t>Поздравляю!</a:t>
            </a:r>
          </a:p>
          <a:p>
            <a:pPr algn="ctr"/>
            <a:r>
              <a:rPr lang="ru-RU" sz="4000" b="1" dirty="0">
                <a:solidFill>
                  <a:srgbClr val="00B050"/>
                </a:solidFill>
                <a:latin typeface="Monotype Corsiva" panose="03010101010201010101" pitchFamily="66" charset="0"/>
              </a:rPr>
              <a:t>Вы успешно прошли тест</a:t>
            </a:r>
          </a:p>
        </p:txBody>
      </p:sp>
      <p:sp>
        <p:nvSpPr>
          <p:cNvPr id="15" name="Прямоугольник: скругленные углы 14">
            <a:hlinkClick r:id="rId2" action="ppaction://hlinksldjump"/>
            <a:extLst>
              <a:ext uri="{FF2B5EF4-FFF2-40B4-BE49-F238E27FC236}">
                <a16:creationId xmlns:a16="http://schemas.microsoft.com/office/drawing/2014/main" id="{70A70D0D-947D-4DE8-BFCB-37D3AFE46956}"/>
              </a:ext>
            </a:extLst>
          </p:cNvPr>
          <p:cNvSpPr/>
          <p:nvPr/>
        </p:nvSpPr>
        <p:spPr>
          <a:xfrm>
            <a:off x="2597943" y="2507483"/>
            <a:ext cx="6996113" cy="146762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chemeClr val="bg1"/>
                </a:solidFill>
                <a:latin typeface="Monotype Corsiva" panose="03010101010201010101" pitchFamily="66" charset="0"/>
              </a:rPr>
              <a:t>ПРОЙТИ ЕЩЁ РАЗ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61FF413-C68A-4138-8530-15FBA9B378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0835" y="-19438"/>
            <a:ext cx="4009142" cy="440055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868CB8D-D8D6-4F90-9900-AF540CBD94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674" y="3133337"/>
            <a:ext cx="4009142" cy="440055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86764A3-655C-4C6F-B361-02B95F32B3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8340" y="-133738"/>
            <a:ext cx="4009142" cy="440055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4EBE448-FB38-48E4-8E33-163C37DE41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8576" y="2914650"/>
            <a:ext cx="4009142" cy="440055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A4212C9-2421-4E0C-8AE5-99C9D8C424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8959" y="3241296"/>
            <a:ext cx="4009142" cy="4400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98210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380</TotalTime>
  <Words>1111</Words>
  <Application>Microsoft Office PowerPoint</Application>
  <PresentationFormat>Широкоэкранный</PresentationFormat>
  <Paragraphs>292</Paragraphs>
  <Slides>50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50</vt:i4>
      </vt:variant>
    </vt:vector>
  </HeadingPairs>
  <TitlesOfParts>
    <vt:vector size="55" baseType="lpstr">
      <vt:lpstr>Arial</vt:lpstr>
      <vt:lpstr>Calibri</vt:lpstr>
      <vt:lpstr>Calibri Light</vt:lpstr>
      <vt:lpstr>Monotype Corsiva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алена редко</dc:creator>
  <cp:lastModifiedBy>алена редко</cp:lastModifiedBy>
  <cp:revision>7</cp:revision>
  <dcterms:created xsi:type="dcterms:W3CDTF">2024-11-21T08:49:38Z</dcterms:created>
  <dcterms:modified xsi:type="dcterms:W3CDTF">2024-11-29T11:21:47Z</dcterms:modified>
</cp:coreProperties>
</file>