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4" r:id="rId8"/>
    <p:sldId id="266" r:id="rId9"/>
    <p:sldId id="268" r:id="rId10"/>
    <p:sldId id="270" r:id="rId11"/>
    <p:sldId id="272" r:id="rId12"/>
    <p:sldId id="274" r:id="rId13"/>
    <p:sldId id="276" r:id="rId14"/>
    <p:sldId id="280" r:id="rId15"/>
    <p:sldId id="282" r:id="rId16"/>
    <p:sldId id="299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3" r:id="rId25"/>
    <p:sldId id="291" r:id="rId26"/>
    <p:sldId id="292" r:id="rId27"/>
    <p:sldId id="294" r:id="rId28"/>
    <p:sldId id="297" r:id="rId29"/>
    <p:sldId id="295" r:id="rId30"/>
    <p:sldId id="296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7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632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651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68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95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220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326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124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750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968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883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85686-D37A-437D-8AF3-8002528983B4}" type="datetimeFigureOut">
              <a:rPr lang="ru-RU" smtClean="0"/>
              <a:t>14.05.2026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63D8B-B8FA-442F-8345-11DFBCEF86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400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qiq.ru/showim/460527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http://qiq.ru/showim/460526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http://madein.files.wordpress.com/2009/01/plakati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4" Type="http://schemas.openxmlformats.org/officeDocument/2006/relationships/image" Target="../media/image4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itexts.net/avtor-v-zuenok/280522-pionery-geroi-rasskazy-i-ocherki-v-zuenok/read/page-1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mou314.oshkole.ru/pages/11836.html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9408" y="3172270"/>
            <a:ext cx="9144000" cy="859536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КГБОУ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Завьяловская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общеобразовательная школа – интернат»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Воспитательский час в 8 классе</a:t>
            </a:r>
            <a:br>
              <a:rPr lang="ru-RU" sz="49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9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«Навеки юные»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algn="r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и провела </a:t>
            </a:r>
          </a:p>
          <a:p>
            <a:pPr algn="r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высшей категории </a:t>
            </a:r>
          </a:p>
          <a:p>
            <a:pPr algn="r"/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Бокарева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Павловна.</a:t>
            </a:r>
          </a:p>
          <a:p>
            <a:pPr algn="r"/>
            <a:endParaRPr lang="ru-RU" dirty="0" smtClean="0"/>
          </a:p>
          <a:p>
            <a:r>
              <a:rPr lang="ru-RU" dirty="0" err="1" smtClean="0"/>
              <a:t>с.Завьялово</a:t>
            </a:r>
            <a:r>
              <a:rPr lang="ru-RU" dirty="0" smtClean="0"/>
              <a:t> </a:t>
            </a:r>
            <a:r>
              <a:rPr lang="ru-RU" dirty="0" smtClean="0"/>
              <a:t>2025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980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18232" y="669398"/>
            <a:ext cx="6096000" cy="414171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Патриотическое воспитание обучающихся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адачи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endParaRPr lang="ru-RU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Познакомить обучающихся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историей появления памятной даты – 8 февраля;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повторить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понятия «фашист», «антифашист»;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вспомнить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пионеров-героев, погибших в годы Великой Отечественной войны, их героические подвиги;        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воспитывать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чувства гражданственности и патриотизма на примерах юных пионеров-героев, ненависти к войне, как явлению, несущему боль, страдания и разрушения, чувства уважения к людям (детям), погибшим за свободу нашей Родины.</a:t>
            </a:r>
            <a:endParaRPr lang="ru-RU" sz="1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36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4.infourok.ru/uploads/ex/04b2/000e7019-0daed9c9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5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720851" y="233364"/>
            <a:ext cx="8594725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 dirty="0"/>
              <a:t> </a:t>
            </a:r>
            <a:r>
              <a:rPr lang="ru-RU" altLang="ru-RU" sz="2000" dirty="0"/>
              <a:t>8 февраля в Российской Федерации и ряде зарубежных</a:t>
            </a:r>
          </a:p>
          <a:p>
            <a:pPr algn="ctr" eaLnBrk="1" hangingPunct="1"/>
            <a:r>
              <a:rPr lang="ru-RU" altLang="ru-RU" sz="2000" dirty="0"/>
              <a:t> стран отметят День юного героя-антифашиста.</a:t>
            </a:r>
          </a:p>
          <a:p>
            <a:pPr algn="ctr" eaLnBrk="1" hangingPunct="1"/>
            <a:r>
              <a:rPr lang="ru-RU" altLang="ru-RU" sz="2000" dirty="0"/>
              <a:t>Этот день отмечается ежегодно с 1964 года. </a:t>
            </a:r>
          </a:p>
          <a:p>
            <a:pPr algn="ctr" eaLnBrk="1" hangingPunct="1"/>
            <a:r>
              <a:rPr lang="ru-RU" altLang="ru-RU" sz="2000" dirty="0"/>
              <a:t> Почему?</a:t>
            </a:r>
          </a:p>
          <a:p>
            <a:pPr algn="ctr" eaLnBrk="1" hangingPunct="1"/>
            <a:r>
              <a:rPr lang="ru-RU" altLang="ru-RU" sz="2000" dirty="0"/>
              <a:t>Пятнадцатилетнего Даниэля </a:t>
            </a:r>
            <a:r>
              <a:rPr lang="ru-RU" altLang="ru-RU" sz="2000" dirty="0" err="1"/>
              <a:t>Фери</a:t>
            </a:r>
            <a:r>
              <a:rPr lang="ru-RU" altLang="ru-RU" sz="2000" dirty="0"/>
              <a:t> убили 8 февраля 1962 г. </a:t>
            </a:r>
          </a:p>
          <a:p>
            <a:pPr algn="ctr" eaLnBrk="1" hangingPunct="1"/>
            <a:r>
              <a:rPr lang="ru-RU" altLang="ru-RU" sz="2000" dirty="0"/>
              <a:t>во время антифашистской демонстрации трудящихся в г. Париже</a:t>
            </a:r>
          </a:p>
          <a:p>
            <a:pPr algn="ctr" eaLnBrk="1" hangingPunct="1"/>
            <a:endParaRPr lang="ru-RU" altLang="ru-RU" sz="2000" dirty="0"/>
          </a:p>
          <a:p>
            <a:pPr algn="ctr" eaLnBrk="1" hangingPunct="1"/>
            <a:r>
              <a:rPr lang="ru-RU" altLang="ru-RU" sz="2000" dirty="0"/>
              <a:t> А </a:t>
            </a:r>
            <a:r>
              <a:rPr lang="ru-RU" altLang="ru-RU" sz="2000" dirty="0" err="1"/>
              <a:t>Фадыл</a:t>
            </a:r>
            <a:r>
              <a:rPr lang="ru-RU" altLang="ru-RU" sz="2000" dirty="0"/>
              <a:t> </a:t>
            </a:r>
            <a:r>
              <a:rPr lang="ru-RU" altLang="ru-RU" sz="2000" dirty="0" err="1"/>
              <a:t>Джамаль</a:t>
            </a:r>
            <a:r>
              <a:rPr lang="ru-RU" altLang="ru-RU" sz="2000" dirty="0"/>
              <a:t> погиб ровно через год от пыток в иракской тюрьме </a:t>
            </a:r>
          </a:p>
          <a:p>
            <a:pPr algn="ctr" eaLnBrk="1" hangingPunct="1"/>
            <a:endParaRPr lang="ru-RU" altLang="ru-RU" sz="2000" dirty="0"/>
          </a:p>
          <a:p>
            <a:pPr algn="ctr" eaLnBrk="1" hangingPunct="1"/>
            <a:r>
              <a:rPr lang="ru-RU" altLang="ru-RU" sz="2000" dirty="0"/>
              <a:t>8 февраля 1943 года в Краснодоне были расстреляны фашистами </a:t>
            </a:r>
          </a:p>
          <a:p>
            <a:pPr algn="ctr" eaLnBrk="1" hangingPunct="1"/>
            <a:r>
              <a:rPr lang="ru-RU" altLang="ru-RU" sz="2000" dirty="0"/>
              <a:t>молодогвардейцы:</a:t>
            </a:r>
          </a:p>
          <a:p>
            <a:pPr algn="ctr" eaLnBrk="1" hangingPunct="1"/>
            <a:r>
              <a:rPr lang="ru-RU" altLang="ru-RU" sz="2000" dirty="0"/>
              <a:t>Олег Кошевой, Любовь Шевцова, Дмитрий Огурцов, </a:t>
            </a:r>
          </a:p>
          <a:p>
            <a:pPr algn="ctr" eaLnBrk="1" hangingPunct="1"/>
            <a:r>
              <a:rPr lang="ru-RU" altLang="ru-RU" sz="2000" dirty="0"/>
              <a:t>Виктор Субботин. Семен Остапенко. </a:t>
            </a:r>
          </a:p>
          <a:p>
            <a:pPr algn="ctr" eaLnBrk="1" hangingPunct="1"/>
            <a:r>
              <a:rPr lang="ru-RU" altLang="ru-RU" sz="2000" dirty="0"/>
              <a:t>Также, 8 февраля 1943 год, во Франции, в </a:t>
            </a:r>
            <a:r>
              <a:rPr lang="ru-RU" altLang="ru-RU" sz="2000" dirty="0" err="1"/>
              <a:t>Бефоне</a:t>
            </a:r>
            <a:r>
              <a:rPr lang="ru-RU" altLang="ru-RU" sz="2000" dirty="0"/>
              <a:t>,</a:t>
            </a:r>
          </a:p>
          <a:p>
            <a:pPr algn="ctr" eaLnBrk="1" hangingPunct="1"/>
            <a:r>
              <a:rPr lang="ru-RU" altLang="ru-RU" sz="2000" dirty="0"/>
              <a:t> были расстреляны пять лицеистов, боровшихся против фашизма</a:t>
            </a:r>
          </a:p>
          <a:p>
            <a:pPr algn="ctr" eaLnBrk="1" hangingPunct="1"/>
            <a:r>
              <a:rPr lang="ru-RU" altLang="ru-RU" sz="2000" dirty="0"/>
              <a:t> на территории Франции....</a:t>
            </a:r>
          </a:p>
          <a:p>
            <a:pPr algn="ctr" eaLnBrk="1" hangingPunct="1"/>
            <a:r>
              <a:rPr lang="ru-RU" altLang="ru-RU" sz="2000" dirty="0"/>
              <a:t> Видите, казалось бы, совпадения,</a:t>
            </a:r>
          </a:p>
          <a:p>
            <a:pPr algn="ctr" eaLnBrk="1" hangingPunct="1"/>
            <a:r>
              <a:rPr lang="ru-RU" altLang="ru-RU" sz="2000" dirty="0"/>
              <a:t> и может быть, случайные, но они существуют,</a:t>
            </a:r>
          </a:p>
          <a:p>
            <a:pPr algn="ctr" eaLnBrk="1" hangingPunct="1"/>
            <a:r>
              <a:rPr lang="ru-RU" altLang="ru-RU" sz="2000" dirty="0"/>
              <a:t> дополняя этот день исторической ответственностью</a:t>
            </a:r>
          </a:p>
          <a:p>
            <a:pPr algn="ctr" eaLnBrk="1" hangingPunct="1"/>
            <a:r>
              <a:rPr lang="ru-RU" altLang="ru-RU" sz="2000" dirty="0"/>
              <a:t>День 8 февраля стал Днем памяти юных героев-антифашистов. </a:t>
            </a:r>
          </a:p>
        </p:txBody>
      </p:sp>
    </p:spTree>
    <p:extLst>
      <p:ext uri="{BB962C8B-B14F-4D97-AF65-F5344CB8AC3E}">
        <p14:creationId xmlns:p14="http://schemas.microsoft.com/office/powerpoint/2010/main" val="44197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9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02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7153656" y="649225"/>
            <a:ext cx="4591050" cy="6126163"/>
          </a:xfrm>
        </p:spPr>
        <p:txBody>
          <a:bodyPr/>
          <a:lstStyle/>
          <a:p>
            <a:pPr eaLnBrk="1" hangingPunct="1"/>
            <a:r>
              <a:rPr lang="ru-RU" altLang="ru-RU" sz="3600" b="1" dirty="0">
                <a:solidFill>
                  <a:srgbClr val="FF0000"/>
                </a:solidFill>
              </a:rPr>
              <a:t>Война</a:t>
            </a:r>
            <a:r>
              <a:rPr lang="ru-RU" altLang="ru-RU" sz="2400" b="1" dirty="0">
                <a:solidFill>
                  <a:srgbClr val="002060"/>
                </a:solidFill>
              </a:rPr>
              <a:t> не знает возраста. </a:t>
            </a:r>
            <a:br>
              <a:rPr lang="ru-RU" altLang="ru-RU" sz="2400" b="1" dirty="0">
                <a:solidFill>
                  <a:srgbClr val="002060"/>
                </a:solidFill>
              </a:rPr>
            </a:br>
            <a:r>
              <a:rPr lang="ru-RU" altLang="ru-RU" sz="2400" b="1" dirty="0">
                <a:solidFill>
                  <a:srgbClr val="002060"/>
                </a:solidFill>
              </a:rPr>
              <a:t>У детей войны разные судьбы, но всех их объединяет общая трагедия, невосполнимая потеря прекрасного мира детства. Не в срок повзрослевшие, не по годам мудрые и невероятно стойкие маленькие герои противостояли войне. Их патриотизм во время Великой Отечественной войны, трудовые подвиги и отчаянная храбрость навсегда останутся в памяти нашего народа. </a:t>
            </a:r>
          </a:p>
        </p:txBody>
      </p:sp>
      <p:pic>
        <p:nvPicPr>
          <p:cNvPr id="2052" name="Picture 4" descr="Встреча &amp;quot;У войны не детское лицо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662" y="1911095"/>
            <a:ext cx="4457700" cy="376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09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095751" y="274639"/>
            <a:ext cx="4161281" cy="5641529"/>
          </a:xfrm>
        </p:spPr>
        <p:txBody>
          <a:bodyPr/>
          <a:lstStyle/>
          <a:p>
            <a:pPr algn="ctr" eaLnBrk="1" hangingPunct="1"/>
            <a:r>
              <a:rPr lang="ru-RU" altLang="ru-RU" sz="2000" b="1" dirty="0">
                <a:solidFill>
                  <a:srgbClr val="002060"/>
                </a:solidFill>
              </a:rPr>
              <a:t>Их детство прервалось </a:t>
            </a:r>
            <a:br>
              <a:rPr lang="ru-RU" altLang="ru-RU" sz="2000" b="1" dirty="0">
                <a:solidFill>
                  <a:srgbClr val="002060"/>
                </a:solidFill>
              </a:rPr>
            </a:br>
            <a:r>
              <a:rPr lang="ru-RU" altLang="ru-RU" sz="2000" b="1" dirty="0">
                <a:solidFill>
                  <a:srgbClr val="002060"/>
                </a:solidFill>
              </a:rPr>
              <a:t>22 июня 1941 года.</a:t>
            </a:r>
            <a:br>
              <a:rPr lang="ru-RU" altLang="ru-RU" sz="2000" b="1" dirty="0">
                <a:solidFill>
                  <a:srgbClr val="002060"/>
                </a:solidFill>
              </a:rPr>
            </a:br>
            <a:r>
              <a:rPr lang="ru-RU" altLang="ru-RU" sz="2000" b="1" dirty="0">
                <a:solidFill>
                  <a:srgbClr val="002060"/>
                </a:solidFill>
              </a:rPr>
              <a:t> В годы войны каждый ребёнок совершил свой подвиг - несмотря на голод и страх, дети продолжали учиться, помогали раненым в госпиталях, отправляли посылки на фронт, работали в полях. Дети встали к станкам вместо родителей, тяжким трудом приближая победу.</a:t>
            </a:r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9" y="274639"/>
            <a:ext cx="3643312" cy="299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9" y="3675889"/>
            <a:ext cx="3643312" cy="294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https://pit-bibl.srt.muzkult.ru/media/2020/04/30/1255402111/Gospital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448" y="274639"/>
            <a:ext cx="3950208" cy="3067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cdn.fishki.net/upload/post/201510/05/1685656/63c90ec6c8e2618c2d08b6e3a327b7e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032" y="3675888"/>
            <a:ext cx="3764407" cy="2843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49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1800226" y="277814"/>
            <a:ext cx="4900613" cy="2511425"/>
          </a:xfrm>
        </p:spPr>
        <p:txBody>
          <a:bodyPr/>
          <a:lstStyle/>
          <a:p>
            <a:pPr eaLnBrk="1" hangingPunct="1"/>
            <a:r>
              <a:rPr lang="ru-RU" altLang="ru-RU" sz="2000" b="1">
                <a:solidFill>
                  <a:srgbClr val="002060"/>
                </a:solidFill>
              </a:rPr>
              <a:t>Юные, совсем юные, мальчишки и девчонки, те кому в 41-м было чуть побольше, чем нам сегодня, те кто на груди с гордостью носил пионерский галстук или комсомольский значок, совершили бессмертные подвиги. </a:t>
            </a:r>
          </a:p>
        </p:txBody>
      </p:sp>
      <p:pic>
        <p:nvPicPr>
          <p:cNvPr id="9219" name="Рисунок 2" descr="Дети-герои Великой Отечественной войны , картинка номер 460527">
            <a:hlinkClick r:id="rId2" tooltip="&quot;Дети-герои Великой Отечественной войны , картинка номер 460527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39" y="155576"/>
            <a:ext cx="3798887" cy="26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Рисунок 3" descr="Дети-герои Великой Отечественной войны , картинка номер 460526">
            <a:hlinkClick r:id="rId4" tooltip="&quot;Дети-герои Великой Отечественной войны , картинка номер 460526&quot;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0" y="3071814"/>
            <a:ext cx="2857500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Рисунок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4" y="3000376"/>
            <a:ext cx="3043237" cy="366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4896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061540" y="393794"/>
            <a:ext cx="838178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dirty="0"/>
              <a:t>      </a:t>
            </a:r>
            <a:r>
              <a:rPr lang="ru-RU" altLang="ru-RU" sz="2400" b="1" dirty="0"/>
              <a:t>В  1941 г,   когда  на  Советский  Союз ,  </a:t>
            </a:r>
          </a:p>
          <a:p>
            <a:pPr algn="just" eaLnBrk="1" hangingPunct="1"/>
            <a:r>
              <a:rPr lang="ru-RU" altLang="ru-RU" sz="2400" b="1" dirty="0"/>
              <a:t>напали   войска   фашисткой  Германии, </a:t>
            </a:r>
          </a:p>
          <a:p>
            <a:pPr algn="just" eaLnBrk="1" hangingPunct="1"/>
            <a:r>
              <a:rPr lang="ru-RU" altLang="ru-RU" sz="2400" b="1" dirty="0"/>
              <a:t> тысячи  ребят  в   красных   галстуках  </a:t>
            </a:r>
          </a:p>
          <a:p>
            <a:pPr algn="just" eaLnBrk="1" hangingPunct="1"/>
            <a:r>
              <a:rPr lang="ru-RU" altLang="ru-RU" sz="2400" b="1" dirty="0"/>
              <a:t>встали   вместе  со  взрослыми  на  защиту   Родины.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4280522" y="2332689"/>
            <a:ext cx="716280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 dirty="0"/>
              <a:t>Давайте  по  очереди  назовем   известных     героев.</a:t>
            </a:r>
          </a:p>
          <a:p>
            <a:pPr algn="ctr" eaLnBrk="1" hangingPunct="1"/>
            <a:r>
              <a:rPr lang="ru-RU" altLang="ru-RU" sz="2400" b="1" dirty="0"/>
              <a:t>      Леня  Голиков</a:t>
            </a:r>
          </a:p>
          <a:p>
            <a:pPr algn="ctr" eaLnBrk="1" hangingPunct="1"/>
            <a:r>
              <a:rPr lang="ru-RU" altLang="ru-RU" sz="2400" b="1" dirty="0"/>
              <a:t> Валя  Котик</a:t>
            </a:r>
          </a:p>
          <a:p>
            <a:pPr algn="ctr" eaLnBrk="1" hangingPunct="1"/>
            <a:r>
              <a:rPr lang="ru-RU" altLang="ru-RU" sz="2400" b="1" dirty="0"/>
              <a:t>    Марат  </a:t>
            </a:r>
            <a:r>
              <a:rPr lang="ru-RU" altLang="ru-RU" sz="2400" b="1" dirty="0" err="1"/>
              <a:t>Казей</a:t>
            </a:r>
            <a:endParaRPr lang="ru-RU" altLang="ru-RU" sz="2400" b="1" dirty="0"/>
          </a:p>
          <a:p>
            <a:pPr algn="ctr" eaLnBrk="1" hangingPunct="1"/>
            <a:r>
              <a:rPr lang="ru-RU" altLang="ru-RU" sz="2400" b="1" dirty="0"/>
              <a:t>          Зина   Портнова</a:t>
            </a:r>
          </a:p>
          <a:p>
            <a:pPr algn="ctr" eaLnBrk="1" hangingPunct="1"/>
            <a:r>
              <a:rPr lang="ru-RU" altLang="ru-RU" sz="2400" b="1" dirty="0"/>
              <a:t>                       Володя   Дубинин</a:t>
            </a:r>
          </a:p>
          <a:p>
            <a:pPr algn="ctr" eaLnBrk="1" hangingPunct="1"/>
            <a:r>
              <a:rPr lang="ru-RU" altLang="ru-RU" sz="2400" b="1" dirty="0"/>
              <a:t>                   Валера  Волков</a:t>
            </a:r>
          </a:p>
          <a:p>
            <a:pPr algn="ctr" eaLnBrk="1" hangingPunct="1"/>
            <a:r>
              <a:rPr lang="ru-RU" altLang="ru-RU" sz="2400" b="1" dirty="0"/>
              <a:t>                  Нина  </a:t>
            </a:r>
            <a:r>
              <a:rPr lang="ru-RU" altLang="ru-RU" sz="2400" b="1" dirty="0" err="1"/>
              <a:t>Сагайдах</a:t>
            </a:r>
            <a:endParaRPr lang="ru-RU" altLang="ru-RU" sz="2400" b="1" dirty="0"/>
          </a:p>
          <a:p>
            <a:pPr algn="ctr" eaLnBrk="1" hangingPunct="1"/>
            <a:r>
              <a:rPr lang="ru-RU" altLang="ru-RU" sz="2400" b="1" dirty="0"/>
              <a:t>                  Лара Михеенко</a:t>
            </a:r>
          </a:p>
          <a:p>
            <a:pPr algn="ctr" eaLnBrk="1" hangingPunct="1"/>
            <a:r>
              <a:rPr lang="ru-RU" altLang="ru-RU" sz="2400" b="1" dirty="0"/>
              <a:t>                Галя Комлева</a:t>
            </a:r>
          </a:p>
        </p:txBody>
      </p:sp>
      <p:pic>
        <p:nvPicPr>
          <p:cNvPr id="2" name="i-main-pic" descr="Картинка 26 из 364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448" y="3243072"/>
            <a:ext cx="27749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231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0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0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02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102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02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>
          <a:xfrm>
            <a:off x="2381250" y="-1107282"/>
            <a:ext cx="3714750" cy="2214563"/>
          </a:xfrm>
        </p:spPr>
        <p:txBody>
          <a:bodyPr/>
          <a:lstStyle/>
          <a:p>
            <a:pPr eaLnBrk="1" hangingPunct="1"/>
            <a:r>
              <a:rPr lang="ru-RU" altLang="ru-RU" sz="4000" b="1" dirty="0">
                <a:solidFill>
                  <a:srgbClr val="FF0000"/>
                </a:solidFill>
              </a:rPr>
              <a:t>Лёня Голиков</a:t>
            </a:r>
          </a:p>
        </p:txBody>
      </p:sp>
      <p:sp>
        <p:nvSpPr>
          <p:cNvPr id="1229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93406" y="900113"/>
            <a:ext cx="4929187" cy="6286500"/>
          </a:xfrm>
        </p:spPr>
        <p:txBody>
          <a:bodyPr/>
          <a:lstStyle/>
          <a:p>
            <a:pPr algn="l" eaLnBrk="1" hangingPunct="1"/>
            <a:r>
              <a:rPr lang="ru-RU" altLang="ru-RU" sz="1800" b="1" dirty="0">
                <a:solidFill>
                  <a:srgbClr val="002060"/>
                </a:solidFill>
              </a:rPr>
              <a:t>Не раз он ходил в разведку, приносил важные сведения в партизанский отряд. И летели под откос вражеские поезда, машины, рушились мосты, горели вражеские склады...</a:t>
            </a:r>
          </a:p>
          <a:p>
            <a:pPr algn="l" eaLnBrk="1" hangingPunct="1"/>
            <a:r>
              <a:rPr lang="ru-RU" altLang="ru-RU" sz="1800" b="1" dirty="0">
                <a:solidFill>
                  <a:srgbClr val="002060"/>
                </a:solidFill>
              </a:rPr>
              <a:t>Был в его жизни бой, который Лёня вёл один на один с фашистским генералом. Граната, брошенная мальчиком, подбила машину. Из неё выбрался гитлеровец с портфелем в руках и, отстреливаясь, бросился бежать. Лёня - за ним. Почти километр преследовал он врага и, наконец, убил его. В портфеле оказались очень важные документы. Штаб партизан немедленно переправил их самолётом в Москву.</a:t>
            </a:r>
          </a:p>
          <a:p>
            <a:pPr algn="l" eaLnBrk="1" hangingPunct="1"/>
            <a:r>
              <a:rPr lang="ru-RU" altLang="ru-RU" sz="1800" b="1" dirty="0">
                <a:solidFill>
                  <a:srgbClr val="002060"/>
                </a:solidFill>
              </a:rPr>
              <a:t>   Немало было ещё боев в его недолгой жизни! И ни разу не дрогнул юный герой, сражавшийся плечом к плечу со взрослыми.</a:t>
            </a:r>
          </a:p>
          <a:p>
            <a:pPr algn="l" eaLnBrk="1" hangingPunct="1"/>
            <a:r>
              <a:rPr lang="ru-RU" altLang="ru-RU" sz="1800" b="1" dirty="0">
                <a:solidFill>
                  <a:srgbClr val="002060"/>
                </a:solidFill>
              </a:rPr>
              <a:t>Присвоено пионеру-партизану Лёне Голикову звания Героя Советского Союза. </a:t>
            </a:r>
          </a:p>
          <a:p>
            <a:pPr eaLnBrk="1" hangingPunct="1"/>
            <a:endParaRPr lang="ru-RU" altLang="ru-RU" b="1" dirty="0" smtClean="0">
              <a:solidFill>
                <a:srgbClr val="002060"/>
              </a:solidFill>
            </a:endParaRPr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1811337"/>
            <a:ext cx="3357562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170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386" name="Заголовок 1"/>
          <p:cNvSpPr>
            <a:spLocks noGrp="1"/>
          </p:cNvSpPr>
          <p:nvPr>
            <p:ph type="ctrTitle"/>
          </p:nvPr>
        </p:nvSpPr>
        <p:spPr>
          <a:xfrm>
            <a:off x="2489836" y="-857250"/>
            <a:ext cx="4214813" cy="1714500"/>
          </a:xfrm>
        </p:spPr>
        <p:txBody>
          <a:bodyPr/>
          <a:lstStyle/>
          <a:p>
            <a:pPr eaLnBrk="1" hangingPunct="1"/>
            <a:r>
              <a:rPr lang="ru-RU" altLang="ru-RU" sz="4000" b="1" dirty="0">
                <a:solidFill>
                  <a:srgbClr val="FF0000"/>
                </a:solidFill>
              </a:rPr>
              <a:t>Зина Портнова</a:t>
            </a:r>
          </a:p>
        </p:txBody>
      </p:sp>
      <p:sp>
        <p:nvSpPr>
          <p:cNvPr id="1638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22283" y="142875"/>
            <a:ext cx="4929187" cy="6715125"/>
          </a:xfrm>
        </p:spPr>
        <p:txBody>
          <a:bodyPr/>
          <a:lstStyle/>
          <a:p>
            <a:pPr indent="342900" algn="l">
              <a:lnSpc>
                <a:spcPct val="120000"/>
              </a:lnSpc>
              <a:spcBef>
                <a:spcPts val="600"/>
              </a:spcBef>
            </a:pPr>
            <a:r>
              <a:rPr lang="ru-RU" altLang="ru-RU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Зина участвовала в дерзких операциях против врага, в диверсиях, распространяла листовки, по заданию партизанского отряда вела разведку.</a:t>
            </a:r>
            <a:endParaRPr lang="ru-RU" altLang="ru-RU" sz="1800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l"/>
            <a:r>
              <a:rPr lang="ru-RU" altLang="ru-RU" sz="1800" b="1" dirty="0">
                <a:solidFill>
                  <a:srgbClr val="002060"/>
                </a:solidFill>
              </a:rPr>
              <a:t>...Стоял декабрь 1943 года. Зина возвращалась с задания. Фашисты схватили юную партизанку, пытали. Ответом врагу было молчание Зины, её презрение и ненависть, решимость бороться до конца. Во время одного из допросов, выбрав момент, Зина схватила со стола пистолет и в упор выстрела в гестаповца.</a:t>
            </a:r>
          </a:p>
          <a:p>
            <a:pPr indent="342900" algn="l"/>
            <a:r>
              <a:rPr lang="ru-RU" altLang="ru-RU" sz="1800" b="1" dirty="0">
                <a:solidFill>
                  <a:srgbClr val="002060"/>
                </a:solidFill>
              </a:rPr>
              <a:t>Вбежавший на выстрел офицер был также убит наповал. Зина пыталась бежать, но фашисты настигли её...</a:t>
            </a:r>
          </a:p>
          <a:p>
            <a:pPr indent="342900" algn="l"/>
            <a:r>
              <a:rPr lang="ru-RU" altLang="ru-RU" sz="1800" b="1" dirty="0">
                <a:solidFill>
                  <a:srgbClr val="002060"/>
                </a:solidFill>
              </a:rPr>
              <a:t>Отважная юная пионерка была зверски замучена, но до последней минуты оставалась стойкой, мужественной, несгибаемой. </a:t>
            </a:r>
          </a:p>
          <a:p>
            <a:pPr indent="342900" algn="l"/>
            <a:r>
              <a:rPr lang="ru-RU" altLang="ru-RU" sz="1800" b="1" dirty="0">
                <a:solidFill>
                  <a:srgbClr val="002060"/>
                </a:solidFill>
              </a:rPr>
              <a:t>И Родина посмертно отметила её подвиг высшим своим званием - званием Героя Советского Союза. </a:t>
            </a:r>
          </a:p>
          <a:p>
            <a:pPr indent="342900" algn="l"/>
            <a:endParaRPr lang="ru-RU" altLang="ru-RU" sz="1800" b="1" dirty="0">
              <a:solidFill>
                <a:srgbClr val="002060"/>
              </a:solidFill>
            </a:endParaRPr>
          </a:p>
        </p:txBody>
      </p:sp>
      <p:pic>
        <p:nvPicPr>
          <p:cNvPr id="16388" name="Рисунок 6" descr="http://teachpro.ru/source/obz11/Html/der11163.files/image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91" y="4521200"/>
            <a:ext cx="3357562" cy="319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983" y="972693"/>
            <a:ext cx="3048517" cy="3224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80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434" name="Заголовок 1"/>
          <p:cNvSpPr>
            <a:spLocks noGrp="1"/>
          </p:cNvSpPr>
          <p:nvPr>
            <p:ph type="ctrTitle"/>
          </p:nvPr>
        </p:nvSpPr>
        <p:spPr>
          <a:xfrm>
            <a:off x="2477547" y="-602932"/>
            <a:ext cx="3643313" cy="1643062"/>
          </a:xfrm>
        </p:spPr>
        <p:txBody>
          <a:bodyPr/>
          <a:lstStyle/>
          <a:p>
            <a:pPr eaLnBrk="1" hangingPunct="1"/>
            <a:r>
              <a:rPr lang="ru-RU" altLang="ru-RU" sz="4000" b="1" dirty="0">
                <a:solidFill>
                  <a:srgbClr val="FF0000"/>
                </a:solidFill>
              </a:rPr>
              <a:t>Валя Котик</a:t>
            </a:r>
          </a:p>
        </p:txBody>
      </p:sp>
      <p:sp>
        <p:nvSpPr>
          <p:cNvPr id="1843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88658" y="926973"/>
            <a:ext cx="4643438" cy="5500688"/>
          </a:xfrm>
        </p:spPr>
        <p:txBody>
          <a:bodyPr/>
          <a:lstStyle/>
          <a:p>
            <a:pPr indent="342900" algn="l">
              <a:lnSpc>
                <a:spcPct val="120000"/>
              </a:lnSpc>
              <a:spcBef>
                <a:spcPts val="600"/>
              </a:spcBef>
            </a:pPr>
            <a:endParaRPr lang="ru-RU" altLang="ru-RU" sz="18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indent="342900" algn="l">
              <a:lnSpc>
                <a:spcPct val="120000"/>
              </a:lnSpc>
              <a:spcBef>
                <a:spcPts val="600"/>
              </a:spcBef>
            </a:pPr>
            <a:r>
              <a:rPr lang="ru-RU" altLang="ru-RU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Пионер, которому только-только исполнилось четырнадцать лет, сражался плечом к плечу со взрослыми, освобождая родную землю. На его счету - шесть вражеских эшелонов, взорванных на пути к фронту. Валя Котик был награждён орденом отечественной войны 1 степени, медалью "Партизану Отечественной войны" 2 степени.</a:t>
            </a:r>
            <a:endParaRPr lang="ru-RU" altLang="ru-RU" sz="1800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342900" algn="l"/>
            <a:r>
              <a:rPr lang="ru-RU" altLang="ru-RU" sz="1800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Валя Котик погиб как герой, и Родина посмертно удостоила его званием Героя Советского Союза.</a:t>
            </a:r>
            <a:endParaRPr lang="ru-RU" altLang="ru-RU" sz="1800" b="1" dirty="0">
              <a:solidFill>
                <a:srgbClr val="002060"/>
              </a:solidFill>
            </a:endParaRPr>
          </a:p>
        </p:txBody>
      </p:sp>
      <p:pic>
        <p:nvPicPr>
          <p:cNvPr id="18436" name="Рисунок 3" descr="http://teachpro.ru/source/obz11/Html/der11163.files/image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21" y="1560196"/>
            <a:ext cx="3500438" cy="317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53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506" name="Заголовок 1"/>
          <p:cNvSpPr>
            <a:spLocks noGrp="1"/>
          </p:cNvSpPr>
          <p:nvPr>
            <p:ph type="ctrTitle"/>
          </p:nvPr>
        </p:nvSpPr>
        <p:spPr>
          <a:xfrm>
            <a:off x="2451546" y="84583"/>
            <a:ext cx="3857625" cy="1071563"/>
          </a:xfrm>
        </p:spPr>
        <p:txBody>
          <a:bodyPr/>
          <a:lstStyle/>
          <a:p>
            <a:pPr eaLnBrk="1" hangingPunct="1"/>
            <a:r>
              <a:rPr lang="ru-RU" altLang="ru-RU" sz="4000" b="1" dirty="0">
                <a:solidFill>
                  <a:srgbClr val="FF0000"/>
                </a:solidFill>
              </a:rPr>
              <a:t>Марат </a:t>
            </a:r>
            <a:r>
              <a:rPr lang="ru-RU" altLang="ru-RU" sz="4000" b="1" dirty="0" err="1">
                <a:solidFill>
                  <a:srgbClr val="FF0000"/>
                </a:solidFill>
              </a:rPr>
              <a:t>Казей</a:t>
            </a:r>
            <a:endParaRPr lang="ru-RU" altLang="ru-RU" sz="40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22403" y="1156146"/>
            <a:ext cx="4929187" cy="6000750"/>
          </a:xfrm>
        </p:spPr>
        <p:txBody>
          <a:bodyPr rtlCol="0">
            <a:normAutofit/>
          </a:bodyPr>
          <a:lstStyle/>
          <a:p>
            <a:pPr algn="l">
              <a:defRPr/>
            </a:pPr>
            <a:endParaRPr lang="ru-RU" sz="1800" b="1" dirty="0">
              <a:solidFill>
                <a:srgbClr val="002060"/>
              </a:solidFill>
            </a:endParaRPr>
          </a:p>
          <a:p>
            <a:pPr algn="l">
              <a:defRPr/>
            </a:pPr>
            <a:r>
              <a:rPr lang="ru-RU" sz="1800" b="1" dirty="0">
                <a:solidFill>
                  <a:srgbClr val="002060"/>
                </a:solidFill>
              </a:rPr>
              <a:t>Осенью Марату уже не пришлось идти в школу в пятый класс. Школьное здание фашисты превратили в свою казарму. Враг лютовал.</a:t>
            </a:r>
          </a:p>
          <a:p>
            <a:pPr algn="l">
              <a:defRPr/>
            </a:pPr>
            <a:r>
              <a:rPr lang="ru-RU" sz="1800" b="1" dirty="0">
                <a:solidFill>
                  <a:srgbClr val="002060"/>
                </a:solidFill>
              </a:rPr>
              <a:t>Пионер Марат ушёл к партизанам в лес. Он стал разведчиком в штабе партизанской бригады. Проникал во вражеские гарнизоны и доставлял командованию ценные сведения.    Марат участвовал в боях и неизменно проявлял отвагу, бесстрашие, вместе с опытными подрывниками минировал железную дорогу.</a:t>
            </a:r>
          </a:p>
          <a:p>
            <a:pPr algn="l">
              <a:defRPr/>
            </a:pPr>
            <a:r>
              <a:rPr lang="ru-RU" sz="1800" b="1" dirty="0">
                <a:solidFill>
                  <a:srgbClr val="002060"/>
                </a:solidFill>
              </a:rPr>
              <a:t>   Марат погиб в бою. Сражался до последнего патрона, а когда у него осталась лишь одна граната, подпустил врагов поближе и взорвал их... и себя.</a:t>
            </a:r>
          </a:p>
          <a:p>
            <a:pPr algn="l">
              <a:defRPr/>
            </a:pPr>
            <a:r>
              <a:rPr lang="ru-RU" sz="1800" b="1" dirty="0">
                <a:solidFill>
                  <a:srgbClr val="002060"/>
                </a:solidFill>
              </a:rPr>
              <a:t>   За мужество и отвагу пионер Марат Казей был удостоен звания Героя Советского Союза. </a:t>
            </a:r>
          </a:p>
          <a:p>
            <a:pPr algn="l">
              <a:defRPr/>
            </a:pPr>
            <a:r>
              <a:rPr lang="ru-RU" sz="1800" b="1" dirty="0">
                <a:solidFill>
                  <a:srgbClr val="002060"/>
                </a:solidFill>
              </a:rPr>
              <a:t> </a:t>
            </a:r>
          </a:p>
          <a:p>
            <a:pPr>
              <a:defRPr/>
            </a:pPr>
            <a:endParaRPr lang="ru-RU" sz="18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15" y="1618488"/>
            <a:ext cx="4361688" cy="4621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Заголовок 1"/>
          <p:cNvSpPr>
            <a:spLocks noGrp="1"/>
          </p:cNvSpPr>
          <p:nvPr>
            <p:ph type="title"/>
          </p:nvPr>
        </p:nvSpPr>
        <p:spPr>
          <a:xfrm>
            <a:off x="1981200" y="142876"/>
            <a:ext cx="8229600" cy="1000125"/>
          </a:xfrm>
        </p:spPr>
        <p:txBody>
          <a:bodyPr/>
          <a:lstStyle/>
          <a:p>
            <a:pPr algn="ctr" eaLnBrk="1" hangingPunct="1"/>
            <a:r>
              <a:rPr lang="ru-RU" altLang="ru-RU" sz="4800" b="1" dirty="0">
                <a:solidFill>
                  <a:srgbClr val="7030A0"/>
                </a:solidFill>
              </a:rPr>
              <a:t>Дети - герои</a:t>
            </a:r>
          </a:p>
        </p:txBody>
      </p:sp>
      <p:pic>
        <p:nvPicPr>
          <p:cNvPr id="3379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1741" y="142876"/>
            <a:ext cx="1143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59" y="142876"/>
            <a:ext cx="1143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629" y="6033326"/>
            <a:ext cx="1143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5" y="6033326"/>
            <a:ext cx="1143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08" y="1463040"/>
            <a:ext cx="1901952" cy="3205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18943" y="533659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b="1" dirty="0">
                <a:solidFill>
                  <a:srgbClr val="002060"/>
                </a:solidFill>
              </a:rPr>
              <a:t>Четверо пионеров – героев были удостоены звания Героя Советского Союза: </a:t>
            </a:r>
            <a:br>
              <a:rPr lang="ru-RU" altLang="ru-RU" b="1" dirty="0">
                <a:solidFill>
                  <a:srgbClr val="002060"/>
                </a:solidFill>
              </a:rPr>
            </a:br>
            <a:r>
              <a:rPr lang="ru-RU" altLang="ru-RU" b="1" dirty="0">
                <a:solidFill>
                  <a:srgbClr val="002060"/>
                </a:solidFill>
              </a:rPr>
              <a:t>Лёня Голиков, Марат </a:t>
            </a:r>
            <a:r>
              <a:rPr lang="ru-RU" altLang="ru-RU" b="1" dirty="0" err="1">
                <a:solidFill>
                  <a:srgbClr val="002060"/>
                </a:solidFill>
              </a:rPr>
              <a:t>Казей</a:t>
            </a:r>
            <a:r>
              <a:rPr lang="ru-RU" altLang="ru-RU" b="1" dirty="0">
                <a:solidFill>
                  <a:srgbClr val="002060"/>
                </a:solidFill>
              </a:rPr>
              <a:t>, Валя Котик, Зина Портнова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678" y="1057276"/>
            <a:ext cx="2282418" cy="3478148"/>
          </a:xfrm>
          <a:prstGeom prst="rect">
            <a:avLst/>
          </a:prstGeom>
        </p:spPr>
      </p:pic>
      <p:sp>
        <p:nvSpPr>
          <p:cNvPr id="4" name="AutoShape 2" descr="https://s1.slide-share.ru/s_slide/e9d69944db449aaefa131247648c2f3d/0c6c4f44-1aa7-4df2-81e0-991883e87c12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6" name="Picture 8" descr="https://fs00.infourok.ru/images/doc/240/191475/2/img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943" y="1124444"/>
            <a:ext cx="2852929" cy="341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574" y="1057276"/>
            <a:ext cx="2406167" cy="25911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9845" y="3858768"/>
            <a:ext cx="2295525" cy="252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17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25" y="142875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17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370" y="396240"/>
            <a:ext cx="2368486" cy="322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04032" y="436502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Сотни пионеров были награждены </a:t>
            </a:r>
            <a:r>
              <a:rPr lang="ru-RU" alt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медалью</a:t>
            </a:r>
          </a:p>
          <a:p>
            <a:r>
              <a:rPr lang="ru-RU" alt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«Партизану Великой Отечественной войны». </a:t>
            </a:r>
            <a:b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45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318" name="Picture 6" descr="https://ds05.infourok.ru/uploads/ex/0eaa/00035681-1775d886/img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03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4956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fs00.infourok.ru/images/doc/258/263652/img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83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488" y="653796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2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624" y="70866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39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386" name="Picture 2" descr="https://ds05.infourok.ru/uploads/ex/0d1c/000982fb-cb774d3a/im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207" y="92392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11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7574" cy="6858000"/>
          </a:xfrm>
          <a:prstGeom prst="rect">
            <a:avLst/>
          </a:prstGeom>
        </p:spPr>
      </p:pic>
      <p:pic>
        <p:nvPicPr>
          <p:cNvPr id="17412" name="Picture 4" descr="https://ds02.infourok.ru/uploads/ex/0b70/000143ef-65451fba/img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24" y="100584"/>
            <a:ext cx="9549510" cy="7013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1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113"/>
          </a:xfrm>
          <a:prstGeom prst="rect">
            <a:avLst/>
          </a:prstGeom>
        </p:spPr>
      </p:pic>
      <p:pic>
        <p:nvPicPr>
          <p:cNvPr id="18434" name="Picture 2" descr="https://ds05.infourok.ru/uploads/ex/11b8/000282b7-746efe18/hello_html_m1f20aee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28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3010" name="Содержимое 2"/>
          <p:cNvSpPr>
            <a:spLocks noGrp="1"/>
          </p:cNvSpPr>
          <p:nvPr>
            <p:ph idx="1"/>
          </p:nvPr>
        </p:nvSpPr>
        <p:spPr>
          <a:xfrm>
            <a:off x="3142742" y="1597788"/>
            <a:ext cx="8229600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dirty="0" smtClean="0"/>
              <a:t>Свыше 20 млн. людей потеряла наша страна в той войне. Язык цифр скуп. Но вы все же вслушайтесь и представьте… Если бы мы посвятили каждой жертве по одной минуте молчания, то нам пришлось бы молчать более 38 лет.</a:t>
            </a:r>
          </a:p>
          <a:p>
            <a:pPr>
              <a:buFont typeface="Arial" panose="020B0604020202020204" pitchFamily="34" charset="0"/>
              <a:buNone/>
            </a:pPr>
            <a:endParaRPr lang="ru-RU" altLang="ru-RU" dirty="0" smtClean="0"/>
          </a:p>
        </p:txBody>
      </p:sp>
      <p:pic>
        <p:nvPicPr>
          <p:cNvPr id="43011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115889"/>
            <a:ext cx="40195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5300664"/>
            <a:ext cx="401955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5-конечная звезда 6"/>
          <p:cNvSpPr/>
          <p:nvPr/>
        </p:nvSpPr>
        <p:spPr>
          <a:xfrm>
            <a:off x="1524000" y="0"/>
            <a:ext cx="1691680" cy="1340768"/>
          </a:xfrm>
          <a:prstGeom prst="star5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8616280" y="5157192"/>
            <a:ext cx="1691680" cy="1340768"/>
          </a:xfrm>
          <a:prstGeom prst="star5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95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576" y="374904"/>
            <a:ext cx="8482584" cy="6080760"/>
          </a:xfrm>
          <a:prstGeom prst="rect">
            <a:avLst/>
          </a:prstGeom>
        </p:spPr>
      </p:pic>
      <p:pic>
        <p:nvPicPr>
          <p:cNvPr id="3" name="0505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81693" y="6370637"/>
            <a:ext cx="487363" cy="487363"/>
          </a:xfrm>
          <a:prstGeom prst="rect">
            <a:avLst/>
          </a:prstGeom>
        </p:spPr>
      </p:pic>
      <p:pic>
        <p:nvPicPr>
          <p:cNvPr id="5" name="0505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836846" y="59257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8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8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38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432" y="406908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53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80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266" y="-1700974"/>
            <a:ext cx="10515600" cy="2852737"/>
          </a:xfrm>
        </p:spPr>
        <p:txBody>
          <a:bodyPr/>
          <a:lstStyle/>
          <a:p>
            <a:r>
              <a:rPr lang="ru-RU" dirty="0" smtClean="0"/>
              <a:t>Литература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2144" y="1744715"/>
            <a:ext cx="10716514" cy="1894597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Серия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 Пионеры-герои </a:t>
            </a:r>
          </a:p>
          <a:p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2. </a:t>
            </a:r>
            <a:r>
              <a:rPr lang="en-US" sz="18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itexts.net›avtor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-v-</a:t>
            </a:r>
            <a:r>
              <a:rPr lang="en-US" sz="18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zuenok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/280522-pionery-geroi-</a:t>
            </a:r>
            <a:r>
              <a:rPr lang="en-US" sz="18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…</a:t>
            </a:r>
            <a:endParaRPr lang="ru-RU" sz="1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3. mou314.oshkole.ru</a:t>
            </a:r>
            <a:endParaRPr lang="ru-RU" sz="1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2144" y="2926969"/>
            <a:ext cx="6096000" cy="25904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>
              <a:lnSpc>
                <a:spcPts val="1275"/>
              </a:lnSpc>
              <a:spcAft>
                <a:spcPts val="0"/>
              </a:spcAft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ped-kopilka.ru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›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Школьные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праздники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›</a:t>
            </a:r>
            <a:endParaRPr lang="ru-RU" sz="2000" dirty="0" smtClean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2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904" y="141668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 занятия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работы по патриотическому воспитанию оцениваю степенью готовности школьников к выполнению своего гражданского и патриотического долга, их умением и желанием сочетать общественные и личные интересы.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86968" y="2517421"/>
            <a:ext cx="10384536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надеюсь, что мой опыт поможет детям любить свой родной край, его чудесную природу, щедрых и трудолюбивых людей, которые живут в стране с красивейшим названием Россия.</a:t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Надеюсь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мои ученики будут настоящими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патриотами!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16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846</Words>
  <Application>Microsoft Office PowerPoint</Application>
  <PresentationFormat>Широкоэкранный</PresentationFormat>
  <Paragraphs>83</Paragraphs>
  <Slides>30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Verdana</vt:lpstr>
      <vt:lpstr>Тема Office</vt:lpstr>
      <vt:lpstr>КГБОУ «Завьяловская общеобразовательная школа – интернат» Воспитательский час в 8 классе  «Навеки юные»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Война не знает возраста.  У детей войны разные судьбы, но всех их объединяет общая трагедия, невосполнимая потеря прекрасного мира детства. Не в срок повзрослевшие, не по годам мудрые и невероятно стойкие маленькие герои противостояли войне. Их патриотизм во время Великой Отечественной войны, трудовые подвиги и отчаянная храбрость навсегда останутся в памяти нашего народа. </vt:lpstr>
      <vt:lpstr>Их детство прервалось  22 июня 1941 года.  В годы войны каждый ребёнок совершил свой подвиг - несмотря на голод и страх, дети продолжали учиться, помогали раненым в госпиталях, отправляли посылки на фронт, работали в полях. Дети встали к станкам вместо родителей, тяжким трудом приближая победу.</vt:lpstr>
      <vt:lpstr>Юные, совсем юные, мальчишки и девчонки, те кому в 41-м было чуть побольше, чем нам сегодня, те кто на груди с гордостью носил пионерский галстук или комсомольский значок, совершили бессмертные подвиги. </vt:lpstr>
      <vt:lpstr>Презентация PowerPoint</vt:lpstr>
      <vt:lpstr>Лёня Голиков</vt:lpstr>
      <vt:lpstr>Зина Портнова</vt:lpstr>
      <vt:lpstr>Валя Котик</vt:lpstr>
      <vt:lpstr>Марат Казей</vt:lpstr>
      <vt:lpstr>Дети - герои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Литература</vt:lpstr>
      <vt:lpstr>Итог занятия  Результативность работы по патриотическому воспитанию оцениваю степенью готовности школьников к выполнению своего гражданского и патриотического долга, их умением и желанием сочетать общественные и личные интересы.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КГБОУ «Завьяловская общеобразовательная школа – интернат» Воспитательский час в 7 классе  «Навеки юные»</dc:title>
  <dc:creator>Галина Б</dc:creator>
  <cp:lastModifiedBy>Галина Б</cp:lastModifiedBy>
  <cp:revision>20</cp:revision>
  <dcterms:created xsi:type="dcterms:W3CDTF">2022-02-22T11:23:21Z</dcterms:created>
  <dcterms:modified xsi:type="dcterms:W3CDTF">2026-05-14T15:17:12Z</dcterms:modified>
</cp:coreProperties>
</file>