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57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75656" y="116632"/>
            <a:ext cx="7406640" cy="1196894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/>
              <a:t>МБОУ «СКОШ»</a:t>
            </a:r>
            <a:br>
              <a:rPr lang="ru-RU" sz="3200" b="1" dirty="0" smtClean="0"/>
            </a:br>
            <a:endParaRPr lang="ru-RU" sz="32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1124744"/>
            <a:ext cx="7478648" cy="172819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endParaRPr lang="ru-RU" b="1" dirty="0" smtClean="0"/>
          </a:p>
          <a:p>
            <a:pPr algn="ctr"/>
            <a:r>
              <a:rPr lang="ru-RU" sz="4400" b="1" i="1" dirty="0" smtClean="0">
                <a:solidFill>
                  <a:schemeClr val="accent5"/>
                </a:solidFill>
              </a:rPr>
              <a:t>«</a:t>
            </a:r>
            <a:r>
              <a:rPr lang="ru-RU" sz="4400" b="1" i="1" dirty="0">
                <a:solidFill>
                  <a:schemeClr val="accent5"/>
                </a:solidFill>
              </a:rPr>
              <a:t>Зона неформального общения»</a:t>
            </a:r>
            <a:endParaRPr lang="ru-RU" sz="4400" i="1" dirty="0">
              <a:solidFill>
                <a:schemeClr val="accent5"/>
              </a:solidFill>
            </a:endParaRPr>
          </a:p>
          <a:p>
            <a:endParaRPr lang="ru-RU" dirty="0"/>
          </a:p>
        </p:txBody>
      </p:sp>
      <p:pic>
        <p:nvPicPr>
          <p:cNvPr id="5" name="Рисунок 4" descr="C:\Users\User\Desktop\g-adventures-london-office-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248709"/>
            <a:ext cx="4248472" cy="3031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5148064" y="3641060"/>
            <a:ext cx="3744416" cy="224676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chemeClr val="accent3">
                    <a:lumMod val="75000"/>
                  </a:schemeClr>
                </a:solidFill>
              </a:rPr>
              <a:t>Авторы проекта</a:t>
            </a: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</a:rPr>
              <a:t>: </a:t>
            </a:r>
            <a:endParaRPr lang="ru-RU" sz="20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just"/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</a:rPr>
              <a:t>Моял Стефания, </a:t>
            </a:r>
            <a:r>
              <a:rPr lang="ru-RU" sz="2000" b="1" dirty="0" err="1" smtClean="0">
                <a:solidFill>
                  <a:schemeClr val="accent3">
                    <a:lumMod val="50000"/>
                  </a:schemeClr>
                </a:solidFill>
              </a:rPr>
              <a:t>Чагина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</a:rPr>
              <a:t> Елена, Волков Станислав (ученики МБОУ «СКОШ»).</a:t>
            </a:r>
            <a:endParaRPr lang="ru-RU" sz="2000" b="1" dirty="0">
              <a:solidFill>
                <a:schemeClr val="accent3">
                  <a:lumMod val="50000"/>
                </a:schemeClr>
              </a:solidFill>
            </a:endParaRPr>
          </a:p>
          <a:p>
            <a:pPr algn="just"/>
            <a:r>
              <a:rPr lang="ru-RU" sz="2000" b="1" dirty="0" smtClean="0">
                <a:solidFill>
                  <a:schemeClr val="accent3">
                    <a:lumMod val="75000"/>
                  </a:schemeClr>
                </a:solidFill>
              </a:rPr>
              <a:t>Руководитель </a:t>
            </a:r>
            <a:r>
              <a:rPr lang="ru-RU" sz="2000" b="1" dirty="0">
                <a:solidFill>
                  <a:schemeClr val="accent3">
                    <a:lumMod val="75000"/>
                  </a:schemeClr>
                </a:solidFill>
              </a:rPr>
              <a:t>проекта</a:t>
            </a:r>
            <a:r>
              <a:rPr lang="ru-RU" sz="2000" b="1">
                <a:solidFill>
                  <a:schemeClr val="accent3">
                    <a:lumMod val="75000"/>
                  </a:schemeClr>
                </a:solidFill>
              </a:rPr>
              <a:t>: </a:t>
            </a:r>
            <a:endParaRPr lang="ru-RU" sz="2000" b="1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/>
            <a:r>
              <a:rPr lang="ru-RU" sz="2000" b="1" smtClean="0">
                <a:solidFill>
                  <a:schemeClr val="accent3">
                    <a:lumMod val="50000"/>
                  </a:schemeClr>
                </a:solidFill>
              </a:rPr>
              <a:t>Боева </a:t>
            </a: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</a:rPr>
              <a:t>О.В., заместитель директора по ВР.</a:t>
            </a:r>
          </a:p>
        </p:txBody>
      </p:sp>
    </p:spTree>
    <p:extLst>
      <p:ext uri="{BB962C8B-B14F-4D97-AF65-F5344CB8AC3E}">
        <p14:creationId xmlns:p14="http://schemas.microsoft.com/office/powerpoint/2010/main" val="9251670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23728" y="188640"/>
            <a:ext cx="6260232" cy="72008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chemeClr val="accent3">
                    <a:lumMod val="75000"/>
                  </a:schemeClr>
                </a:solidFill>
              </a:rPr>
              <a:t>Актуальность</a:t>
            </a:r>
            <a:endParaRPr lang="ru-RU" sz="40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1124744"/>
            <a:ext cx="7776864" cy="525658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ru-RU" sz="2000" b="1" dirty="0" smtClean="0">
                <a:solidFill>
                  <a:schemeClr val="tx1"/>
                </a:solidFill>
              </a:rPr>
              <a:t>	 </a:t>
            </a: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</a:rPr>
              <a:t>Большую часть своего времени дети проводят в школе. Важно, чтобы они не только получали качественные знания, но и чувствовали себя комфортно. </a:t>
            </a:r>
          </a:p>
          <a:p>
            <a:pPr algn="just"/>
            <a:r>
              <a:rPr lang="ru-RU" sz="2000" b="1" dirty="0">
                <a:solidFill>
                  <a:schemeClr val="accent3">
                    <a:lumMod val="50000"/>
                  </a:schemeClr>
                </a:solidFill>
              </a:rPr>
              <a:t>       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</a:rPr>
              <a:t>	Интерьер </a:t>
            </a: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</a:rPr>
              <a:t>школы влияет на успехи и работоспособность детей. В ходе проекта планируется создание «зоны неформального общения», где школьники могут отвлечься от уроков, отдохнуть и пообщаться, а потом с новыми силами вернуться к занятиям.</a:t>
            </a:r>
          </a:p>
          <a:p>
            <a:pPr algn="just"/>
            <a:r>
              <a:rPr lang="ru-RU" sz="2000" b="1" dirty="0">
                <a:solidFill>
                  <a:schemeClr val="accent3">
                    <a:lumMod val="50000"/>
                  </a:schemeClr>
                </a:solidFill>
              </a:rPr>
              <a:t>     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</a:rPr>
              <a:t>	 </a:t>
            </a: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</a:rPr>
              <a:t>Для зоны неформального общения в школе совсем не обязательно выделять отдельное помещение. На переменах большая часть учеников проводит время в коридорах, где можно организовать места для отдыха. </a:t>
            </a:r>
            <a:endParaRPr lang="ru-RU" sz="20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just"/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</a:rPr>
              <a:t>	Планируется </a:t>
            </a: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</a:rPr>
              <a:t>приобретение модульной мебели. Диван, столик  и пуфы в едином стиле. При необходимости пуфы можно менять местами, собрать вместе, чтобы занимали меньше места или наоборот, разложить.</a:t>
            </a:r>
          </a:p>
        </p:txBody>
      </p:sp>
    </p:spTree>
    <p:extLst>
      <p:ext uri="{BB962C8B-B14F-4D97-AF65-F5344CB8AC3E}">
        <p14:creationId xmlns:p14="http://schemas.microsoft.com/office/powerpoint/2010/main" val="42203891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43808" y="116632"/>
            <a:ext cx="4320480" cy="79208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accent5"/>
                </a:solidFill>
              </a:rPr>
              <a:t>Проблема</a:t>
            </a:r>
            <a:endParaRPr lang="ru-RU" b="1" dirty="0">
              <a:solidFill>
                <a:schemeClr val="accent5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124744"/>
            <a:ext cx="7776864" cy="280831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82296" indent="0" algn="just">
              <a:buNone/>
            </a:pPr>
            <a:r>
              <a:rPr lang="ru-RU" dirty="0" smtClean="0"/>
              <a:t>1</a:t>
            </a:r>
            <a:r>
              <a:rPr lang="ru-RU" b="1" dirty="0" smtClean="0"/>
              <a:t>.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Отсутствие в МБОУ «СКОШ» условий (площадей) для создания </a:t>
            </a:r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«зоны </a:t>
            </a:r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неформального общения</a:t>
            </a:r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».</a:t>
            </a:r>
          </a:p>
          <a:p>
            <a:pPr marL="82296" indent="0" algn="just">
              <a:buNone/>
            </a:pP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2. Отсутствие денежных средств на приобретение модульной мебели для создания </a:t>
            </a:r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«зоны </a:t>
            </a:r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неформального общения</a:t>
            </a:r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».</a:t>
            </a:r>
            <a:endParaRPr lang="ru-RU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7" name="Picture 2" descr="http://xn--80apbncz.xn--p1ai/uploadedfiles/1-102018/images/1471427254534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39750" y="4077072"/>
            <a:ext cx="5109259" cy="24917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636191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116632"/>
            <a:ext cx="6120680" cy="72008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accent5"/>
                </a:solidFill>
              </a:rPr>
              <a:t>Цель и задачи проекта</a:t>
            </a:r>
            <a:endParaRPr lang="ru-RU" sz="4000" b="1" dirty="0">
              <a:solidFill>
                <a:schemeClr val="accent5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980728"/>
            <a:ext cx="7560840" cy="331236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285750" indent="-285750" algn="just">
              <a:buFont typeface="Wingdings" pitchFamily="2" charset="2"/>
              <a:buChar char="ü"/>
            </a:pPr>
            <a:r>
              <a:rPr lang="ru-RU" sz="3600" b="1" dirty="0">
                <a:solidFill>
                  <a:schemeClr val="accent3">
                    <a:lumMod val="50000"/>
                  </a:schemeClr>
                </a:solidFill>
              </a:rPr>
              <a:t>р</a:t>
            </a:r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азработка проекта </a:t>
            </a:r>
            <a:r>
              <a:rPr lang="ru-RU" sz="3600" b="1" dirty="0" smtClean="0">
                <a:solidFill>
                  <a:schemeClr val="accent3">
                    <a:lumMod val="75000"/>
                  </a:schemeClr>
                </a:solidFill>
              </a:rPr>
              <a:t>«Зона неформального общения»</a:t>
            </a:r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получение </a:t>
            </a:r>
            <a:r>
              <a:rPr lang="ru-RU" sz="3600" b="1" dirty="0">
                <a:solidFill>
                  <a:schemeClr val="accent3">
                    <a:lumMod val="50000"/>
                  </a:schemeClr>
                </a:solidFill>
              </a:rPr>
              <a:t>денежных средств для приобретения </a:t>
            </a:r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модульной мебели для создания </a:t>
            </a:r>
            <a:r>
              <a:rPr lang="ru-RU" sz="3600" b="1" dirty="0" smtClean="0">
                <a:solidFill>
                  <a:schemeClr val="accent3">
                    <a:lumMod val="75000"/>
                  </a:schemeClr>
                </a:solidFill>
              </a:rPr>
              <a:t>«</a:t>
            </a:r>
            <a:r>
              <a:rPr lang="ru-RU" sz="3600" b="1" dirty="0">
                <a:solidFill>
                  <a:schemeClr val="accent3">
                    <a:lumMod val="75000"/>
                  </a:schemeClr>
                </a:solidFill>
              </a:rPr>
              <a:t>зоны неформального общения»;</a:t>
            </a:r>
            <a:endParaRPr lang="ru-RU" sz="36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создание </a:t>
            </a:r>
            <a:r>
              <a:rPr lang="ru-RU" sz="3600" b="1" dirty="0" smtClean="0">
                <a:solidFill>
                  <a:schemeClr val="accent3">
                    <a:lumMod val="75000"/>
                  </a:schemeClr>
                </a:solidFill>
              </a:rPr>
              <a:t>«зоны </a:t>
            </a:r>
            <a:r>
              <a:rPr lang="ru-RU" sz="3600" b="1" dirty="0">
                <a:solidFill>
                  <a:schemeClr val="accent3">
                    <a:lumMod val="75000"/>
                  </a:schemeClr>
                </a:solidFill>
              </a:rPr>
              <a:t>неформального общения»</a:t>
            </a:r>
            <a:r>
              <a:rPr lang="ru-RU" sz="3600" b="1" dirty="0">
                <a:solidFill>
                  <a:srgbClr val="C00000"/>
                </a:solidFill>
              </a:rPr>
              <a:t> </a:t>
            </a:r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в школе.</a:t>
            </a:r>
            <a:endParaRPr lang="ru-RU" sz="3600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285750" indent="-285750" algn="just">
              <a:buFont typeface="Wingdings" pitchFamily="2" charset="2"/>
              <a:buChar char="ü"/>
            </a:pPr>
            <a:endParaRPr lang="ru-RU" b="1" dirty="0" smtClean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4" name="Рисунок 3" descr="C:\Users\User\Desktop\kovorking_ofis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365104"/>
            <a:ext cx="4176464" cy="24208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102532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476672"/>
            <a:ext cx="7488832" cy="1012974"/>
          </a:xfrm>
        </p:spPr>
        <p:txBody>
          <a:bodyPr>
            <a:noAutofit/>
          </a:bodyPr>
          <a:lstStyle/>
          <a:p>
            <a:r>
              <a:rPr lang="ru-RU" sz="3600" b="1" i="1" dirty="0">
                <a:solidFill>
                  <a:schemeClr val="accent3">
                    <a:lumMod val="75000"/>
                  </a:schemeClr>
                </a:solidFill>
              </a:rPr>
              <a:t>СМЕТА ПРОЕКТА </a:t>
            </a:r>
            <a:r>
              <a:rPr lang="ru-RU" sz="3600" b="1" i="1" dirty="0" smtClean="0">
                <a:solidFill>
                  <a:schemeClr val="accent3">
                    <a:lumMod val="75000"/>
                  </a:schemeClr>
                </a:solidFill>
              </a:rPr>
              <a:t>(</a:t>
            </a:r>
            <a:r>
              <a:rPr lang="ru-RU" sz="3600" b="1" i="1" dirty="0">
                <a:solidFill>
                  <a:schemeClr val="accent3">
                    <a:lumMod val="75000"/>
                  </a:schemeClr>
                </a:solidFill>
              </a:rPr>
              <a:t>предполагаемая)</a:t>
            </a:r>
            <a:br>
              <a:rPr lang="ru-RU" sz="3600" b="1" i="1" dirty="0">
                <a:solidFill>
                  <a:schemeClr val="accent3">
                    <a:lumMod val="75000"/>
                  </a:schemeClr>
                </a:solidFill>
              </a:rPr>
            </a:br>
            <a:endParaRPr lang="ru-RU" sz="36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1026" name="Picture 2" descr="C:\Users\User\Desktop\770828583-imperiumloft-mebel-kresla-kresla-kreslo-shar-ball-chair-designed-by-eero-aarnio__-in-1963-loft-concept-1200x6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9" y="4183745"/>
            <a:ext cx="3419872" cy="18482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994269"/>
              </p:ext>
            </p:extLst>
          </p:nvPr>
        </p:nvGraphicFramePr>
        <p:xfrm>
          <a:off x="1196220" y="1484784"/>
          <a:ext cx="7746823" cy="23050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6"/>
                <a:gridCol w="2943732"/>
                <a:gridCol w="1080120"/>
                <a:gridCol w="1368152"/>
                <a:gridCol w="1850763"/>
              </a:tblGrid>
              <a:tr h="720079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№ п/п</a:t>
                      </a:r>
                      <a:endParaRPr lang="ru-RU" sz="16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Статья расходов</a:t>
                      </a:r>
                      <a:endParaRPr lang="ru-RU" sz="20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Кол-во</a:t>
                      </a:r>
                      <a:endParaRPr lang="ru-RU" sz="20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Цена (руб.)</a:t>
                      </a:r>
                      <a:endParaRPr lang="ru-RU" sz="20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Стоимость (руб.)</a:t>
                      </a:r>
                      <a:endParaRPr lang="ru-RU" sz="20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1</a:t>
                      </a:r>
                      <a:endParaRPr lang="ru-RU" sz="2000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Модульный диван</a:t>
                      </a:r>
                      <a:endParaRPr lang="ru-RU" sz="2000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1</a:t>
                      </a:r>
                      <a:endParaRPr lang="ru-RU" sz="2000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180 000</a:t>
                      </a:r>
                      <a:endParaRPr lang="ru-RU" sz="2000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180 000</a:t>
                      </a:r>
                      <a:endParaRPr lang="ru-RU" sz="2000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2</a:t>
                      </a:r>
                      <a:endParaRPr lang="ru-RU" sz="2000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Кресло-шар напольное</a:t>
                      </a:r>
                      <a:endParaRPr lang="ru-RU" sz="2000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2</a:t>
                      </a:r>
                      <a:endParaRPr lang="ru-RU" sz="2000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50 000</a:t>
                      </a:r>
                      <a:endParaRPr lang="ru-RU" sz="2000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100 000</a:t>
                      </a:r>
                      <a:endParaRPr lang="ru-RU" sz="2000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3</a:t>
                      </a:r>
                      <a:endParaRPr lang="ru-RU" sz="2000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Столик с полочками</a:t>
                      </a:r>
                      <a:endParaRPr lang="ru-RU" sz="2000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1</a:t>
                      </a:r>
                      <a:endParaRPr lang="ru-RU" sz="2000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20 000</a:t>
                      </a:r>
                      <a:endParaRPr lang="ru-RU" sz="2000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20 000</a:t>
                      </a:r>
                      <a:endParaRPr lang="ru-RU" sz="2000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sz="2000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Итого</a:t>
                      </a:r>
                      <a:endParaRPr lang="ru-RU" sz="2000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000" b="1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000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300 000</a:t>
                      </a:r>
                      <a:endParaRPr lang="ru-RU" sz="2000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6" name="Picture 2" descr="C:\Users\User\Desktop\6f58eee9fd539e21d86280ab2ba127bc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2163" y="4293096"/>
            <a:ext cx="3338896" cy="21535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User\Desktop\379e4a3fe48fe17b4aa8f14365cdc91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997365"/>
            <a:ext cx="2847443" cy="22210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18513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116632"/>
            <a:ext cx="5688632" cy="86409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3600" b="1" u="sng" dirty="0" smtClean="0">
                <a:solidFill>
                  <a:schemeClr val="accent3">
                    <a:lumMod val="75000"/>
                  </a:schemeClr>
                </a:solidFill>
              </a:rPr>
              <a:t/>
            </a:r>
            <a:br>
              <a:rPr lang="ru-RU" sz="3600" b="1" u="sng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ru-RU" sz="3200" b="1" u="sng" dirty="0" smtClean="0">
                <a:solidFill>
                  <a:schemeClr val="accent3">
                    <a:lumMod val="75000"/>
                  </a:schemeClr>
                </a:solidFill>
              </a:rPr>
              <a:t>РЕЗУЛЬТАТЫ </a:t>
            </a:r>
            <a:r>
              <a:rPr lang="ru-RU" sz="3200" b="1" u="sng" dirty="0">
                <a:solidFill>
                  <a:schemeClr val="accent3">
                    <a:lumMod val="75000"/>
                  </a:schemeClr>
                </a:solidFill>
              </a:rPr>
              <a:t>ПРОЕКТА</a:t>
            </a:r>
            <a:br>
              <a:rPr lang="ru-RU" sz="3200" b="1" u="sng" dirty="0">
                <a:solidFill>
                  <a:schemeClr val="accent3">
                    <a:lumMod val="75000"/>
                  </a:schemeClr>
                </a:solidFill>
              </a:rPr>
            </a:br>
            <a:endParaRPr lang="ru-RU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196752"/>
            <a:ext cx="7920880" cy="280831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>
                <a:solidFill>
                  <a:schemeClr val="accent4">
                    <a:lumMod val="50000"/>
                  </a:schemeClr>
                </a:solidFill>
              </a:rPr>
              <a:t>с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оздание </a:t>
            </a:r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«зоны неформального общения»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 в школе;</a:t>
            </a:r>
            <a:endParaRPr lang="ru-RU" b="1" dirty="0">
              <a:solidFill>
                <a:schemeClr val="accent4">
                  <a:lumMod val="50000"/>
                </a:schemeClr>
              </a:solidFill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снятие тревожности и усталости участников образовательного процесса;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>
                <a:solidFill>
                  <a:schemeClr val="accent4">
                    <a:lumMod val="50000"/>
                  </a:schemeClr>
                </a:solidFill>
              </a:rPr>
              <a:t>профориентация 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обучающихся.</a:t>
            </a:r>
            <a:endParaRPr lang="ru-RU" b="1" dirty="0">
              <a:solidFill>
                <a:schemeClr val="accent4">
                  <a:lumMod val="50000"/>
                </a:schemeClr>
              </a:solidFill>
            </a:endParaRPr>
          </a:p>
          <a:p>
            <a:pPr marL="285750" indent="-285750" algn="just">
              <a:buFont typeface="Wingdings" pitchFamily="2" charset="2"/>
              <a:buChar char="ü"/>
            </a:pPr>
            <a:endParaRPr lang="ru-RU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4" name="Picture 2" descr="https://www.officeinspiration.com/wp-content/uploads/GSW_7-Floor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5616" y="4149080"/>
            <a:ext cx="3910076" cy="24437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https://i.sunhome.ru/journal/46/zelenie-zoni-zdorovya-v2.ori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49811" y="4160210"/>
            <a:ext cx="4061519" cy="24437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5909698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276</TotalTime>
  <Words>174</Words>
  <Application>Microsoft Office PowerPoint</Application>
  <PresentationFormat>Экран (4:3)</PresentationFormat>
  <Paragraphs>46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Солнцестояние</vt:lpstr>
      <vt:lpstr>МБОУ «СКОШ» </vt:lpstr>
      <vt:lpstr>Актуальность</vt:lpstr>
      <vt:lpstr>Проблема</vt:lpstr>
      <vt:lpstr>Цель и задачи проекта</vt:lpstr>
      <vt:lpstr>СМЕТА ПРОЕКТА (предполагаемая) </vt:lpstr>
      <vt:lpstr> РЕЗУЛЬТАТЫ ПРОЕКТА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Актуальность</dc:title>
  <dc:creator>HomeGroupUser$</dc:creator>
  <cp:lastModifiedBy>User</cp:lastModifiedBy>
  <cp:revision>47</cp:revision>
  <dcterms:created xsi:type="dcterms:W3CDTF">2021-02-24T08:43:55Z</dcterms:created>
  <dcterms:modified xsi:type="dcterms:W3CDTF">2021-03-12T07:21:14Z</dcterms:modified>
</cp:coreProperties>
</file>