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75" r:id="rId4"/>
    <p:sldId id="257" r:id="rId5"/>
    <p:sldId id="269" r:id="rId6"/>
    <p:sldId id="266" r:id="rId7"/>
    <p:sldId id="281" r:id="rId8"/>
    <p:sldId id="278" r:id="rId9"/>
    <p:sldId id="284" r:id="rId10"/>
    <p:sldId id="285" r:id="rId11"/>
    <p:sldId id="272" r:id="rId12"/>
    <p:sldId id="274" r:id="rId13"/>
    <p:sldId id="263" r:id="rId14"/>
    <p:sldId id="279" r:id="rId15"/>
    <p:sldId id="280" r:id="rId16"/>
    <p:sldId id="273" r:id="rId17"/>
    <p:sldId id="265" r:id="rId18"/>
    <p:sldId id="286" r:id="rId19"/>
    <p:sldId id="259" r:id="rId20"/>
    <p:sldId id="26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images.yandex.ru/yandsearch?lr=213&amp;noreask=1&amp;ed=1&amp;text=%D0%BF%D1%80%D0%BE%D0%B5%D0%BA%D1%82%D0%BD%D0%B0%D1%8F%20%D0%B4%D0%B5%D1%8F%D1%82%D0%B5%D0%BB%D1%8C%D0%BD%D0%BE%D1%81%D1%82%D1%8C%20%D0%B2%201%20%D0%BA%D0%BB%D0%B0%D1%81%D1%81%D0%B5&amp;p=252&amp;img_url=monroetwp.k12.nj.us/District/Images/Curriculum/Math.png&amp;rpt=simage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site/vneklassa/47" TargetMode="External"/><Relationship Id="rId7" Type="http://schemas.openxmlformats.org/officeDocument/2006/relationships/image" Target="../media/image31.jpeg"/><Relationship Id="rId2" Type="http://schemas.openxmlformats.org/officeDocument/2006/relationships/hyperlink" Target="https://infourok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hyperlink" Target="https://.cc/bVNSy5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Презентация на тему: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«Формирование цифрового образовательного пространства как условие реализации ФГОС»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9813" t="10417" r="15374"/>
          <a:stretch>
            <a:fillRect/>
          </a:stretch>
        </p:blipFill>
        <p:spPr bwMode="auto">
          <a:xfrm>
            <a:off x="285720" y="2285992"/>
            <a:ext cx="5214974" cy="4054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428728" y="285728"/>
            <a:ext cx="6000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Образовательные интерактивные работы позволяют учащимся проводить виртуальные эксперименты по физике, химии, биологии, экологии и другим </a:t>
            </a:r>
            <a:r>
              <a:rPr lang="ru-RU" b="1" dirty="0" smtClean="0"/>
              <a:t>предметам</a:t>
            </a:r>
            <a:r>
              <a:rPr lang="ru-RU" b="1" dirty="0" smtClean="0"/>
              <a:t>.</a:t>
            </a:r>
            <a:r>
              <a:rPr lang="ru-RU" b="1" dirty="0" smtClean="0"/>
              <a:t>  </a:t>
            </a:r>
            <a:endParaRPr lang="ru-RU" b="1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 l="12710" r="6495" b="4349"/>
          <a:stretch>
            <a:fillRect/>
          </a:stretch>
        </p:blipFill>
        <p:spPr bwMode="auto">
          <a:xfrm>
            <a:off x="5715008" y="3286124"/>
            <a:ext cx="3214678" cy="2759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6572264" y="6286520"/>
            <a:ext cx="12411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biologys.ru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Электронные образовательные ресурсы позволяют представить основные этапы исследовательской деятельности, отобразить ее результаты в виде отчета.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86149" y="2724151"/>
            <a:ext cx="3543300" cy="404336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10425" y="1690689"/>
            <a:ext cx="1819275" cy="2656943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2044700"/>
            <a:ext cx="3090893" cy="36576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43174" y="128586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/>
              <a:t>Опыт, доказывающий необходимость углекислого газа  в  процессе фотосинтеза.</a:t>
            </a:r>
            <a:br>
              <a:rPr lang="ru-RU" i="1" dirty="0" smtClean="0"/>
            </a:b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xmlns="" val="12492558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В одном из химических стаканов с растением  находится раствор щелочи, а в другом вещества, при взаимодействии которых выделяется углекислый газ. 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6127" y="1690689"/>
            <a:ext cx="2337520" cy="23375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6126" y="4119488"/>
            <a:ext cx="2337520" cy="2738513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1611" y="2192262"/>
            <a:ext cx="2681139" cy="4351338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17022" y="3193087"/>
            <a:ext cx="2695574" cy="2886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7897248" y="2720421"/>
            <a:ext cx="1045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Лист </a:t>
            </a:r>
            <a:r>
              <a:rPr lang="ru-RU" dirty="0" smtClean="0"/>
              <a:t>№1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461879" y="2720421"/>
            <a:ext cx="1045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Лист </a:t>
            </a:r>
            <a:r>
              <a:rPr lang="ru-RU" dirty="0" smtClean="0"/>
              <a:t>№2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344665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23528" y="248753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Умения и навыки, которые формируются в процессе работы над проектом или  исследованием: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://im4-tub-ru.yandex.net/i?id=352422256-34-7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157192"/>
            <a:ext cx="14287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im4-tub-ru.yandex.net/i?id=352422256-34-7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268760"/>
            <a:ext cx="14287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115616" y="2492896"/>
            <a:ext cx="2787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u="sng" dirty="0" smtClean="0">
                <a:solidFill>
                  <a:schemeClr val="accent5"/>
                </a:solidFill>
              </a:rPr>
              <a:t> </a:t>
            </a:r>
            <a:r>
              <a:rPr lang="ru-RU" sz="2400" b="1" i="1" u="sng" dirty="0">
                <a:solidFill>
                  <a:schemeClr val="accent5"/>
                </a:solidFill>
              </a:rPr>
              <a:t>презентационные</a:t>
            </a:r>
            <a:endParaRPr lang="ru-RU" sz="2400" b="1" i="1" dirty="0">
              <a:solidFill>
                <a:schemeClr val="accent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71934" y="4071942"/>
            <a:ext cx="28807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i="1" u="sng" dirty="0">
                <a:solidFill>
                  <a:srgbClr val="002060"/>
                </a:solidFill>
              </a:rPr>
              <a:t>коммуникативные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43174" y="3357562"/>
            <a:ext cx="17011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i="1" u="sng" dirty="0">
                <a:solidFill>
                  <a:srgbClr val="FF0000"/>
                </a:solidFill>
              </a:rPr>
              <a:t>поисковые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28860" y="4929198"/>
            <a:ext cx="62646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i="1" u="sng" dirty="0">
                <a:solidFill>
                  <a:schemeClr val="accent4">
                    <a:lumMod val="50000"/>
                  </a:schemeClr>
                </a:solidFill>
              </a:rPr>
              <a:t>проведение инструментального</a:t>
            </a: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b="1" i="1" u="sng" dirty="0">
                <a:solidFill>
                  <a:schemeClr val="accent4">
                    <a:lumMod val="50000"/>
                  </a:schemeClr>
                </a:solidFill>
              </a:rPr>
              <a:t>эксперимента</a:t>
            </a:r>
            <a:endParaRPr lang="ru-RU" sz="24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85852" y="1857364"/>
            <a:ext cx="27126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u="sng" dirty="0">
                <a:solidFill>
                  <a:srgbClr val="7030A0"/>
                </a:solidFill>
              </a:rPr>
              <a:t>информационные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D:\Desktop\7б\Танаис 2019 5 класс\2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1568" r="13582"/>
          <a:stretch>
            <a:fillRect/>
          </a:stretch>
        </p:blipFill>
        <p:spPr bwMode="auto">
          <a:xfrm>
            <a:off x="714348" y="285728"/>
            <a:ext cx="4637438" cy="307183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5" name="Picture 3" descr="D:\Desktop\экскурсии\лаборатория полик\IMG_35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2214554"/>
            <a:ext cx="3571868" cy="396875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6" name="Picture 4" descr="D:\Desktop\экскурсии\Александровка\IMG_45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3714752"/>
            <a:ext cx="3809993" cy="285749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Аудиовизуальный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ресурс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представляет собой простой компьютерный файл, содержащий фотографию, видеозапись, музыкальный фрагмент и т.д. Чаще всего они играют роль электронных наглядных пособий при работе преподавателя в аудитории, повышая, как гласит педагогическая наука, «уровень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наглядности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Мультимедиа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ЭОР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Это самые мощные и интересные для образования продукты, и они заслуживают отдельного рассмотрения. Когда мы говорим о мультимедиа ЭОР, имеется в виду возможность одновременного воспроизведения на экране компьютера и в звуке некоторой совокупности объектов, представленных различными способами.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Все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представляемые объекты связаны логически, подчинены определенной дидактической идее, и изменение одного из них вызывает соответствующие изменения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других.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7044" name="Picture 4" descr="DSC02624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3010" name="Picture 2" descr="C:\Users\admin_1115\Pictures\Новая папка\01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285992"/>
            <a:ext cx="4715412" cy="3536559"/>
          </a:xfrm>
          <a:prstGeom prst="rect">
            <a:avLst/>
          </a:prstGeom>
          <a:noFill/>
        </p:spPr>
      </p:pic>
      <p:pic>
        <p:nvPicPr>
          <p:cNvPr id="43011" name="Picture 3" descr="C:\Users\admin_1115\Pictures\Новая папка\img17.jpg"/>
          <p:cNvPicPr>
            <a:picLocks noChangeAspect="1" noChangeArrowheads="1"/>
          </p:cNvPicPr>
          <p:nvPr/>
        </p:nvPicPr>
        <p:blipFill>
          <a:blip r:embed="rId3"/>
          <a:srcRect l="8738" r="-1" b="50485"/>
          <a:stretch>
            <a:fillRect/>
          </a:stretch>
        </p:blipFill>
        <p:spPr bwMode="auto">
          <a:xfrm>
            <a:off x="500034" y="214290"/>
            <a:ext cx="4857784" cy="1976688"/>
          </a:xfrm>
          <a:prstGeom prst="rect">
            <a:avLst/>
          </a:prstGeom>
          <a:noFill/>
        </p:spPr>
      </p:pic>
      <p:pic>
        <p:nvPicPr>
          <p:cNvPr id="43012" name="Picture 4" descr="C:\Users\admin_1115\Pictures\Новая папка\img23.jpg"/>
          <p:cNvPicPr>
            <a:picLocks noChangeAspect="1" noChangeArrowheads="1"/>
          </p:cNvPicPr>
          <p:nvPr/>
        </p:nvPicPr>
        <p:blipFill>
          <a:blip r:embed="rId4"/>
          <a:srcRect l="410" t="13115" r="14754" b="9836"/>
          <a:stretch>
            <a:fillRect/>
          </a:stretch>
        </p:blipFill>
        <p:spPr bwMode="auto">
          <a:xfrm>
            <a:off x="5072066" y="3500438"/>
            <a:ext cx="3880451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7" name="Picture 1" descr="C:\Users\admin_1115\Pictures\Новая папка\img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Преимущества использования ЭОР в образовательных учреждениях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Использование электронных образовательных ресурсов в учебном процессе – это обязательная часть работы современного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педагога.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Преимущества данного метода обучения заключаются в следующем.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Во-первых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данные ресурсы представляют любую информацию 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более наглядном виде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дают обучающимся наиболее полное представление об изучаемых объектах и явлениях;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во-вторых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они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обладают большим мотивирующим потенциалом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школьникам, студентам нравится учиться при помощи современного оборудования, самостоятельно изучать те или иные темы, проверять себя и получать обратную связь. Наконец, электронный ресурс обладает большими возможностями по организации больших массивов данных – следовательно,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ЭОР способны предоставить  гораздо больше информации, чем традиционные ресурсы, при этом вся текстовая, визуальная, звуковая информация  компактно размещается на одном цифровом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устройстве.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725602"/>
          </a:xfrm>
        </p:spPr>
        <p:txBody>
          <a:bodyPr>
            <a:normAutofit fontScale="90000"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Размещение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методических разработок на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сайте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infourok.ru</a:t>
            </a:r>
            <a:r>
              <a:rPr lang="ru-RU" sz="2000" dirty="0" smtClean="0"/>
              <a:t> </a:t>
            </a:r>
            <a:r>
              <a:rPr lang="en-US" sz="2000" dirty="0" smtClean="0"/>
              <a:t> </a:t>
            </a:r>
            <a:r>
              <a:rPr lang="ru-RU" sz="2000" dirty="0" smtClean="0"/>
              <a:t>Публикация </a:t>
            </a:r>
            <a:r>
              <a:rPr lang="ru-RU" sz="2000" dirty="0" smtClean="0"/>
              <a:t>методических материалов на сайте педагогического клуба «Наука и творчество».</a:t>
            </a:r>
            <a:br>
              <a:rPr lang="ru-RU" sz="2000" dirty="0" smtClean="0"/>
            </a:br>
            <a:r>
              <a:rPr lang="en-US" sz="2000" b="1" u="sng" dirty="0" smtClean="0">
                <a:hlinkClick r:id="rId3"/>
              </a:rPr>
              <a:t>https</a:t>
            </a:r>
            <a:r>
              <a:rPr lang="ru-RU" sz="2000" b="1" u="sng" dirty="0" smtClean="0">
                <a:hlinkClick r:id="rId3"/>
              </a:rPr>
              <a:t>://</a:t>
            </a:r>
            <a:r>
              <a:rPr lang="en-US" sz="2000" b="1" u="sng" dirty="0" smtClean="0">
                <a:hlinkClick r:id="rId3"/>
              </a:rPr>
              <a:t>sites</a:t>
            </a:r>
            <a:r>
              <a:rPr lang="ru-RU" sz="2000" b="1" u="sng" dirty="0" smtClean="0">
                <a:hlinkClick r:id="rId3"/>
              </a:rPr>
              <a:t>.</a:t>
            </a:r>
            <a:r>
              <a:rPr lang="en-US" sz="2000" b="1" u="sng" dirty="0" err="1" smtClean="0">
                <a:hlinkClick r:id="rId3"/>
              </a:rPr>
              <a:t>google</a:t>
            </a:r>
            <a:r>
              <a:rPr lang="ru-RU" sz="2000" b="1" u="sng" dirty="0" smtClean="0">
                <a:hlinkClick r:id="rId3"/>
              </a:rPr>
              <a:t>.</a:t>
            </a:r>
            <a:r>
              <a:rPr lang="en-US" sz="2000" b="1" u="sng" dirty="0" smtClean="0">
                <a:hlinkClick r:id="rId3"/>
              </a:rPr>
              <a:t>com</a:t>
            </a:r>
            <a:r>
              <a:rPr lang="ru-RU" sz="2000" b="1" u="sng" dirty="0" smtClean="0">
                <a:hlinkClick r:id="rId3"/>
              </a:rPr>
              <a:t>/</a:t>
            </a:r>
            <a:r>
              <a:rPr lang="en-US" sz="2000" b="1" u="sng" dirty="0" smtClean="0">
                <a:hlinkClick r:id="rId3"/>
              </a:rPr>
              <a:t>site</a:t>
            </a:r>
            <a:r>
              <a:rPr lang="ru-RU" sz="2000" b="1" u="sng" dirty="0" smtClean="0">
                <a:hlinkClick r:id="rId3"/>
              </a:rPr>
              <a:t>/</a:t>
            </a:r>
            <a:r>
              <a:rPr lang="en-US" sz="2000" b="1" u="sng" dirty="0" err="1" smtClean="0">
                <a:hlinkClick r:id="rId3"/>
              </a:rPr>
              <a:t>vneklassa</a:t>
            </a:r>
            <a:r>
              <a:rPr lang="ru-RU" sz="2000" b="1" u="sng" dirty="0" smtClean="0">
                <a:hlinkClick r:id="rId3"/>
              </a:rPr>
              <a:t>/47</a:t>
            </a:r>
            <a:r>
              <a:rPr lang="ru-RU" sz="1800" dirty="0" smtClean="0"/>
              <a:t> </a:t>
            </a:r>
            <a:r>
              <a:rPr lang="en-US" sz="1800" dirty="0" smtClean="0"/>
              <a:t>/ </a:t>
            </a:r>
            <a:r>
              <a:rPr lang="ru-RU" sz="1800" dirty="0" smtClean="0"/>
              <a:t>Образовательный </a:t>
            </a:r>
            <a:r>
              <a:rPr lang="ru-RU" sz="1800" dirty="0" smtClean="0"/>
              <a:t>портал на базе интерактивной </a:t>
            </a:r>
            <a:r>
              <a:rPr lang="ru-RU" sz="1800" dirty="0" err="1" smtClean="0"/>
              <a:t>онлайн</a:t>
            </a:r>
            <a:r>
              <a:rPr lang="ru-RU" sz="1800" dirty="0" smtClean="0"/>
              <a:t> платформы </a:t>
            </a:r>
            <a:r>
              <a:rPr lang="en-US" sz="1800" dirty="0" smtClean="0"/>
              <a:t>info</a:t>
            </a:r>
            <a:r>
              <a:rPr lang="ru-RU" sz="1800" dirty="0" smtClean="0"/>
              <a:t>@</a:t>
            </a:r>
            <a:r>
              <a:rPr lang="en-US" sz="1800" dirty="0" err="1" smtClean="0"/>
              <a:t>uchi</a:t>
            </a:r>
            <a:r>
              <a:rPr lang="ru-RU" sz="1800" dirty="0" smtClean="0"/>
              <a:t>.</a:t>
            </a:r>
            <a:r>
              <a:rPr lang="en-US" sz="1800" dirty="0" err="1" smtClean="0"/>
              <a:t>ru</a:t>
            </a:r>
            <a:r>
              <a:rPr lang="en-US" sz="1800" dirty="0" smtClean="0"/>
              <a:t> </a:t>
            </a:r>
            <a:r>
              <a:rPr lang="ru-RU" sz="1800" u="sng" dirty="0" smtClean="0">
                <a:hlinkClick r:id="rId4"/>
              </a:rPr>
              <a:t>https://.cc/bVNSy5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Программа  «Активный учитель»</a:t>
            </a:r>
            <a:br>
              <a:rPr lang="ru-RU" sz="1800" dirty="0" smtClean="0"/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Desktop\лесхоз\благодарность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3643314"/>
            <a:ext cx="1857388" cy="2391918"/>
          </a:xfrm>
          <a:prstGeom prst="rect">
            <a:avLst/>
          </a:prstGeom>
          <a:noFill/>
        </p:spPr>
      </p:pic>
      <p:pic>
        <p:nvPicPr>
          <p:cNvPr id="1027" name="Picture 3" descr="D:\Desktop\лесхоз\РЎРµСЂС‚РёС„РёРєР°С‚ РїСЂРѕРµРєС‚Р° infourok.ru в„– Р”Р‘-40468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3500438"/>
            <a:ext cx="2083580" cy="2927188"/>
          </a:xfrm>
          <a:prstGeom prst="rect">
            <a:avLst/>
          </a:prstGeom>
          <a:noFill/>
        </p:spPr>
      </p:pic>
      <p:pic>
        <p:nvPicPr>
          <p:cNvPr id="1028" name="Picture 4" descr="D:\Desktop\инфоурок\Свидетельство проекта infourok.ru №106276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57818" y="3143248"/>
            <a:ext cx="2388680" cy="3355818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698325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Участие в деятельности профессиональных сообществ, в том числе, сетевых.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Использование средств информационной коммуникации.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bigslide.ru/images/30/29054/831/img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028" y="457201"/>
            <a:ext cx="6776357" cy="5932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91595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Текстографические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ресурсы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– самые простые, это электронная форма текста с иллюстрациями.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admin_1115\Pictures\Новая папка\Не подтверждено 692082.~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00496" y="3422784"/>
            <a:ext cx="4799685" cy="3060569"/>
          </a:xfrm>
          <a:prstGeom prst="rect">
            <a:avLst/>
          </a:prstGeom>
          <a:noFill/>
        </p:spPr>
      </p:pic>
      <p:pic>
        <p:nvPicPr>
          <p:cNvPr id="5" name="Picture 2" descr="C:\Users\admin_1115\Pictures\Новая папка\img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9" y="1285861"/>
            <a:ext cx="3143272" cy="23574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000496" y="114298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Материал представляется на экране компьютера, а не на бумаге, что позволяет создать образный тип информации. Такая подача материала удерживает внимание учащегося, является стимулом познавательной </a:t>
            </a:r>
            <a:r>
              <a:rPr lang="ru-RU" dirty="0" smtClean="0"/>
              <a:t>активности</a:t>
            </a:r>
            <a:r>
              <a:rPr lang="ru-RU" dirty="0" smtClean="0"/>
              <a:t> </a:t>
            </a:r>
            <a:r>
              <a:rPr lang="ru-RU" b="1" dirty="0" smtClean="0"/>
              <a:t>позволяет моделировать такие ситуации</a:t>
            </a:r>
            <a:r>
              <a:rPr lang="ru-RU" dirty="0" smtClean="0"/>
              <a:t>, которые нельзя увидеть в повседневной жизни 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8" y="404665"/>
          <a:ext cx="8568948" cy="619268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168350"/>
                <a:gridCol w="1224136"/>
                <a:gridCol w="936104"/>
                <a:gridCol w="1080120"/>
                <a:gridCol w="1080120"/>
                <a:gridCol w="1080118"/>
              </a:tblGrid>
              <a:tr h="1238537">
                <a:tc>
                  <a:txBody>
                    <a:bodyPr/>
                    <a:lstStyle/>
                    <a:p>
                      <a:pPr algn="ctr"/>
                      <a:endParaRPr lang="ru-RU" sz="2000" b="1" dirty="0" smtClean="0"/>
                    </a:p>
                    <a:p>
                      <a:pPr algn="ctr"/>
                      <a:r>
                        <a:rPr lang="ru-RU" sz="2000" b="1" dirty="0" smtClean="0"/>
                        <a:t>Общие вопросы химии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/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100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/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200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/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300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/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400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/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500</a:t>
                      </a:r>
                      <a:endParaRPr lang="ru-RU" sz="2000" b="1" dirty="0"/>
                    </a:p>
                  </a:txBody>
                  <a:tcPr/>
                </a:tc>
              </a:tr>
              <a:tr h="1238537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Периодическая система химических элементов Д.И. Менделеева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hlinkClick r:id="" action="ppaction://noaction"/>
                      </a:endParaRPr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100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hlinkClick r:id="" action="ppaction://noaction"/>
                      </a:endParaRPr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200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hlinkClick r:id="" action="ppaction://noaction"/>
                      </a:endParaRPr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300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hlinkClick r:id="" action="ppaction://noaction"/>
                      </a:endParaRPr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400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hlinkClick r:id="" action="ppaction://noaction"/>
                      </a:endParaRPr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500</a:t>
                      </a:r>
                      <a:endParaRPr lang="ru-RU" sz="2000" b="1" dirty="0"/>
                    </a:p>
                  </a:txBody>
                  <a:tcPr/>
                </a:tc>
              </a:tr>
              <a:tr h="1238537">
                <a:tc>
                  <a:txBody>
                    <a:bodyPr/>
                    <a:lstStyle/>
                    <a:p>
                      <a:pPr algn="ctr"/>
                      <a:endParaRPr lang="ru-RU" sz="2000" b="1" kern="1200" dirty="0" smtClean="0"/>
                    </a:p>
                    <a:p>
                      <a:pPr algn="ctr"/>
                      <a:r>
                        <a:rPr lang="ru-RU" sz="2000" b="1" kern="1200" dirty="0" smtClean="0"/>
                        <a:t>Строение атома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hlinkClick r:id="" action="ppaction://noaction"/>
                      </a:endParaRPr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100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hlinkClick r:id="" action="ppaction://noaction"/>
                      </a:endParaRPr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200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hlinkClick r:id="" action="ppaction://noaction"/>
                      </a:endParaRPr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300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hlinkClick r:id="" action="ppaction://noaction"/>
                      </a:endParaRPr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400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hlinkClick r:id="" action="ppaction://noaction"/>
                      </a:endParaRPr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500</a:t>
                      </a:r>
                      <a:endParaRPr lang="ru-RU" sz="2000" b="1" dirty="0"/>
                    </a:p>
                  </a:txBody>
                  <a:tcPr/>
                </a:tc>
              </a:tr>
              <a:tr h="1238537">
                <a:tc>
                  <a:txBody>
                    <a:bodyPr/>
                    <a:lstStyle/>
                    <a:p>
                      <a:pPr algn="ctr"/>
                      <a:endParaRPr lang="ru-RU" sz="2000" b="1" kern="1200" dirty="0" smtClean="0"/>
                    </a:p>
                    <a:p>
                      <a:pPr algn="ctr"/>
                      <a:r>
                        <a:rPr lang="ru-RU" sz="2000" b="1" kern="1200" dirty="0" smtClean="0"/>
                        <a:t>Химическая связь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hlinkClick r:id="" action="ppaction://noaction"/>
                      </a:endParaRPr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100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hlinkClick r:id="" action="ppaction://noaction"/>
                      </a:endParaRPr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200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hlinkClick r:id="" action="ppaction://noaction"/>
                      </a:endParaRPr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300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hlinkClick r:id="" action="ppaction://noaction"/>
                      </a:endParaRPr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400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hlinkClick r:id="" action="ppaction://noaction"/>
                      </a:endParaRPr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500</a:t>
                      </a:r>
                      <a:endParaRPr lang="ru-RU" sz="2000" b="1" dirty="0"/>
                    </a:p>
                  </a:txBody>
                  <a:tcPr/>
                </a:tc>
              </a:tr>
              <a:tr h="1238537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/>
                        <a:t>Классы неорганических соединений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hlinkClick r:id="" action="ppaction://noaction"/>
                      </a:endParaRPr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100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hlinkClick r:id="" action="ppaction://noaction"/>
                      </a:endParaRPr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200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hlinkClick r:id="" action="ppaction://noaction"/>
                      </a:endParaRPr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300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hlinkClick r:id="" action="ppaction://noaction"/>
                      </a:endParaRPr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400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hlinkClick r:id="" action="ppaction://noaction"/>
                      </a:endParaRPr>
                    </a:p>
                    <a:p>
                      <a:pPr algn="ctr"/>
                      <a:r>
                        <a:rPr lang="ru-RU" sz="2000" b="1" dirty="0" smtClean="0">
                          <a:hlinkClick r:id="" action="ppaction://noaction"/>
                        </a:rPr>
                        <a:t>500</a:t>
                      </a:r>
                      <a:endParaRPr lang="ru-RU" sz="2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Преподаватели нашего методического объединения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создавают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собственные образовательные ресурсы, используя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проприетарные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форматы вида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Microsoft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PowerPoint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71472" y="1428736"/>
            <a:ext cx="8229600" cy="4525963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Презентация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– документ или комплект файлов (электронных и бумажных), задача которого – визуальное представление чего-либо.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Ценность данного инструмента состоит в том, что человеку проще воспринимать информацию зрительно, когда она сопровождается иллюстрациями, фотографиями, графиками, таблицами. </a:t>
            </a:r>
            <a:r>
              <a:rPr lang="ru-RU" sz="2000" dirty="0" smtClean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 основе созданного дизайна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можно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составить примерные слайды для всей презентации.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G:\Митоз\IMG_20191218_091133_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857628"/>
            <a:ext cx="3478416" cy="260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DSC026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715008" y="3815956"/>
            <a:ext cx="2928957" cy="2684878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 advTm="5000"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2009" t="21466" r="12710" b="16976"/>
          <a:stretch>
            <a:fillRect/>
          </a:stretch>
        </p:blipFill>
        <p:spPr bwMode="auto">
          <a:xfrm>
            <a:off x="285720" y="285729"/>
            <a:ext cx="3429024" cy="2622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 t="16731" r="10047"/>
          <a:stretch>
            <a:fillRect/>
          </a:stretch>
        </p:blipFill>
        <p:spPr bwMode="auto">
          <a:xfrm>
            <a:off x="1857356" y="3040528"/>
            <a:ext cx="7023474" cy="3657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«</a:t>
            </a:r>
            <a:r>
              <a:rPr lang="ru-RU" sz="2000" b="1" dirty="0" smtClean="0"/>
              <a:t>Использование</a:t>
            </a:r>
            <a:r>
              <a:rPr lang="ru-RU" sz="2000" dirty="0" smtClean="0"/>
              <a:t> </a:t>
            </a:r>
            <a:r>
              <a:rPr lang="ru-RU" sz="2000" b="1" dirty="0" smtClean="0"/>
              <a:t>электронных</a:t>
            </a:r>
            <a:r>
              <a:rPr lang="ru-RU" sz="2000" dirty="0" smtClean="0"/>
              <a:t> </a:t>
            </a:r>
            <a:r>
              <a:rPr lang="ru-RU" sz="2000" b="1" dirty="0" smtClean="0"/>
              <a:t>ресурсов</a:t>
            </a:r>
            <a:r>
              <a:rPr lang="ru-RU" sz="2000" dirty="0" smtClean="0"/>
              <a:t> для самостоятельной </a:t>
            </a:r>
            <a:r>
              <a:rPr lang="ru-RU" sz="2000" b="1" dirty="0" smtClean="0"/>
              <a:t>работы</a:t>
            </a:r>
            <a:r>
              <a:rPr lang="ru-RU" sz="2000" dirty="0" smtClean="0"/>
              <a:t> учащихся». </a:t>
            </a:r>
            <a:r>
              <a:rPr lang="ru-RU" sz="2000" b="1" dirty="0" smtClean="0"/>
              <a:t>Использование</a:t>
            </a:r>
            <a:r>
              <a:rPr lang="ru-RU" sz="2000" dirty="0" smtClean="0"/>
              <a:t> </a:t>
            </a:r>
            <a:r>
              <a:rPr lang="ru-RU" sz="2000" b="1" dirty="0" smtClean="0"/>
              <a:t>электронных</a:t>
            </a:r>
            <a:r>
              <a:rPr lang="ru-RU" sz="2000" dirty="0" smtClean="0"/>
              <a:t> образовательных </a:t>
            </a:r>
            <a:r>
              <a:rPr lang="ru-RU" sz="2000" b="1" dirty="0" smtClean="0"/>
              <a:t>ресурсов</a:t>
            </a:r>
            <a:r>
              <a:rPr lang="ru-RU" sz="2000" dirty="0" smtClean="0"/>
              <a:t> (ЭОР) в учебном процессе - это современное требование образования. </a:t>
            </a:r>
            <a:endParaRPr lang="ru-RU" sz="2000" dirty="0"/>
          </a:p>
        </p:txBody>
      </p:sp>
      <p:pic>
        <p:nvPicPr>
          <p:cNvPr id="2050" name="Picture 2" descr="D:\Desktop\2021-12-23_15-33-54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0311" t="16696" r="19679" b="4522"/>
          <a:stretch>
            <a:fillRect/>
          </a:stretch>
        </p:blipFill>
        <p:spPr bwMode="auto">
          <a:xfrm>
            <a:off x="4572000" y="3286124"/>
            <a:ext cx="4357718" cy="3218007"/>
          </a:xfrm>
          <a:prstGeom prst="rect">
            <a:avLst/>
          </a:prstGeom>
          <a:noFill/>
        </p:spPr>
      </p:pic>
      <p:pic>
        <p:nvPicPr>
          <p:cNvPr id="6" name="Содержимое 3"/>
          <p:cNvPicPr>
            <a:picLocks noChangeAspect="1"/>
          </p:cNvPicPr>
          <p:nvPr/>
        </p:nvPicPr>
        <p:blipFill rotWithShape="1">
          <a:blip r:embed="rId3"/>
          <a:srcRect l="20650" t="8000" r="22527" b="16236"/>
          <a:stretch/>
        </p:blipFill>
        <p:spPr>
          <a:xfrm>
            <a:off x="214282" y="1857364"/>
            <a:ext cx="4214842" cy="3161132"/>
          </a:xfrm>
          <a:prstGeom prst="rect">
            <a:avLst/>
          </a:prstGeom>
          <a:solidFill>
            <a:srgbClr val="00B0F0"/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Внедрение и совершенствование виртуальных лабораторий  несут свой достойный вклад в формировании информационного общества.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качестве конкретного примера можно привести схему разработки виртуальной лаборатории под наименованием «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Изучение строения и развития губок на примере пресноводной бодяги»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которой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предусматривается разработка семи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анимации.</a:t>
            </a:r>
            <a:r>
              <a:rPr lang="ru-RU" sz="2000" dirty="0" smtClean="0"/>
              <a:t> </a:t>
            </a:r>
            <a:r>
              <a:rPr lang="ru-RU" sz="2000" dirty="0" smtClean="0"/>
              <a:t>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АНИМАЦИЯ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№1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рис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3071810"/>
            <a:ext cx="14478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572132" y="5072074"/>
            <a:ext cx="314669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51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5288" algn="l"/>
                <a:tab pos="592138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Развитие эмбриона. Рис.1.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3214686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Обширная библиотека виртуальных инструментов имитирует действие любого нужного микроорганизма или системы, максимально  приспособленных для решения конкретной поставленной задачи. Передняя панель или иерархия передних панелей, вызываемых по мере необходимости перехода в тот или иной режим работы, позволяет оптимально планировать управление экспериментом.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427</Words>
  <PresentationFormat>Экран (4:3)</PresentationFormat>
  <Paragraphs>89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на тему:  «Формирование цифрового образовательного пространства как условие реализации ФГОС»</vt:lpstr>
      <vt:lpstr>Преимущества использования ЭОР в образовательных учреждениях</vt:lpstr>
      <vt:lpstr>Слайд 3</vt:lpstr>
      <vt:lpstr>Текстографические ресурсы – самые простые, это электронная форма текста с иллюстрациями.  </vt:lpstr>
      <vt:lpstr>Слайд 5</vt:lpstr>
      <vt:lpstr> Преподаватели нашего методического объединения создавают собственные образовательные ресурсы, используя проприетарные форматы вида Microsoft PowerPoint. </vt:lpstr>
      <vt:lpstr>Слайд 7</vt:lpstr>
      <vt:lpstr>«Использование электронных ресурсов для самостоятельной работы учащихся». Использование электронных образовательных ресурсов (ЭОР) в учебном процессе - это современное требование образования. </vt:lpstr>
      <vt:lpstr>Внедрение и совершенствование виртуальных лабораторий  несут свой достойный вклад в формировании информационного общества. </vt:lpstr>
      <vt:lpstr>Слайд 10</vt:lpstr>
      <vt:lpstr>Электронные образовательные ресурсы позволяют представить основные этапы исследовательской деятельности, отобразить ее результаты в виде отчета.</vt:lpstr>
      <vt:lpstr>В одном из химических стаканов с растением  находится раствор щелочи, а в другом вещества, при взаимодействии которых выделяется углекислый газ. 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  Размещение методических разработок на   сайте https://infourok.ru  Публикация методических материалов на сайте педагогического клуба «Наука и творчество». https://sites.google.com/site/vneklassa/47 / Образовательный портал на базе интерактивной онлайн платформы info@uchi.ru https://.cc/bVNSy5 Программа  «Активный учитель»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 «Формирование цифрового образовательного пространства как условие реализации ФГОС»</dc:title>
  <dc:creator>admin_1115</dc:creator>
  <cp:lastModifiedBy>admin_1115</cp:lastModifiedBy>
  <cp:revision>1</cp:revision>
  <dcterms:created xsi:type="dcterms:W3CDTF">2021-12-23T07:42:39Z</dcterms:created>
  <dcterms:modified xsi:type="dcterms:W3CDTF">2021-12-23T14:46:47Z</dcterms:modified>
</cp:coreProperties>
</file>