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7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89299B2-F19D-4210-B5D1-9CFDBEABDA3D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04E907C-D3A0-46B1-8F70-03646782770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Детско-родительское мероприятие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</a:rPr>
              <a:t>Народная мудрость: </a:t>
            </a:r>
            <a:br>
              <a:rPr lang="ru-RU" sz="36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</a:rPr>
              <a:t>« И в пир и в мир»</a:t>
            </a:r>
            <a:endParaRPr lang="ru-RU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5289784" cy="1112120"/>
          </a:xfrm>
        </p:spPr>
        <p:txBody>
          <a:bodyPr>
            <a:normAutofit/>
          </a:bodyPr>
          <a:lstStyle/>
          <a:p>
            <a:pPr algn="l"/>
            <a:r>
              <a:rPr lang="ru-RU" b="1" i="1" dirty="0" smtClean="0">
                <a:solidFill>
                  <a:schemeClr val="tx1"/>
                </a:solidFill>
              </a:rPr>
              <a:t>Мероприятие разработали: </a:t>
            </a:r>
          </a:p>
          <a:p>
            <a:pPr algn="l"/>
            <a:r>
              <a:rPr lang="ru-RU" i="1" dirty="0" smtClean="0">
                <a:solidFill>
                  <a:schemeClr val="tx1"/>
                </a:solidFill>
              </a:rPr>
              <a:t>Степанова Елена Викторовна, Крупенёва Наталья Дмитриевна</a:t>
            </a:r>
            <a:endParaRPr lang="ru-RU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33400"/>
            <a:ext cx="7755008" cy="9144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Организационный этап мероприятия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39552" y="1700808"/>
            <a:ext cx="4847979" cy="3953738"/>
          </a:xfrm>
        </p:spPr>
        <p:txBody>
          <a:bodyPr>
            <a:normAutofit/>
          </a:bodyPr>
          <a:lstStyle/>
          <a:p>
            <a:r>
              <a:rPr lang="ru-RU" sz="2000" i="1" dirty="0" smtClean="0"/>
              <a:t>Делимся на команды по 4-5 человек;</a:t>
            </a:r>
          </a:p>
          <a:p>
            <a:endParaRPr lang="ru-RU" sz="2000" i="1" dirty="0" smtClean="0"/>
          </a:p>
          <a:p>
            <a:r>
              <a:rPr lang="ru-RU" sz="2000" i="1" dirty="0" smtClean="0"/>
              <a:t>Организуем отдельно команду родителей 3 человека.</a:t>
            </a:r>
            <a:endParaRPr lang="ru-RU" sz="2000" i="1" dirty="0"/>
          </a:p>
        </p:txBody>
      </p:sp>
      <p:pic>
        <p:nvPicPr>
          <p:cNvPr id="9218" name="Picture 2" descr="https://moodle.staet.ru/pluginfile.php/1036/course/overviewfiles/%D0%9C%D0%B5%D0%BD%D0%B5%D0%B4%D0%B6%D0%B5%D1%8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212976"/>
            <a:ext cx="4392488" cy="2612330"/>
          </a:xfrm>
          <a:prstGeom prst="rect">
            <a:avLst/>
          </a:prstGeom>
          <a:noFill/>
        </p:spPr>
      </p:pic>
      <p:sp>
        <p:nvSpPr>
          <p:cNvPr id="7" name="5-конечная звезда 6"/>
          <p:cNvSpPr/>
          <p:nvPr/>
        </p:nvSpPr>
        <p:spPr>
          <a:xfrm>
            <a:off x="5652120" y="1412776"/>
            <a:ext cx="576064" cy="576064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6228184" y="1268760"/>
            <a:ext cx="648072" cy="648072"/>
          </a:xfrm>
          <a:prstGeom prst="star5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8680"/>
            <a:ext cx="818388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Выбор жюри из родителей и гостей мероприятия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348880"/>
            <a:ext cx="3168352" cy="259228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ru-RU" sz="2400" b="1" i="1" dirty="0" smtClean="0">
                <a:solidFill>
                  <a:schemeClr val="tx1"/>
                </a:solidFill>
              </a:rPr>
              <a:t> Жюри -  3-4 человек</a:t>
            </a:r>
            <a:endParaRPr lang="ru-RU" sz="2400" b="1" i="1" dirty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ru-RU" sz="2400" b="1" i="1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b="1" i="1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</a:rPr>
              <a:t>Родители для организации чайной церемонии – 2 человека.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pic>
        <p:nvPicPr>
          <p:cNvPr id="8194" name="Picture 2" descr="http://www.talent-zone.net/uploads/products/129250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564904"/>
            <a:ext cx="4397635" cy="2749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8680"/>
            <a:ext cx="818388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Устный народный фольклор</a:t>
            </a:r>
            <a:br>
              <a:rPr lang="ru-RU" dirty="0" smtClean="0"/>
            </a:br>
            <a:r>
              <a:rPr lang="ru-RU" dirty="0" smtClean="0"/>
              <a:t>пословицы и поговорки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556792"/>
            <a:ext cx="7416824" cy="43204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i="1" dirty="0">
                <a:solidFill>
                  <a:srgbClr val="C00000"/>
                </a:solidFill>
              </a:rPr>
              <a:t>Пословицы и поговорки</a:t>
            </a:r>
            <a:r>
              <a:rPr lang="ru-RU" sz="2400" i="1" dirty="0">
                <a:solidFill>
                  <a:srgbClr val="C00000"/>
                </a:solidFill>
              </a:rPr>
              <a:t> </a:t>
            </a:r>
            <a:r>
              <a:rPr lang="ru-RU" sz="2400" dirty="0">
                <a:solidFill>
                  <a:schemeClr val="tx1"/>
                </a:solidFill>
              </a:rPr>
              <a:t>— это короткие и </a:t>
            </a:r>
            <a:r>
              <a:rPr lang="ru-RU" sz="2400" dirty="0" smtClean="0">
                <a:solidFill>
                  <a:schemeClr val="tx1"/>
                </a:solidFill>
              </a:rPr>
              <a:t>выразительные </a:t>
            </a:r>
            <a:r>
              <a:rPr lang="ru-RU" sz="2400" dirty="0">
                <a:solidFill>
                  <a:schemeClr val="tx1"/>
                </a:solidFill>
              </a:rPr>
              <a:t>высказывания, в которых запечатлены наблюдательность и мудрость людей. 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just"/>
            <a:r>
              <a:rPr lang="ru-RU" sz="2000" u="sng" dirty="0" smtClean="0">
                <a:solidFill>
                  <a:srgbClr val="002060"/>
                </a:solidFill>
              </a:rPr>
              <a:t>Поговорка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описывает какое-то явление, но не даёт ему моральной оценки. </a:t>
            </a:r>
            <a:endParaRPr lang="ru-RU" sz="2000" dirty="0" smtClean="0">
              <a:solidFill>
                <a:schemeClr val="tx1"/>
              </a:solidFill>
            </a:endParaRPr>
          </a:p>
          <a:p>
            <a:pPr algn="just"/>
            <a:r>
              <a:rPr lang="ru-RU" sz="2000" u="sng" dirty="0" smtClean="0">
                <a:solidFill>
                  <a:srgbClr val="002060"/>
                </a:solidFill>
              </a:rPr>
              <a:t>Пословица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же состоит из двух частей: в первой описывается явление, а во второй выражается его оценка, положительная или отрицательная, и даётся поучение, рекомендация, как нужно поступать.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04664"/>
            <a:ext cx="7272808" cy="13681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Пословица:</a:t>
            </a:r>
            <a:r>
              <a:rPr lang="ru-RU" sz="2000" dirty="0" smtClean="0">
                <a:solidFill>
                  <a:srgbClr val="002060"/>
                </a:solidFill>
              </a:rPr>
              <a:t> </a:t>
            </a:r>
            <a:r>
              <a:rPr lang="ru-RU" sz="2000" i="1" dirty="0" smtClean="0">
                <a:solidFill>
                  <a:srgbClr val="002060"/>
                </a:solidFill>
              </a:rPr>
              <a:t>  Век живи — век учись.</a:t>
            </a:r>
          </a:p>
          <a:p>
            <a:r>
              <a:rPr lang="ru-RU" sz="2000" i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Поговорка:</a:t>
            </a:r>
            <a:r>
              <a:rPr lang="ru-RU" sz="2000" dirty="0" smtClean="0">
                <a:solidFill>
                  <a:srgbClr val="002060"/>
                </a:solidFill>
              </a:rPr>
              <a:t>   </a:t>
            </a:r>
            <a:r>
              <a:rPr lang="ru-RU" sz="2000" i="1" dirty="0" smtClean="0">
                <a:solidFill>
                  <a:srgbClr val="002060"/>
                </a:solidFill>
              </a:rPr>
              <a:t>Ложка дёгтя в бочке мёда.</a:t>
            </a:r>
            <a:endParaRPr lang="ru-RU" sz="2000" i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3861048"/>
            <a:ext cx="7056784" cy="23762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1.Пословицы </a:t>
            </a: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</a:rPr>
              <a:t>и поговорки отражают народную мудрость, моральный свод правил жизни</a:t>
            </a:r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endParaRPr lang="ru-RU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2. </a:t>
            </a: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</a:rPr>
              <a:t>Они представляют широкие пласты жизни и носят воспитательную направленность. </a:t>
            </a:r>
            <a:endParaRPr lang="ru-RU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ru-RU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3.В </a:t>
            </a: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</a:rPr>
              <a:t>них закреплен опыт народа. </a:t>
            </a:r>
          </a:p>
        </p:txBody>
      </p:sp>
      <p:sp>
        <p:nvSpPr>
          <p:cNvPr id="10242" name="AutoShape 2" descr="https://catherineasquithgallery.com/uploads/posts/2021-03/1614861034_71-p-russkii-ornament-fon-1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https://catherineasquithgallery.com/uploads/posts/2021-03/1614861034_71-p-russkii-ornament-fon-1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https://catherineasquithgallery.com/uploads/posts/2021-03/1614861034_71-p-russkii-ornament-fon-1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8" name="AutoShape 8" descr="https://catherineasquithgallery.com/uploads/posts/2021-03/1614861034_71-p-russkii-ornament-fon-1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0" name="Picture 10" descr="https://i.artfile.me/wallpaper/04-07-2017/1920x1080/vektornaya-grafika-cvety--flowers-fon-uz-11881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556792"/>
            <a:ext cx="6598767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8680"/>
            <a:ext cx="818388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Конкурс № 1</a:t>
            </a:r>
            <a:br>
              <a:rPr lang="ru-RU" dirty="0" smtClean="0"/>
            </a:br>
            <a:r>
              <a:rPr lang="ru-RU" sz="2700" dirty="0" smtClean="0">
                <a:solidFill>
                  <a:srgbClr val="002060"/>
                </a:solidFill>
              </a:rPr>
              <a:t>Объяснить смысл пословицы или поговорки</a:t>
            </a:r>
            <a:endParaRPr lang="ru-RU" sz="27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412776"/>
            <a:ext cx="8183880" cy="468052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Курочка по зёрнышку клюёт.</a:t>
            </a:r>
          </a:p>
          <a:p>
            <a:pPr marL="514350" indent="-514350">
              <a:buFont typeface="+mj-lt"/>
              <a:buAutoNum type="arabicPeriod"/>
            </a:pPr>
            <a:endParaRPr lang="ru-RU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Дружба, что стекло: сломаешь не починишь.</a:t>
            </a:r>
          </a:p>
          <a:p>
            <a:pPr marL="514350" indent="-514350">
              <a:buFont typeface="+mj-lt"/>
              <a:buAutoNum type="arabicPeriod"/>
            </a:pPr>
            <a:endParaRPr lang="ru-RU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Любишь кататься - люби и саночки возить.</a:t>
            </a:r>
          </a:p>
          <a:p>
            <a:pPr marL="514350" indent="-514350">
              <a:buFont typeface="+mj-lt"/>
              <a:buAutoNum type="arabicPeriod"/>
            </a:pPr>
            <a:endParaRPr lang="ru-RU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Маленькое дело лучше большого безделья.</a:t>
            </a:r>
          </a:p>
          <a:p>
            <a:pPr marL="514350" indent="-514350">
              <a:buFont typeface="+mj-lt"/>
              <a:buAutoNum type="arabicPeriod"/>
            </a:pPr>
            <a:endParaRPr lang="ru-RU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Мудрая голова – короткий язык.</a:t>
            </a:r>
          </a:p>
          <a:p>
            <a:pPr marL="514350" indent="-514350">
              <a:buFont typeface="+mj-lt"/>
              <a:buAutoNum type="arabicPeriod"/>
            </a:pPr>
            <a:endParaRPr lang="ru-RU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Скажи мне кто твой друг, и я скажу, кто ты.</a:t>
            </a:r>
          </a:p>
          <a:p>
            <a:pPr marL="514350" indent="-514350">
              <a:buFont typeface="+mj-lt"/>
              <a:buAutoNum type="arabicPeriod"/>
            </a:pPr>
            <a:endParaRPr lang="ru-RU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Дружба заботой и подмогой крепка.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04664"/>
            <a:ext cx="818388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Конкурс № 2</a:t>
            </a:r>
            <a:br>
              <a:rPr lang="ru-RU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Изобразить рисунок к предложенной пословице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556792"/>
            <a:ext cx="5904656" cy="43204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ru-RU" sz="2400" i="1" dirty="0" smtClean="0">
                <a:solidFill>
                  <a:schemeClr val="tx1"/>
                </a:solidFill>
              </a:rPr>
              <a:t>Гусь свинье не товарищ.</a:t>
            </a:r>
          </a:p>
          <a:p>
            <a:pPr marL="342900" indent="-342900">
              <a:buFont typeface="+mj-lt"/>
              <a:buAutoNum type="arabicPeriod"/>
            </a:pPr>
            <a:endParaRPr lang="ru-RU" sz="2400" i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i="1" dirty="0" smtClean="0">
                <a:solidFill>
                  <a:schemeClr val="tx1"/>
                </a:solidFill>
              </a:rPr>
              <a:t>Азбука – к мудрости ступенька.</a:t>
            </a:r>
          </a:p>
          <a:p>
            <a:pPr marL="342900" indent="-342900">
              <a:buFont typeface="+mj-lt"/>
              <a:buAutoNum type="arabicPeriod"/>
            </a:pPr>
            <a:endParaRPr lang="ru-RU" sz="2400" i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i="1" dirty="0" smtClean="0">
                <a:solidFill>
                  <a:schemeClr val="tx1"/>
                </a:solidFill>
              </a:rPr>
              <a:t>Кончил дело – гуляй смело.</a:t>
            </a:r>
          </a:p>
          <a:p>
            <a:pPr marL="342900" indent="-342900">
              <a:buFont typeface="+mj-lt"/>
              <a:buAutoNum type="arabicPeriod"/>
            </a:pPr>
            <a:endParaRPr lang="ru-RU" sz="2400" i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i="1" dirty="0" smtClean="0">
                <a:solidFill>
                  <a:schemeClr val="tx1"/>
                </a:solidFill>
              </a:rPr>
              <a:t>У него деньги куры не клюют.</a:t>
            </a:r>
          </a:p>
          <a:p>
            <a:pPr marL="342900" indent="-342900">
              <a:buFont typeface="+mj-lt"/>
              <a:buAutoNum type="arabicPeriod"/>
            </a:pPr>
            <a:endParaRPr lang="ru-RU" sz="2400" i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i="1" dirty="0" smtClean="0">
                <a:solidFill>
                  <a:schemeClr val="tx1"/>
                </a:solidFill>
              </a:rPr>
              <a:t>Время – деньги.</a:t>
            </a:r>
          </a:p>
          <a:p>
            <a:pPr marL="342900" indent="-342900">
              <a:buFont typeface="+mj-lt"/>
              <a:buAutoNum type="arabicPeriod"/>
            </a:pPr>
            <a:endParaRPr lang="ru-RU" sz="2400" i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i="1" dirty="0" smtClean="0">
                <a:solidFill>
                  <a:schemeClr val="tx1"/>
                </a:solidFill>
              </a:rPr>
              <a:t>Без труда не выловишь рыбку из пруда.</a:t>
            </a:r>
            <a:endParaRPr lang="ru-RU" sz="2400" i="1" dirty="0">
              <a:solidFill>
                <a:schemeClr val="tx1"/>
              </a:solidFill>
            </a:endParaRPr>
          </a:p>
        </p:txBody>
      </p:sp>
      <p:pic>
        <p:nvPicPr>
          <p:cNvPr id="6146" name="Picture 2" descr="https://cdn.thecollegeinvestor.com/wp-content/uploads/2018/12/WP_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556792"/>
            <a:ext cx="2507267" cy="1500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76672"/>
            <a:ext cx="818388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Конкурс № 3</a:t>
            </a:r>
            <a:br>
              <a:rPr lang="ru-RU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Закончи пословицу, подобрав недостающее окончание фразы.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628800"/>
            <a:ext cx="4464496" cy="43204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Тематика предлагаемых пословиц и поговорок:</a:t>
            </a: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chemeClr val="tx1"/>
                </a:solidFill>
              </a:rPr>
              <a:t>Про деньги;</a:t>
            </a:r>
          </a:p>
          <a:p>
            <a:pPr>
              <a:buFont typeface="Wingdings" pitchFamily="2" charset="2"/>
              <a:buChar char="ü"/>
            </a:pPr>
            <a:endParaRPr lang="ru-RU" sz="2400" b="1" i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chemeClr val="tx1"/>
                </a:solidFill>
              </a:rPr>
              <a:t>Про дружбу;</a:t>
            </a:r>
          </a:p>
          <a:p>
            <a:pPr>
              <a:buFont typeface="Wingdings" pitchFamily="2" charset="2"/>
              <a:buChar char="ü"/>
            </a:pPr>
            <a:endParaRPr lang="ru-RU" sz="2400" b="1" i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chemeClr val="tx1"/>
                </a:solidFill>
              </a:rPr>
              <a:t>Про труд;</a:t>
            </a:r>
          </a:p>
          <a:p>
            <a:pPr>
              <a:buFont typeface="Wingdings" pitchFamily="2" charset="2"/>
              <a:buChar char="ü"/>
            </a:pPr>
            <a:endParaRPr lang="ru-RU" sz="2400" b="1" i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chemeClr val="tx1"/>
                </a:solidFill>
              </a:rPr>
              <a:t>Про мудрость;</a:t>
            </a:r>
          </a:p>
          <a:p>
            <a:pPr>
              <a:buFont typeface="Wingdings" pitchFamily="2" charset="2"/>
              <a:buChar char="ü"/>
            </a:pPr>
            <a:endParaRPr lang="ru-RU" sz="2400" b="1" i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chemeClr val="tx1"/>
                </a:solidFill>
              </a:rPr>
              <a:t>Про друзей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https://i.pinimg.com/474x/38/78/2d/38782d30895e5db61f7ee738c76c83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132856"/>
            <a:ext cx="2699977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620688"/>
            <a:ext cx="818388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Конкурс № 4</a:t>
            </a:r>
            <a:br>
              <a:rPr lang="ru-RU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Назовите пословицы и поговорки, которые вы запомнили, и расскажите, чему они вас научили?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098" name="Picture 2" descr="https://fs.znanio.ru/d5af0e/e5/d6/d5f1da56872b8103a18b5ac0c6d94c88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204864"/>
            <a:ext cx="5654795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8680"/>
            <a:ext cx="8183880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Конкурс № 5</a:t>
            </a:r>
            <a:br>
              <a:rPr lang="ru-RU" dirty="0" smtClean="0"/>
            </a:br>
            <a:r>
              <a:rPr lang="ru-RU" sz="2700" dirty="0" smtClean="0">
                <a:solidFill>
                  <a:srgbClr val="002060"/>
                </a:solidFill>
              </a:rPr>
              <a:t>Назвать 2-3 пословицы, используемые в вашей семье, в школе, в обычной жизни.</a:t>
            </a:r>
            <a:endParaRPr lang="ru-RU" sz="27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s://i.pinimg.com/736x/22/65/d6/2265d6b0a7614502efae4fece06bcc14--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276872"/>
            <a:ext cx="2952328" cy="3755683"/>
          </a:xfrm>
          <a:prstGeom prst="rect">
            <a:avLst/>
          </a:prstGeom>
          <a:noFill/>
        </p:spPr>
      </p:pic>
      <p:pic>
        <p:nvPicPr>
          <p:cNvPr id="3078" name="Picture 6" descr="https://omskmark.moy.su/Bulletin-ZNAK/illuministica/lubok_01/00006-121_Rusanova_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7" y="2315762"/>
            <a:ext cx="3456384" cy="36335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416824" cy="11521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Подведение итогов соревнования: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988840"/>
            <a:ext cx="7488832" cy="37444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</a:rPr>
              <a:t>1 </a:t>
            </a:r>
            <a:r>
              <a:rPr lang="ru-RU" sz="2000" b="1" dirty="0" smtClean="0">
                <a:solidFill>
                  <a:srgbClr val="002060"/>
                </a:solidFill>
              </a:rPr>
              <a:t>номинация </a:t>
            </a:r>
            <a:r>
              <a:rPr lang="ru-RU" sz="2000" dirty="0" smtClean="0">
                <a:solidFill>
                  <a:srgbClr val="002060"/>
                </a:solidFill>
              </a:rPr>
              <a:t>– </a:t>
            </a:r>
            <a:r>
              <a:rPr lang="ru-RU" sz="2000" i="1" dirty="0" smtClean="0">
                <a:solidFill>
                  <a:srgbClr val="002060"/>
                </a:solidFill>
              </a:rPr>
              <a:t>самая сплочённая команда;</a:t>
            </a:r>
          </a:p>
          <a:p>
            <a:pPr>
              <a:buFont typeface="Wingdings" pitchFamily="2" charset="2"/>
              <a:buChar char="ü"/>
            </a:pPr>
            <a:endParaRPr lang="ru-RU" sz="20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</a:rPr>
              <a:t>2 номинация </a:t>
            </a:r>
            <a:r>
              <a:rPr lang="ru-RU" sz="2000" dirty="0" smtClean="0">
                <a:solidFill>
                  <a:srgbClr val="002060"/>
                </a:solidFill>
              </a:rPr>
              <a:t>– </a:t>
            </a:r>
            <a:r>
              <a:rPr lang="ru-RU" sz="2000" i="1" dirty="0" smtClean="0">
                <a:solidFill>
                  <a:srgbClr val="002060"/>
                </a:solidFill>
              </a:rPr>
              <a:t>самая творческая команда;</a:t>
            </a:r>
          </a:p>
          <a:p>
            <a:pPr>
              <a:buFont typeface="Wingdings" pitchFamily="2" charset="2"/>
              <a:buChar char="ü"/>
            </a:pPr>
            <a:endParaRPr lang="ru-RU" sz="20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</a:rPr>
              <a:t>3 номинация</a:t>
            </a:r>
            <a:r>
              <a:rPr lang="ru-RU" sz="2000" dirty="0" smtClean="0">
                <a:solidFill>
                  <a:srgbClr val="002060"/>
                </a:solidFill>
              </a:rPr>
              <a:t> – </a:t>
            </a:r>
            <a:r>
              <a:rPr lang="ru-RU" sz="2000" i="1" dirty="0" smtClean="0">
                <a:solidFill>
                  <a:srgbClr val="002060"/>
                </a:solidFill>
              </a:rPr>
              <a:t>самая организованная команда;</a:t>
            </a:r>
          </a:p>
          <a:p>
            <a:pPr>
              <a:buFont typeface="Wingdings" pitchFamily="2" charset="2"/>
              <a:buChar char="ü"/>
            </a:pPr>
            <a:endParaRPr lang="ru-RU" sz="20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</a:rPr>
              <a:t>4 номинация </a:t>
            </a:r>
            <a:r>
              <a:rPr lang="ru-RU" sz="2000" dirty="0" smtClean="0">
                <a:solidFill>
                  <a:srgbClr val="002060"/>
                </a:solidFill>
              </a:rPr>
              <a:t>– </a:t>
            </a:r>
            <a:r>
              <a:rPr lang="ru-RU" sz="2000" i="1" dirty="0" smtClean="0">
                <a:solidFill>
                  <a:srgbClr val="002060"/>
                </a:solidFill>
              </a:rPr>
              <a:t>самая эрудированная команда;</a:t>
            </a:r>
          </a:p>
          <a:p>
            <a:pPr>
              <a:buFont typeface="Wingdings" pitchFamily="2" charset="2"/>
              <a:buChar char="ü"/>
            </a:pPr>
            <a:endParaRPr lang="ru-RU" sz="20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</a:rPr>
              <a:t>5 номинация </a:t>
            </a:r>
            <a:r>
              <a:rPr lang="ru-RU" sz="2000" dirty="0" smtClean="0">
                <a:solidFill>
                  <a:srgbClr val="002060"/>
                </a:solidFill>
              </a:rPr>
              <a:t>– </a:t>
            </a:r>
            <a:r>
              <a:rPr lang="ru-RU" sz="2000" i="1" dirty="0" smtClean="0">
                <a:solidFill>
                  <a:srgbClr val="002060"/>
                </a:solidFill>
              </a:rPr>
              <a:t>самая остроумная команда;</a:t>
            </a:r>
          </a:p>
          <a:p>
            <a:pPr>
              <a:buFont typeface="Wingdings" pitchFamily="2" charset="2"/>
              <a:buChar char="ü"/>
            </a:pPr>
            <a:endParaRPr lang="ru-RU" sz="20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</a:rPr>
              <a:t>6 номинация </a:t>
            </a:r>
            <a:r>
              <a:rPr lang="ru-RU" sz="2000" dirty="0" smtClean="0">
                <a:solidFill>
                  <a:srgbClr val="002060"/>
                </a:solidFill>
              </a:rPr>
              <a:t>– </a:t>
            </a:r>
            <a:r>
              <a:rPr lang="ru-RU" sz="2000" i="1" dirty="0" smtClean="0">
                <a:solidFill>
                  <a:srgbClr val="002060"/>
                </a:solidFill>
              </a:rPr>
              <a:t>самая дружная команда.</a:t>
            </a:r>
            <a:endParaRPr lang="ru-RU" sz="2000" i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https://100fotok.ru/wp-content/uploads/2019/04/Kartinki_medali_dlya_detey_v_detskom_sadu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620688"/>
            <a:ext cx="2015005" cy="1344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620688"/>
            <a:ext cx="8183880" cy="720080"/>
          </a:xfrm>
        </p:spPr>
        <p:txBody>
          <a:bodyPr/>
          <a:lstStyle/>
          <a:p>
            <a:pPr algn="ctr"/>
            <a:r>
              <a:rPr lang="ru-RU" dirty="0" smtClean="0"/>
              <a:t>Чайная церемония</a:t>
            </a:r>
            <a:endParaRPr lang="ru-RU" dirty="0"/>
          </a:p>
        </p:txBody>
      </p:sp>
      <p:pic>
        <p:nvPicPr>
          <p:cNvPr id="1026" name="Picture 2" descr="https://www.barneo.ru/images/content/afternoon.tea_.love_.tipi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412776"/>
            <a:ext cx="6585930" cy="4390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109</TotalTime>
  <Words>261</Words>
  <Application>Microsoft Office PowerPoint</Application>
  <PresentationFormat>Экран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Детско-родительское мероприятие Народная мудрость:  « И в пир и в мир»</vt:lpstr>
      <vt:lpstr>Организационный этап мероприятия</vt:lpstr>
      <vt:lpstr>Выбор жюри из родителей и гостей мероприятия</vt:lpstr>
      <vt:lpstr>Устный народный фольклор пословицы и поговорки</vt:lpstr>
      <vt:lpstr>Слайд 5</vt:lpstr>
      <vt:lpstr>Конкурс № 1 Объяснить смысл пословицы или поговорки</vt:lpstr>
      <vt:lpstr>Конкурс № 2 Изобразить рисунок к предложенной пословице</vt:lpstr>
      <vt:lpstr>Конкурс № 3 Закончи пословицу, подобрав недостающее окончание фразы.</vt:lpstr>
      <vt:lpstr>Конкурс № 4 Назовите пословицы и поговорки, которые вы запомнили, и расскажите, чему они вас научили?</vt:lpstr>
      <vt:lpstr>Конкурс № 5 Назвать 2-3 пословицы, используемые в вашей семье, в школе, в обычной жизни.</vt:lpstr>
      <vt:lpstr>Подведение итогов соревнования:</vt:lpstr>
      <vt:lpstr>Чайная церемония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Детско-родительское мероприятие Народная мудрость:  « И пир и в мир»</dc:title>
  <dc:creator>A</dc:creator>
  <cp:lastModifiedBy>A</cp:lastModifiedBy>
  <cp:revision>32</cp:revision>
  <dcterms:created xsi:type="dcterms:W3CDTF">2021-11-07T06:20:28Z</dcterms:created>
  <dcterms:modified xsi:type="dcterms:W3CDTF">2021-11-07T08:10:23Z</dcterms:modified>
</cp:coreProperties>
</file>