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5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5A11"/>
    <a:srgbClr val="F38874"/>
    <a:srgbClr val="6076B2"/>
    <a:srgbClr val="789A5D"/>
    <a:srgbClr val="8DB274"/>
    <a:srgbClr val="F2EABF"/>
    <a:srgbClr val="CDDDC1"/>
    <a:srgbClr val="FEF4D2"/>
    <a:srgbClr val="FDEDB9"/>
    <a:srgbClr val="FEEE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3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317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207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116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733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415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03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680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31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263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642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17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163C0D-97B9-4E94-93C5-5ED81E0DC535}" type="datetimeFigureOut">
              <a:rPr lang="ru-RU" smtClean="0"/>
              <a:t>23.09.2026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E3394-855F-4589-B182-8C5E547D19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0154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8.wdp"/><Relationship Id="rId3" Type="http://schemas.microsoft.com/office/2007/relationships/hdphoto" Target="../media/hdphoto3.wdp"/><Relationship Id="rId7" Type="http://schemas.microsoft.com/office/2007/relationships/hdphoto" Target="../media/hdphoto5.wdp"/><Relationship Id="rId12" Type="http://schemas.openxmlformats.org/officeDocument/2006/relationships/image" Target="../media/image20.png"/><Relationship Id="rId17" Type="http://schemas.microsoft.com/office/2007/relationships/hdphoto" Target="../media/hdphoto10.wdp"/><Relationship Id="rId2" Type="http://schemas.openxmlformats.org/officeDocument/2006/relationships/image" Target="../media/image15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5" Type="http://schemas.microsoft.com/office/2007/relationships/hdphoto" Target="../media/hdphoto9.wdp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microsoft.com/office/2007/relationships/hdphoto" Target="../media/hdphoto6.wdp"/><Relationship Id="rId1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5.wdp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9650" y="428625"/>
            <a:ext cx="10144125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100" dirty="0" smtClean="0">
                <a:latin typeface="Georgia" panose="02040502050405020303" pitchFamily="18" charset="0"/>
              </a:rPr>
              <a:t>Презентация по медицинской реабилитации на тему:</a:t>
            </a:r>
          </a:p>
          <a:p>
            <a:pPr algn="ctr"/>
            <a:r>
              <a:rPr lang="ru-RU" sz="2800" dirty="0" smtClean="0">
                <a:latin typeface="Georgia" panose="02040502050405020303" pitchFamily="18" charset="0"/>
              </a:rPr>
              <a:t>«</a:t>
            </a:r>
            <a:r>
              <a:rPr lang="ru-RU" sz="2800" dirty="0">
                <a:latin typeface="Georgia" panose="02040502050405020303" pitchFamily="18" charset="0"/>
              </a:rPr>
              <a:t>Сравнительный анализ </a:t>
            </a:r>
            <a:r>
              <a:rPr lang="ru-RU" sz="2800" dirty="0" smtClean="0">
                <a:latin typeface="Georgia" panose="02040502050405020303" pitchFamily="18" charset="0"/>
              </a:rPr>
              <a:t>реабилитации</a:t>
            </a:r>
          </a:p>
          <a:p>
            <a:pPr algn="ctr"/>
            <a:r>
              <a:rPr lang="ru-RU" sz="2800" dirty="0" smtClean="0">
                <a:latin typeface="Georgia" panose="02040502050405020303" pitchFamily="18" charset="0"/>
              </a:rPr>
              <a:t>участников </a:t>
            </a:r>
            <a:r>
              <a:rPr lang="ru-RU" sz="2800" dirty="0">
                <a:latin typeface="Georgia" panose="02040502050405020303" pitchFamily="18" charset="0"/>
              </a:rPr>
              <a:t>ВОВ и </a:t>
            </a:r>
            <a:r>
              <a:rPr lang="ru-RU" sz="2800" dirty="0" smtClean="0">
                <a:latin typeface="Georgia" panose="02040502050405020303" pitchFamily="18" charset="0"/>
              </a:rPr>
              <a:t>СВО»</a:t>
            </a:r>
            <a:endParaRPr lang="ru-RU" sz="2800" dirty="0"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34075" y="4200525"/>
            <a:ext cx="52197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dirty="0" smtClean="0">
                <a:latin typeface="Georgia" panose="02040502050405020303" pitchFamily="18" charset="0"/>
              </a:rPr>
              <a:t>Выполнила:</a:t>
            </a:r>
          </a:p>
          <a:p>
            <a:pPr algn="r"/>
            <a:r>
              <a:rPr lang="ru-RU" sz="2800" dirty="0" smtClean="0">
                <a:latin typeface="Georgia" panose="02040502050405020303" pitchFamily="18" charset="0"/>
              </a:rPr>
              <a:t>Студентка ММК группы 4ЛД2</a:t>
            </a:r>
          </a:p>
          <a:p>
            <a:pPr algn="r"/>
            <a:r>
              <a:rPr lang="ru-RU" sz="2800" dirty="0" smtClean="0">
                <a:latin typeface="Georgia" panose="02040502050405020303" pitchFamily="18" charset="0"/>
              </a:rPr>
              <a:t>Логвиненко Эвелина</a:t>
            </a:r>
          </a:p>
          <a:p>
            <a:pPr algn="r"/>
            <a:r>
              <a:rPr lang="ru-RU" sz="2800" dirty="0" smtClean="0">
                <a:latin typeface="Georgia" panose="02040502050405020303" pitchFamily="18" charset="0"/>
              </a:rPr>
              <a:t>Преподаватель:</a:t>
            </a:r>
          </a:p>
          <a:p>
            <a:pPr algn="r"/>
            <a:r>
              <a:rPr lang="ru-RU" sz="2800" dirty="0" err="1" smtClean="0">
                <a:latin typeface="Georgia" panose="02040502050405020303" pitchFamily="18" charset="0"/>
              </a:rPr>
              <a:t>Ширшова</a:t>
            </a:r>
            <a:r>
              <a:rPr lang="ru-RU" sz="2800" dirty="0" smtClean="0">
                <a:latin typeface="Georgia" panose="02040502050405020303" pitchFamily="18" charset="0"/>
              </a:rPr>
              <a:t> Вера Валерьевна</a:t>
            </a:r>
            <a:endParaRPr lang="ru-RU" sz="2800" dirty="0">
              <a:latin typeface="Georgia" panose="02040502050405020303" pitchFamily="18" charset="0"/>
            </a:endParaRPr>
          </a:p>
        </p:txBody>
      </p:sp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00" b="96250" l="10000" r="90000">
                        <a14:foregroundMark x1="37344" y1="53438" x2="37344" y2="53438"/>
                        <a14:foregroundMark x1="63438" y1="47969" x2="63438" y2="479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060" y="2306974"/>
            <a:ext cx="4061795" cy="406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173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6271" y="781896"/>
            <a:ext cx="934010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Реабилитация участников Великой Отечественной войны и Специальной </a:t>
            </a:r>
            <a:r>
              <a:rPr lang="ru-RU" dirty="0">
                <a:solidFill>
                  <a:srgbClr val="1A1A1A"/>
                </a:solidFill>
                <a:latin typeface="Georgia" panose="02040502050405020303" pitchFamily="18" charset="0"/>
              </a:rPr>
              <a:t>В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оенной операции направлена на восстановление здоровья, самостоятельности, трудоспособности и качества жизни военнослужащих.</a:t>
            </a:r>
          </a:p>
          <a:p>
            <a:endParaRPr lang="ru-RU" dirty="0">
              <a:solidFill>
                <a:srgbClr val="1A1A1A"/>
              </a:solidFill>
              <a:latin typeface="Georgia" panose="02040502050405020303" pitchFamily="18" charset="0"/>
            </a:endParaRPr>
          </a:p>
          <a:p>
            <a:pPr algn="ctr"/>
            <a:r>
              <a:rPr lang="ru-RU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Однако эти группы отличаются возрастом, характером травм, длительностью последствий и потребностями в социальной и психологической поддержке.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Исторический контекст и масштаб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054" y="3010342"/>
            <a:ext cx="2295933" cy="24112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5601" y="3392824"/>
            <a:ext cx="2370776" cy="224363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5278" y="4028004"/>
            <a:ext cx="3492218" cy="22967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Дуга 7"/>
          <p:cNvSpPr/>
          <p:nvPr/>
        </p:nvSpPr>
        <p:spPr>
          <a:xfrm rot="20083699">
            <a:off x="5715666" y="3257745"/>
            <a:ext cx="2522627" cy="2285036"/>
          </a:xfrm>
          <a:prstGeom prst="arc">
            <a:avLst>
              <a:gd name="adj1" fmla="val 13776816"/>
              <a:gd name="adj2" fmla="val 21471296"/>
            </a:avLst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Дуга 8"/>
          <p:cNvSpPr/>
          <p:nvPr/>
        </p:nvSpPr>
        <p:spPr>
          <a:xfrm rot="1516301" flipH="1">
            <a:off x="3220952" y="3242343"/>
            <a:ext cx="2335877" cy="2285036"/>
          </a:xfrm>
          <a:prstGeom prst="arc">
            <a:avLst>
              <a:gd name="adj1" fmla="val 13784213"/>
              <a:gd name="adj2" fmla="val 20805515"/>
            </a:avLst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48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5833" y1="21389" x2="45833" y2="21389"/>
                        <a14:foregroundMark x1="45278" y1="14722" x2="51667" y2="26667"/>
                        <a14:foregroundMark x1="16111" y1="44167" x2="40833" y2="43611"/>
                        <a14:foregroundMark x1="45278" y1="47222" x2="51111" y2="50278"/>
                        <a14:foregroundMark x1="53333" y1="17500" x2="53333" y2="29167"/>
                        <a14:foregroundMark x1="50833" y1="44444" x2="55000" y2="52500"/>
                        <a14:foregroundMark x1="46667" y1="43889" x2="41389" y2="51111"/>
                        <a14:foregroundMark x1="49444" y1="78333" x2="87778" y2="77778"/>
                        <a14:foregroundMark x1="59444" y1="49722" x2="85000" y2="49444"/>
                        <a14:foregroundMark x1="43333" y1="78333" x2="53889" y2="72500"/>
                        <a14:foregroundMark x1="45833" y1="81111" x2="53056" y2="83056"/>
                      </a14:backgroundRemoval>
                    </a14:imgEffect>
                  </a14:imgLayer>
                </a14:imgProps>
              </a:ext>
            </a:extLst>
          </a:blip>
          <a:srcRect t="62137"/>
          <a:stretch/>
        </p:blipFill>
        <p:spPr>
          <a:xfrm flipH="1">
            <a:off x="1335198" y="4290959"/>
            <a:ext cx="9238575" cy="353069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3056" y1="71111" x2="36111" y2="69444"/>
                        <a14:foregroundMark x1="63889" y1="78056" x2="82500" y2="76944"/>
                        <a14:backgroundMark x1="11944" y1="29444" x2="85000" y2="57778"/>
                        <a14:backgroundMark x1="21111" y1="41389" x2="75833" y2="46667"/>
                        <a14:backgroundMark x1="31667" y1="44167" x2="33611" y2="51111"/>
                        <a14:backgroundMark x1="73333" y1="46111" x2="75556" y2="55000"/>
                        <a14:backgroundMark x1="18056" y1="19167" x2="40833" y2="20556"/>
                        <a14:backgroundMark x1="56667" y1="66667" x2="50000" y2="77222"/>
                        <a14:backgroundMark x1="47222" y1="74444" x2="45000" y2="83611"/>
                        <a14:backgroundMark x1="51944" y1="78056" x2="55000" y2="78611"/>
                        <a14:backgroundMark x1="47500" y1="69444" x2="41111" y2="73611"/>
                        <a14:backgroundMark x1="43611" y1="69167" x2="40833" y2="72500"/>
                        <a14:backgroundMark x1="60000" y1="75278" x2="60000" y2="80000"/>
                        <a14:backgroundMark x1="60833" y1="24722" x2="91389" y2="25000"/>
                        <a14:backgroundMark x1="51111" y1="77222" x2="50000" y2="79722"/>
                        <a14:backgroundMark x1="57778" y1="75833" x2="56389" y2="81389"/>
                      </a14:backgroundRemoval>
                    </a14:imgEffect>
                  </a14:imgLayer>
                </a14:imgProps>
              </a:ext>
            </a:extLst>
          </a:blip>
          <a:srcRect l="54635" t="62137"/>
          <a:stretch/>
        </p:blipFill>
        <p:spPr>
          <a:xfrm flipH="1">
            <a:off x="96798" y="4290959"/>
            <a:ext cx="5331897" cy="353069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95564" y="1109037"/>
            <a:ext cx="563532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ВОВ (1941–1945):</a:t>
            </a:r>
            <a:r>
              <a:rPr lang="ru-RU" sz="1600" i="0" dirty="0" smtClean="0">
                <a:effectLst/>
                <a:latin typeface="Georgia" panose="02040502050405020303" pitchFamily="18" charset="0"/>
              </a:rPr>
              <a:t>реабилитация создавалась в условиях войны и острейшего дефицита ресурсов. Основой стала массовая сеть </a:t>
            </a:r>
            <a:r>
              <a:rPr lang="ru-RU" sz="1600" b="1" i="0" dirty="0" smtClean="0">
                <a:effectLst/>
                <a:latin typeface="Georgia" panose="02040502050405020303" pitchFamily="18" charset="0"/>
              </a:rPr>
              <a:t>эвакуационных госпиталей</a:t>
            </a:r>
            <a:r>
              <a:rPr lang="ru-RU" sz="1600" dirty="0">
                <a:latin typeface="Georgia" panose="02040502050405020303" pitchFamily="18" charset="0"/>
              </a:rPr>
              <a:t> </a:t>
            </a:r>
            <a:r>
              <a:rPr lang="ru-RU" sz="1600" i="0" dirty="0" smtClean="0">
                <a:effectLst/>
                <a:latin typeface="Georgia" panose="02040502050405020303" pitchFamily="18" charset="0"/>
              </a:rPr>
              <a:t>по всей стране.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12192000" cy="1077218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Исторический контекст и масштаб. Системные различия и современные вызовы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54486" y="1074094"/>
            <a:ext cx="5257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СВО (с 2022 г.):</a:t>
            </a:r>
            <a:r>
              <a:rPr lang="ru-RU" sz="1600" dirty="0">
                <a:latin typeface="Georgia" panose="02040502050405020303" pitchFamily="18" charset="0"/>
              </a:rPr>
              <a:t>реабилитация изначально строится на основе </a:t>
            </a:r>
            <a:r>
              <a:rPr lang="ru-RU" sz="1600" b="1" dirty="0">
                <a:latin typeface="Georgia" panose="02040502050405020303" pitchFamily="18" charset="0"/>
              </a:rPr>
              <a:t>существующей инфраструктуры</a:t>
            </a:r>
            <a:r>
              <a:rPr lang="ru-RU" sz="1600" dirty="0">
                <a:latin typeface="Georgia" panose="02040502050405020303" pitchFamily="18" charset="0"/>
              </a:rPr>
              <a:t> (госпитали ветеранов войн, центры </a:t>
            </a:r>
            <a:r>
              <a:rPr lang="ru-RU" sz="1600" dirty="0" err="1">
                <a:latin typeface="Georgia" panose="02040502050405020303" pitchFamily="18" charset="0"/>
              </a:rPr>
              <a:t>Соцфонда</a:t>
            </a:r>
            <a:r>
              <a:rPr lang="ru-RU" sz="1600" dirty="0">
                <a:latin typeface="Georgia" panose="02040502050405020303" pitchFamily="18" charset="0"/>
              </a:rPr>
              <a:t>) с одновременным созданием новых специализированных центров. </a:t>
            </a: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499" y="2141554"/>
            <a:ext cx="3350063" cy="21494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0263" y="2380258"/>
            <a:ext cx="3516396" cy="1977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3056" y1="71111" x2="36111" y2="69444"/>
                        <a14:foregroundMark x1="63889" y1="78056" x2="82500" y2="76944"/>
                        <a14:backgroundMark x1="11944" y1="29444" x2="85000" y2="57778"/>
                        <a14:backgroundMark x1="21111" y1="41389" x2="75833" y2="46667"/>
                        <a14:backgroundMark x1="31667" y1="44167" x2="33611" y2="51111"/>
                        <a14:backgroundMark x1="73333" y1="46111" x2="75556" y2="55000"/>
                        <a14:backgroundMark x1="18056" y1="19167" x2="40833" y2="20556"/>
                        <a14:backgroundMark x1="56667" y1="66667" x2="50000" y2="77222"/>
                        <a14:backgroundMark x1="47222" y1="74444" x2="45000" y2="83611"/>
                        <a14:backgroundMark x1="51944" y1="78056" x2="55000" y2="78611"/>
                        <a14:backgroundMark x1="47500" y1="69444" x2="41111" y2="73611"/>
                        <a14:backgroundMark x1="43611" y1="69167" x2="40833" y2="72500"/>
                        <a14:backgroundMark x1="60000" y1="75278" x2="60000" y2="80000"/>
                        <a14:backgroundMark x1="60833" y1="24722" x2="91389" y2="25000"/>
                        <a14:backgroundMark x1="51111" y1="77222" x2="50000" y2="79722"/>
                        <a14:backgroundMark x1="57778" y1="75833" x2="56389" y2="81389"/>
                      </a14:backgroundRemoval>
                    </a14:imgEffect>
                  </a14:imgLayer>
                </a14:imgProps>
              </a:ext>
            </a:extLst>
          </a:blip>
          <a:srcRect l="54635" t="62137"/>
          <a:stretch/>
        </p:blipFill>
        <p:spPr>
          <a:xfrm>
            <a:off x="6765954" y="4290959"/>
            <a:ext cx="5331897" cy="351581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73025" y="4433398"/>
            <a:ext cx="33780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rgbClr val="F388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КЛЮЧЕВОЕ СХОДСТВО ВОВ И СВО:</a:t>
            </a:r>
            <a:endParaRPr lang="ru-RU" b="1" u="sng" dirty="0">
              <a:solidFill>
                <a:srgbClr val="F388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5833" y1="21389" x2="45833" y2="21389"/>
                        <a14:foregroundMark x1="45278" y1="14722" x2="51667" y2="26667"/>
                        <a14:foregroundMark x1="16111" y1="44167" x2="40833" y2="43611"/>
                        <a14:foregroundMark x1="45278" y1="47222" x2="51111" y2="50278"/>
                        <a14:foregroundMark x1="53333" y1="17500" x2="53333" y2="29167"/>
                        <a14:foregroundMark x1="50833" y1="44444" x2="55000" y2="52500"/>
                        <a14:foregroundMark x1="46667" y1="43889" x2="41389" y2="51111"/>
                        <a14:foregroundMark x1="49444" y1="78333" x2="87778" y2="77778"/>
                        <a14:foregroundMark x1="59444" y1="49722" x2="85000" y2="49444"/>
                        <a14:foregroundMark x1="43333" y1="78333" x2="53889" y2="72500"/>
                        <a14:foregroundMark x1="45833" y1="81111" x2="53056" y2="83056"/>
                      </a14:backgroundRemoval>
                    </a14:imgEffect>
                  </a14:imgLayer>
                </a14:imgProps>
              </a:ext>
            </a:extLst>
          </a:blip>
          <a:srcRect t="62137"/>
          <a:stretch/>
        </p:blipFill>
        <p:spPr>
          <a:xfrm>
            <a:off x="1335198" y="4290959"/>
            <a:ext cx="9238575" cy="3530691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7154443" y="4433398"/>
            <a:ext cx="3457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solidFill>
                  <a:srgbClr val="F3887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КЛЮЧЕВОЕ РАЗЛИЧИЕ ВОВ И СВО:</a:t>
            </a:r>
            <a:endParaRPr lang="ru-RU" b="1" u="sng" dirty="0">
              <a:solidFill>
                <a:srgbClr val="F3887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60020" y="5222168"/>
            <a:ext cx="384033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Georgia" panose="02040502050405020303" pitchFamily="18" charset="0"/>
              </a:rPr>
              <a:t>признании необходимости комплексного подхода, где медицинское восстановление неотделимо от психологического и социального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075103" y="5189975"/>
            <a:ext cx="391503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 smtClean="0">
                <a:latin typeface="Georgia" panose="02040502050405020303" pitchFamily="18" charset="0"/>
              </a:rPr>
              <a:t>ВОВ заложила </a:t>
            </a:r>
            <a:r>
              <a:rPr lang="ru-RU" sz="1400" dirty="0">
                <a:latin typeface="Georgia" panose="02040502050405020303" pitchFamily="18" charset="0"/>
              </a:rPr>
              <a:t>«</a:t>
            </a:r>
            <a:r>
              <a:rPr lang="ru-RU" sz="1400" dirty="0" smtClean="0">
                <a:latin typeface="Georgia" panose="02040502050405020303" pitchFamily="18" charset="0"/>
              </a:rPr>
              <a:t>возвращение </a:t>
            </a:r>
            <a:r>
              <a:rPr lang="ru-RU" sz="1400" dirty="0">
                <a:latin typeface="Georgia" panose="02040502050405020303" pitchFamily="18" charset="0"/>
              </a:rPr>
              <a:t>в строй» через труд и коллектив, </a:t>
            </a:r>
            <a:r>
              <a:rPr lang="ru-RU" sz="1400" dirty="0" smtClean="0">
                <a:latin typeface="Georgia" panose="02040502050405020303" pitchFamily="18" charset="0"/>
              </a:rPr>
              <a:t>а СВО стремится к технологичному </a:t>
            </a:r>
            <a:r>
              <a:rPr lang="ru-RU" sz="1400" dirty="0">
                <a:latin typeface="Georgia" panose="02040502050405020303" pitchFamily="18" charset="0"/>
              </a:rPr>
              <a:t>и персонализированному «возвращению к жизни», уделяя </a:t>
            </a:r>
            <a:r>
              <a:rPr lang="ru-RU" sz="1400" dirty="0" smtClean="0">
                <a:latin typeface="Georgia" panose="02040502050405020303" pitchFamily="18" charset="0"/>
              </a:rPr>
              <a:t>внимание </a:t>
            </a:r>
            <a:r>
              <a:rPr lang="ru-RU" sz="1400" dirty="0">
                <a:latin typeface="Georgia" panose="02040502050405020303" pitchFamily="18" charset="0"/>
              </a:rPr>
              <a:t>психологическому </a:t>
            </a:r>
            <a:r>
              <a:rPr lang="ru-RU" sz="1400" dirty="0" smtClean="0">
                <a:latin typeface="Georgia" panose="02040502050405020303" pitchFamily="18" charset="0"/>
              </a:rPr>
              <a:t>состоянию</a:t>
            </a:r>
            <a:endParaRPr lang="ru-RU" sz="14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46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5576" y="649133"/>
            <a:ext cx="99403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Для обеих категорий участников основными задачами являются: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2630936" y="1714719"/>
            <a:ext cx="2240236" cy="3971806"/>
            <a:chOff x="3388627" y="1594590"/>
            <a:chExt cx="2240236" cy="3971806"/>
          </a:xfrm>
        </p:grpSpPr>
        <p:sp>
          <p:nvSpPr>
            <p:cNvPr id="11" name="Полилиния 10"/>
            <p:cNvSpPr/>
            <p:nvPr/>
          </p:nvSpPr>
          <p:spPr>
            <a:xfrm rot="5400000">
              <a:off x="3374943" y="1734311"/>
              <a:ext cx="2025945" cy="1746504"/>
            </a:xfrm>
            <a:custGeom>
              <a:avLst/>
              <a:gdLst>
                <a:gd name="connsiteX0" fmla="*/ 501658 w 2025945"/>
                <a:gd name="connsiteY0" fmla="*/ 98534 h 1746504"/>
                <a:gd name="connsiteX1" fmla="*/ 114299 w 2025945"/>
                <a:gd name="connsiteY1" fmla="*/ 873252 h 1746504"/>
                <a:gd name="connsiteX2" fmla="*/ 501658 w 2025945"/>
                <a:gd name="connsiteY2" fmla="*/ 1647969 h 1746504"/>
                <a:gd name="connsiteX3" fmla="*/ 1524285 w 2025945"/>
                <a:gd name="connsiteY3" fmla="*/ 1647969 h 1746504"/>
                <a:gd name="connsiteX4" fmla="*/ 1911644 w 2025945"/>
                <a:gd name="connsiteY4" fmla="*/ 873252 h 1746504"/>
                <a:gd name="connsiteX5" fmla="*/ 1524285 w 2025945"/>
                <a:gd name="connsiteY5" fmla="*/ 98534 h 1746504"/>
                <a:gd name="connsiteX6" fmla="*/ 436626 w 2025945"/>
                <a:gd name="connsiteY6" fmla="*/ 0 h 1746504"/>
                <a:gd name="connsiteX7" fmla="*/ 1589319 w 2025945"/>
                <a:gd name="connsiteY7" fmla="*/ 0 h 1746504"/>
                <a:gd name="connsiteX8" fmla="*/ 2025945 w 2025945"/>
                <a:gd name="connsiteY8" fmla="*/ 873252 h 1746504"/>
                <a:gd name="connsiteX9" fmla="*/ 1589319 w 2025945"/>
                <a:gd name="connsiteY9" fmla="*/ 1746504 h 1746504"/>
                <a:gd name="connsiteX10" fmla="*/ 436626 w 2025945"/>
                <a:gd name="connsiteY10" fmla="*/ 1746504 h 1746504"/>
                <a:gd name="connsiteX11" fmla="*/ 0 w 2025945"/>
                <a:gd name="connsiteY11" fmla="*/ 873252 h 1746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25945" h="1746504">
                  <a:moveTo>
                    <a:pt x="501658" y="98534"/>
                  </a:moveTo>
                  <a:lnTo>
                    <a:pt x="114299" y="873252"/>
                  </a:lnTo>
                  <a:lnTo>
                    <a:pt x="501658" y="1647969"/>
                  </a:lnTo>
                  <a:lnTo>
                    <a:pt x="1524285" y="1647969"/>
                  </a:lnTo>
                  <a:lnTo>
                    <a:pt x="1911644" y="873252"/>
                  </a:lnTo>
                  <a:lnTo>
                    <a:pt x="1524285" y="98534"/>
                  </a:lnTo>
                  <a:close/>
                  <a:moveTo>
                    <a:pt x="436626" y="0"/>
                  </a:moveTo>
                  <a:lnTo>
                    <a:pt x="1589319" y="0"/>
                  </a:lnTo>
                  <a:lnTo>
                    <a:pt x="2025945" y="873252"/>
                  </a:lnTo>
                  <a:lnTo>
                    <a:pt x="1589319" y="1746504"/>
                  </a:lnTo>
                  <a:lnTo>
                    <a:pt x="436626" y="1746504"/>
                  </a:lnTo>
                  <a:lnTo>
                    <a:pt x="0" y="873252"/>
                  </a:lnTo>
                  <a:close/>
                </a:path>
              </a:pathLst>
            </a:custGeom>
            <a:solidFill>
              <a:srgbClr val="FFDA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4385781" y="3591483"/>
              <a:ext cx="2134" cy="1006328"/>
            </a:xfrm>
            <a:prstGeom prst="line">
              <a:avLst/>
            </a:prstGeom>
            <a:ln w="38100">
              <a:solidFill>
                <a:srgbClr val="FFDA6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Полилиния 12"/>
            <p:cNvSpPr/>
            <p:nvPr/>
          </p:nvSpPr>
          <p:spPr>
            <a:xfrm>
              <a:off x="3388627" y="4910413"/>
              <a:ext cx="2240236" cy="655983"/>
            </a:xfrm>
            <a:custGeom>
              <a:avLst/>
              <a:gdLst>
                <a:gd name="connsiteX0" fmla="*/ 124646 w 2240236"/>
                <a:gd name="connsiteY0" fmla="*/ 0 h 655983"/>
                <a:gd name="connsiteX1" fmla="*/ 1854054 w 2240236"/>
                <a:gd name="connsiteY1" fmla="*/ 0 h 655983"/>
                <a:gd name="connsiteX2" fmla="*/ 1973109 w 2240236"/>
                <a:gd name="connsiteY2" fmla="*/ 78915 h 655983"/>
                <a:gd name="connsiteX3" fmla="*/ 1979958 w 2240236"/>
                <a:gd name="connsiteY3" fmla="*/ 112840 h 655983"/>
                <a:gd name="connsiteX4" fmla="*/ 1986703 w 2240236"/>
                <a:gd name="connsiteY4" fmla="*/ 79432 h 655983"/>
                <a:gd name="connsiteX5" fmla="*/ 1991677 w 2240236"/>
                <a:gd name="connsiteY5" fmla="*/ 79432 h 655983"/>
                <a:gd name="connsiteX6" fmla="*/ 2240236 w 2240236"/>
                <a:gd name="connsiteY6" fmla="*/ 327991 h 655983"/>
                <a:gd name="connsiteX7" fmla="*/ 1991677 w 2240236"/>
                <a:gd name="connsiteY7" fmla="*/ 576550 h 655983"/>
                <a:gd name="connsiteX8" fmla="*/ 1986703 w 2240236"/>
                <a:gd name="connsiteY8" fmla="*/ 576550 h 655983"/>
                <a:gd name="connsiteX9" fmla="*/ 1979958 w 2240236"/>
                <a:gd name="connsiteY9" fmla="*/ 543143 h 655983"/>
                <a:gd name="connsiteX10" fmla="*/ 1973109 w 2240236"/>
                <a:gd name="connsiteY10" fmla="*/ 577068 h 655983"/>
                <a:gd name="connsiteX11" fmla="*/ 1854054 w 2240236"/>
                <a:gd name="connsiteY11" fmla="*/ 655983 h 655983"/>
                <a:gd name="connsiteX12" fmla="*/ 124646 w 2240236"/>
                <a:gd name="connsiteY12" fmla="*/ 655983 h 655983"/>
                <a:gd name="connsiteX13" fmla="*/ 5591 w 2240236"/>
                <a:gd name="connsiteY13" fmla="*/ 577068 h 655983"/>
                <a:gd name="connsiteX14" fmla="*/ 0 w 2240236"/>
                <a:gd name="connsiteY14" fmla="*/ 549376 h 655983"/>
                <a:gd name="connsiteX15" fmla="*/ 14699 w 2240236"/>
                <a:gd name="connsiteY15" fmla="*/ 476571 h 655983"/>
                <a:gd name="connsiteX16" fmla="*/ 240555 w 2240236"/>
                <a:gd name="connsiteY16" fmla="*/ 326863 h 655983"/>
                <a:gd name="connsiteX17" fmla="*/ 240556 w 2240236"/>
                <a:gd name="connsiteY17" fmla="*/ 319982 h 655983"/>
                <a:gd name="connsiteX18" fmla="*/ 14700 w 2240236"/>
                <a:gd name="connsiteY18" fmla="*/ 170274 h 655983"/>
                <a:gd name="connsiteX19" fmla="*/ 923 w 2240236"/>
                <a:gd name="connsiteY19" fmla="*/ 102036 h 655983"/>
                <a:gd name="connsiteX20" fmla="*/ 5591 w 2240236"/>
                <a:gd name="connsiteY20" fmla="*/ 78915 h 655983"/>
                <a:gd name="connsiteX21" fmla="*/ 124646 w 2240236"/>
                <a:gd name="connsiteY21" fmla="*/ 0 h 65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240236" h="655983">
                  <a:moveTo>
                    <a:pt x="124646" y="0"/>
                  </a:moveTo>
                  <a:lnTo>
                    <a:pt x="1854054" y="0"/>
                  </a:lnTo>
                  <a:cubicBezTo>
                    <a:pt x="1907574" y="0"/>
                    <a:pt x="1953494" y="32540"/>
                    <a:pt x="1973109" y="78915"/>
                  </a:cubicBezTo>
                  <a:lnTo>
                    <a:pt x="1979958" y="112840"/>
                  </a:lnTo>
                  <a:lnTo>
                    <a:pt x="1986703" y="79432"/>
                  </a:lnTo>
                  <a:lnTo>
                    <a:pt x="1991677" y="79432"/>
                  </a:lnTo>
                  <a:cubicBezTo>
                    <a:pt x="1991677" y="216707"/>
                    <a:pt x="2102961" y="327991"/>
                    <a:pt x="2240236" y="327991"/>
                  </a:cubicBezTo>
                  <a:cubicBezTo>
                    <a:pt x="2102961" y="327991"/>
                    <a:pt x="1991677" y="439275"/>
                    <a:pt x="1991677" y="576550"/>
                  </a:cubicBezTo>
                  <a:lnTo>
                    <a:pt x="1986703" y="576550"/>
                  </a:lnTo>
                  <a:lnTo>
                    <a:pt x="1979958" y="543143"/>
                  </a:lnTo>
                  <a:lnTo>
                    <a:pt x="1973109" y="577068"/>
                  </a:lnTo>
                  <a:cubicBezTo>
                    <a:pt x="1953494" y="623443"/>
                    <a:pt x="1907574" y="655983"/>
                    <a:pt x="1854054" y="655983"/>
                  </a:cubicBezTo>
                  <a:lnTo>
                    <a:pt x="124646" y="655983"/>
                  </a:lnTo>
                  <a:cubicBezTo>
                    <a:pt x="71126" y="655983"/>
                    <a:pt x="25206" y="623443"/>
                    <a:pt x="5591" y="577068"/>
                  </a:cubicBezTo>
                  <a:lnTo>
                    <a:pt x="0" y="549376"/>
                  </a:lnTo>
                  <a:lnTo>
                    <a:pt x="14699" y="476571"/>
                  </a:lnTo>
                  <a:cubicBezTo>
                    <a:pt x="51910" y="388594"/>
                    <a:pt x="139024" y="326863"/>
                    <a:pt x="240555" y="326863"/>
                  </a:cubicBezTo>
                  <a:cubicBezTo>
                    <a:pt x="240555" y="324569"/>
                    <a:pt x="240556" y="322276"/>
                    <a:pt x="240556" y="319982"/>
                  </a:cubicBezTo>
                  <a:cubicBezTo>
                    <a:pt x="139025" y="319982"/>
                    <a:pt x="51911" y="258251"/>
                    <a:pt x="14700" y="170274"/>
                  </a:cubicBezTo>
                  <a:lnTo>
                    <a:pt x="923" y="102036"/>
                  </a:lnTo>
                  <a:lnTo>
                    <a:pt x="5591" y="78915"/>
                  </a:lnTo>
                  <a:cubicBezTo>
                    <a:pt x="25206" y="32540"/>
                    <a:pt x="71126" y="0"/>
                    <a:pt x="124646" y="0"/>
                  </a:cubicBezTo>
                  <a:close/>
                </a:path>
              </a:pathLst>
            </a:custGeom>
            <a:solidFill>
              <a:srgbClr val="FFDA6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7454096" y="1754762"/>
            <a:ext cx="2240236" cy="3971806"/>
            <a:chOff x="8392685" y="1786746"/>
            <a:chExt cx="2240236" cy="3971806"/>
          </a:xfrm>
        </p:grpSpPr>
        <p:sp>
          <p:nvSpPr>
            <p:cNvPr id="15" name="Полилиния 14"/>
            <p:cNvSpPr/>
            <p:nvPr/>
          </p:nvSpPr>
          <p:spPr>
            <a:xfrm rot="5400000">
              <a:off x="8379001" y="1926467"/>
              <a:ext cx="2025945" cy="1746504"/>
            </a:xfrm>
            <a:custGeom>
              <a:avLst/>
              <a:gdLst>
                <a:gd name="connsiteX0" fmla="*/ 501658 w 2025945"/>
                <a:gd name="connsiteY0" fmla="*/ 98534 h 1746504"/>
                <a:gd name="connsiteX1" fmla="*/ 114299 w 2025945"/>
                <a:gd name="connsiteY1" fmla="*/ 873252 h 1746504"/>
                <a:gd name="connsiteX2" fmla="*/ 501658 w 2025945"/>
                <a:gd name="connsiteY2" fmla="*/ 1647969 h 1746504"/>
                <a:gd name="connsiteX3" fmla="*/ 1524285 w 2025945"/>
                <a:gd name="connsiteY3" fmla="*/ 1647969 h 1746504"/>
                <a:gd name="connsiteX4" fmla="*/ 1911644 w 2025945"/>
                <a:gd name="connsiteY4" fmla="*/ 873252 h 1746504"/>
                <a:gd name="connsiteX5" fmla="*/ 1524285 w 2025945"/>
                <a:gd name="connsiteY5" fmla="*/ 98534 h 1746504"/>
                <a:gd name="connsiteX6" fmla="*/ 436626 w 2025945"/>
                <a:gd name="connsiteY6" fmla="*/ 0 h 1746504"/>
                <a:gd name="connsiteX7" fmla="*/ 1589319 w 2025945"/>
                <a:gd name="connsiteY7" fmla="*/ 0 h 1746504"/>
                <a:gd name="connsiteX8" fmla="*/ 2025945 w 2025945"/>
                <a:gd name="connsiteY8" fmla="*/ 873252 h 1746504"/>
                <a:gd name="connsiteX9" fmla="*/ 1589319 w 2025945"/>
                <a:gd name="connsiteY9" fmla="*/ 1746504 h 1746504"/>
                <a:gd name="connsiteX10" fmla="*/ 436626 w 2025945"/>
                <a:gd name="connsiteY10" fmla="*/ 1746504 h 1746504"/>
                <a:gd name="connsiteX11" fmla="*/ 0 w 2025945"/>
                <a:gd name="connsiteY11" fmla="*/ 873252 h 1746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25945" h="1746504">
                  <a:moveTo>
                    <a:pt x="501658" y="98534"/>
                  </a:moveTo>
                  <a:lnTo>
                    <a:pt x="114299" y="873252"/>
                  </a:lnTo>
                  <a:lnTo>
                    <a:pt x="501658" y="1647969"/>
                  </a:lnTo>
                  <a:lnTo>
                    <a:pt x="1524285" y="1647969"/>
                  </a:lnTo>
                  <a:lnTo>
                    <a:pt x="1911644" y="873252"/>
                  </a:lnTo>
                  <a:lnTo>
                    <a:pt x="1524285" y="98534"/>
                  </a:lnTo>
                  <a:close/>
                  <a:moveTo>
                    <a:pt x="436626" y="0"/>
                  </a:moveTo>
                  <a:lnTo>
                    <a:pt x="1589319" y="0"/>
                  </a:lnTo>
                  <a:lnTo>
                    <a:pt x="2025945" y="873252"/>
                  </a:lnTo>
                  <a:lnTo>
                    <a:pt x="1589319" y="1746504"/>
                  </a:lnTo>
                  <a:lnTo>
                    <a:pt x="436626" y="1746504"/>
                  </a:lnTo>
                  <a:lnTo>
                    <a:pt x="0" y="873252"/>
                  </a:lnTo>
                  <a:close/>
                </a:path>
              </a:pathLst>
            </a:custGeom>
            <a:solidFill>
              <a:srgbClr val="E5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6" name="Прямая соединительная линия 15"/>
            <p:cNvCxnSpPr/>
            <p:nvPr/>
          </p:nvCxnSpPr>
          <p:spPr>
            <a:xfrm>
              <a:off x="9389839" y="3783639"/>
              <a:ext cx="2134" cy="1006328"/>
            </a:xfrm>
            <a:prstGeom prst="line">
              <a:avLst/>
            </a:prstGeom>
            <a:ln w="38100">
              <a:solidFill>
                <a:srgbClr val="E5A6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Полилиния 16"/>
            <p:cNvSpPr/>
            <p:nvPr/>
          </p:nvSpPr>
          <p:spPr>
            <a:xfrm>
              <a:off x="8392685" y="5102569"/>
              <a:ext cx="2240236" cy="655983"/>
            </a:xfrm>
            <a:custGeom>
              <a:avLst/>
              <a:gdLst>
                <a:gd name="connsiteX0" fmla="*/ 124646 w 2240236"/>
                <a:gd name="connsiteY0" fmla="*/ 0 h 655983"/>
                <a:gd name="connsiteX1" fmla="*/ 1854054 w 2240236"/>
                <a:gd name="connsiteY1" fmla="*/ 0 h 655983"/>
                <a:gd name="connsiteX2" fmla="*/ 1973109 w 2240236"/>
                <a:gd name="connsiteY2" fmla="*/ 78915 h 655983"/>
                <a:gd name="connsiteX3" fmla="*/ 1979958 w 2240236"/>
                <a:gd name="connsiteY3" fmla="*/ 112840 h 655983"/>
                <a:gd name="connsiteX4" fmla="*/ 1986703 w 2240236"/>
                <a:gd name="connsiteY4" fmla="*/ 79432 h 655983"/>
                <a:gd name="connsiteX5" fmla="*/ 1991677 w 2240236"/>
                <a:gd name="connsiteY5" fmla="*/ 79432 h 655983"/>
                <a:gd name="connsiteX6" fmla="*/ 2240236 w 2240236"/>
                <a:gd name="connsiteY6" fmla="*/ 327991 h 655983"/>
                <a:gd name="connsiteX7" fmla="*/ 1991677 w 2240236"/>
                <a:gd name="connsiteY7" fmla="*/ 576550 h 655983"/>
                <a:gd name="connsiteX8" fmla="*/ 1986703 w 2240236"/>
                <a:gd name="connsiteY8" fmla="*/ 576550 h 655983"/>
                <a:gd name="connsiteX9" fmla="*/ 1979958 w 2240236"/>
                <a:gd name="connsiteY9" fmla="*/ 543143 h 655983"/>
                <a:gd name="connsiteX10" fmla="*/ 1973109 w 2240236"/>
                <a:gd name="connsiteY10" fmla="*/ 577068 h 655983"/>
                <a:gd name="connsiteX11" fmla="*/ 1854054 w 2240236"/>
                <a:gd name="connsiteY11" fmla="*/ 655983 h 655983"/>
                <a:gd name="connsiteX12" fmla="*/ 124646 w 2240236"/>
                <a:gd name="connsiteY12" fmla="*/ 655983 h 655983"/>
                <a:gd name="connsiteX13" fmla="*/ 5591 w 2240236"/>
                <a:gd name="connsiteY13" fmla="*/ 577068 h 655983"/>
                <a:gd name="connsiteX14" fmla="*/ 0 w 2240236"/>
                <a:gd name="connsiteY14" fmla="*/ 549376 h 655983"/>
                <a:gd name="connsiteX15" fmla="*/ 14699 w 2240236"/>
                <a:gd name="connsiteY15" fmla="*/ 476571 h 655983"/>
                <a:gd name="connsiteX16" fmla="*/ 240555 w 2240236"/>
                <a:gd name="connsiteY16" fmla="*/ 326863 h 655983"/>
                <a:gd name="connsiteX17" fmla="*/ 240556 w 2240236"/>
                <a:gd name="connsiteY17" fmla="*/ 319982 h 655983"/>
                <a:gd name="connsiteX18" fmla="*/ 14700 w 2240236"/>
                <a:gd name="connsiteY18" fmla="*/ 170274 h 655983"/>
                <a:gd name="connsiteX19" fmla="*/ 923 w 2240236"/>
                <a:gd name="connsiteY19" fmla="*/ 102036 h 655983"/>
                <a:gd name="connsiteX20" fmla="*/ 5591 w 2240236"/>
                <a:gd name="connsiteY20" fmla="*/ 78915 h 655983"/>
                <a:gd name="connsiteX21" fmla="*/ 124646 w 2240236"/>
                <a:gd name="connsiteY21" fmla="*/ 0 h 65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240236" h="655983">
                  <a:moveTo>
                    <a:pt x="124646" y="0"/>
                  </a:moveTo>
                  <a:lnTo>
                    <a:pt x="1854054" y="0"/>
                  </a:lnTo>
                  <a:cubicBezTo>
                    <a:pt x="1907574" y="0"/>
                    <a:pt x="1953494" y="32540"/>
                    <a:pt x="1973109" y="78915"/>
                  </a:cubicBezTo>
                  <a:lnTo>
                    <a:pt x="1979958" y="112840"/>
                  </a:lnTo>
                  <a:lnTo>
                    <a:pt x="1986703" y="79432"/>
                  </a:lnTo>
                  <a:lnTo>
                    <a:pt x="1991677" y="79432"/>
                  </a:lnTo>
                  <a:cubicBezTo>
                    <a:pt x="1991677" y="216707"/>
                    <a:pt x="2102961" y="327991"/>
                    <a:pt x="2240236" y="327991"/>
                  </a:cubicBezTo>
                  <a:cubicBezTo>
                    <a:pt x="2102961" y="327991"/>
                    <a:pt x="1991677" y="439275"/>
                    <a:pt x="1991677" y="576550"/>
                  </a:cubicBezTo>
                  <a:lnTo>
                    <a:pt x="1986703" y="576550"/>
                  </a:lnTo>
                  <a:lnTo>
                    <a:pt x="1979958" y="543143"/>
                  </a:lnTo>
                  <a:lnTo>
                    <a:pt x="1973109" y="577068"/>
                  </a:lnTo>
                  <a:cubicBezTo>
                    <a:pt x="1953494" y="623443"/>
                    <a:pt x="1907574" y="655983"/>
                    <a:pt x="1854054" y="655983"/>
                  </a:cubicBezTo>
                  <a:lnTo>
                    <a:pt x="124646" y="655983"/>
                  </a:lnTo>
                  <a:cubicBezTo>
                    <a:pt x="71126" y="655983"/>
                    <a:pt x="25206" y="623443"/>
                    <a:pt x="5591" y="577068"/>
                  </a:cubicBezTo>
                  <a:lnTo>
                    <a:pt x="0" y="549376"/>
                  </a:lnTo>
                  <a:lnTo>
                    <a:pt x="14699" y="476571"/>
                  </a:lnTo>
                  <a:cubicBezTo>
                    <a:pt x="51910" y="388594"/>
                    <a:pt x="139024" y="326863"/>
                    <a:pt x="240555" y="326863"/>
                  </a:cubicBezTo>
                  <a:cubicBezTo>
                    <a:pt x="240555" y="324569"/>
                    <a:pt x="240556" y="322276"/>
                    <a:pt x="240556" y="319982"/>
                  </a:cubicBezTo>
                  <a:cubicBezTo>
                    <a:pt x="139025" y="319982"/>
                    <a:pt x="51911" y="258251"/>
                    <a:pt x="14700" y="170274"/>
                  </a:cubicBezTo>
                  <a:lnTo>
                    <a:pt x="923" y="102036"/>
                  </a:lnTo>
                  <a:lnTo>
                    <a:pt x="5591" y="78915"/>
                  </a:lnTo>
                  <a:cubicBezTo>
                    <a:pt x="25206" y="32540"/>
                    <a:pt x="71126" y="0"/>
                    <a:pt x="124646" y="0"/>
                  </a:cubicBezTo>
                  <a:close/>
                </a:path>
              </a:pathLst>
            </a:custGeom>
            <a:solidFill>
              <a:srgbClr val="E5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9882851" y="1794805"/>
            <a:ext cx="2240236" cy="3971806"/>
            <a:chOff x="9823394" y="1786746"/>
            <a:chExt cx="2240236" cy="3971806"/>
          </a:xfrm>
        </p:grpSpPr>
        <p:sp>
          <p:nvSpPr>
            <p:cNvPr id="19" name="Полилиния 18"/>
            <p:cNvSpPr/>
            <p:nvPr/>
          </p:nvSpPr>
          <p:spPr>
            <a:xfrm rot="5400000">
              <a:off x="9809710" y="1926467"/>
              <a:ext cx="2025945" cy="1746504"/>
            </a:xfrm>
            <a:custGeom>
              <a:avLst/>
              <a:gdLst>
                <a:gd name="connsiteX0" fmla="*/ 501658 w 2025945"/>
                <a:gd name="connsiteY0" fmla="*/ 98534 h 1746504"/>
                <a:gd name="connsiteX1" fmla="*/ 114299 w 2025945"/>
                <a:gd name="connsiteY1" fmla="*/ 873252 h 1746504"/>
                <a:gd name="connsiteX2" fmla="*/ 501658 w 2025945"/>
                <a:gd name="connsiteY2" fmla="*/ 1647969 h 1746504"/>
                <a:gd name="connsiteX3" fmla="*/ 1524285 w 2025945"/>
                <a:gd name="connsiteY3" fmla="*/ 1647969 h 1746504"/>
                <a:gd name="connsiteX4" fmla="*/ 1911644 w 2025945"/>
                <a:gd name="connsiteY4" fmla="*/ 873252 h 1746504"/>
                <a:gd name="connsiteX5" fmla="*/ 1524285 w 2025945"/>
                <a:gd name="connsiteY5" fmla="*/ 98534 h 1746504"/>
                <a:gd name="connsiteX6" fmla="*/ 436626 w 2025945"/>
                <a:gd name="connsiteY6" fmla="*/ 0 h 1746504"/>
                <a:gd name="connsiteX7" fmla="*/ 1589319 w 2025945"/>
                <a:gd name="connsiteY7" fmla="*/ 0 h 1746504"/>
                <a:gd name="connsiteX8" fmla="*/ 2025945 w 2025945"/>
                <a:gd name="connsiteY8" fmla="*/ 873252 h 1746504"/>
                <a:gd name="connsiteX9" fmla="*/ 1589319 w 2025945"/>
                <a:gd name="connsiteY9" fmla="*/ 1746504 h 1746504"/>
                <a:gd name="connsiteX10" fmla="*/ 436626 w 2025945"/>
                <a:gd name="connsiteY10" fmla="*/ 1746504 h 1746504"/>
                <a:gd name="connsiteX11" fmla="*/ 0 w 2025945"/>
                <a:gd name="connsiteY11" fmla="*/ 873252 h 1746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25945" h="1746504">
                  <a:moveTo>
                    <a:pt x="501658" y="98534"/>
                  </a:moveTo>
                  <a:lnTo>
                    <a:pt x="114299" y="873252"/>
                  </a:lnTo>
                  <a:lnTo>
                    <a:pt x="501658" y="1647969"/>
                  </a:lnTo>
                  <a:lnTo>
                    <a:pt x="1524285" y="1647969"/>
                  </a:lnTo>
                  <a:lnTo>
                    <a:pt x="1911644" y="873252"/>
                  </a:lnTo>
                  <a:lnTo>
                    <a:pt x="1524285" y="98534"/>
                  </a:lnTo>
                  <a:close/>
                  <a:moveTo>
                    <a:pt x="436626" y="0"/>
                  </a:moveTo>
                  <a:lnTo>
                    <a:pt x="1589319" y="0"/>
                  </a:lnTo>
                  <a:lnTo>
                    <a:pt x="2025945" y="873252"/>
                  </a:lnTo>
                  <a:lnTo>
                    <a:pt x="1589319" y="1746504"/>
                  </a:lnTo>
                  <a:lnTo>
                    <a:pt x="436626" y="1746504"/>
                  </a:lnTo>
                  <a:lnTo>
                    <a:pt x="0" y="873252"/>
                  </a:lnTo>
                  <a:close/>
                </a:path>
              </a:pathLst>
            </a:custGeom>
            <a:solidFill>
              <a:srgbClr val="B69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0" name="Прямая соединительная линия 19"/>
            <p:cNvCxnSpPr/>
            <p:nvPr/>
          </p:nvCxnSpPr>
          <p:spPr>
            <a:xfrm>
              <a:off x="10820548" y="3783639"/>
              <a:ext cx="2134" cy="1006328"/>
            </a:xfrm>
            <a:prstGeom prst="line">
              <a:avLst/>
            </a:prstGeom>
            <a:ln w="38100">
              <a:solidFill>
                <a:srgbClr val="B6900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Полилиния 20"/>
            <p:cNvSpPr/>
            <p:nvPr/>
          </p:nvSpPr>
          <p:spPr>
            <a:xfrm>
              <a:off x="9823394" y="5102569"/>
              <a:ext cx="2240236" cy="655983"/>
            </a:xfrm>
            <a:custGeom>
              <a:avLst/>
              <a:gdLst>
                <a:gd name="connsiteX0" fmla="*/ 124646 w 2240236"/>
                <a:gd name="connsiteY0" fmla="*/ 0 h 655983"/>
                <a:gd name="connsiteX1" fmla="*/ 1854054 w 2240236"/>
                <a:gd name="connsiteY1" fmla="*/ 0 h 655983"/>
                <a:gd name="connsiteX2" fmla="*/ 1973109 w 2240236"/>
                <a:gd name="connsiteY2" fmla="*/ 78915 h 655983"/>
                <a:gd name="connsiteX3" fmla="*/ 1979958 w 2240236"/>
                <a:gd name="connsiteY3" fmla="*/ 112840 h 655983"/>
                <a:gd name="connsiteX4" fmla="*/ 1986703 w 2240236"/>
                <a:gd name="connsiteY4" fmla="*/ 79432 h 655983"/>
                <a:gd name="connsiteX5" fmla="*/ 1991677 w 2240236"/>
                <a:gd name="connsiteY5" fmla="*/ 79432 h 655983"/>
                <a:gd name="connsiteX6" fmla="*/ 2240236 w 2240236"/>
                <a:gd name="connsiteY6" fmla="*/ 327991 h 655983"/>
                <a:gd name="connsiteX7" fmla="*/ 1991677 w 2240236"/>
                <a:gd name="connsiteY7" fmla="*/ 576550 h 655983"/>
                <a:gd name="connsiteX8" fmla="*/ 1986703 w 2240236"/>
                <a:gd name="connsiteY8" fmla="*/ 576550 h 655983"/>
                <a:gd name="connsiteX9" fmla="*/ 1979958 w 2240236"/>
                <a:gd name="connsiteY9" fmla="*/ 543143 h 655983"/>
                <a:gd name="connsiteX10" fmla="*/ 1973109 w 2240236"/>
                <a:gd name="connsiteY10" fmla="*/ 577068 h 655983"/>
                <a:gd name="connsiteX11" fmla="*/ 1854054 w 2240236"/>
                <a:gd name="connsiteY11" fmla="*/ 655983 h 655983"/>
                <a:gd name="connsiteX12" fmla="*/ 124646 w 2240236"/>
                <a:gd name="connsiteY12" fmla="*/ 655983 h 655983"/>
                <a:gd name="connsiteX13" fmla="*/ 5591 w 2240236"/>
                <a:gd name="connsiteY13" fmla="*/ 577068 h 655983"/>
                <a:gd name="connsiteX14" fmla="*/ 0 w 2240236"/>
                <a:gd name="connsiteY14" fmla="*/ 549376 h 655983"/>
                <a:gd name="connsiteX15" fmla="*/ 14699 w 2240236"/>
                <a:gd name="connsiteY15" fmla="*/ 476571 h 655983"/>
                <a:gd name="connsiteX16" fmla="*/ 240555 w 2240236"/>
                <a:gd name="connsiteY16" fmla="*/ 326863 h 655983"/>
                <a:gd name="connsiteX17" fmla="*/ 240556 w 2240236"/>
                <a:gd name="connsiteY17" fmla="*/ 319982 h 655983"/>
                <a:gd name="connsiteX18" fmla="*/ 14700 w 2240236"/>
                <a:gd name="connsiteY18" fmla="*/ 170274 h 655983"/>
                <a:gd name="connsiteX19" fmla="*/ 923 w 2240236"/>
                <a:gd name="connsiteY19" fmla="*/ 102036 h 655983"/>
                <a:gd name="connsiteX20" fmla="*/ 5591 w 2240236"/>
                <a:gd name="connsiteY20" fmla="*/ 78915 h 655983"/>
                <a:gd name="connsiteX21" fmla="*/ 124646 w 2240236"/>
                <a:gd name="connsiteY21" fmla="*/ 0 h 65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240236" h="655983">
                  <a:moveTo>
                    <a:pt x="124646" y="0"/>
                  </a:moveTo>
                  <a:lnTo>
                    <a:pt x="1854054" y="0"/>
                  </a:lnTo>
                  <a:cubicBezTo>
                    <a:pt x="1907574" y="0"/>
                    <a:pt x="1953494" y="32540"/>
                    <a:pt x="1973109" y="78915"/>
                  </a:cubicBezTo>
                  <a:lnTo>
                    <a:pt x="1979958" y="112840"/>
                  </a:lnTo>
                  <a:lnTo>
                    <a:pt x="1986703" y="79432"/>
                  </a:lnTo>
                  <a:lnTo>
                    <a:pt x="1991677" y="79432"/>
                  </a:lnTo>
                  <a:cubicBezTo>
                    <a:pt x="1991677" y="216707"/>
                    <a:pt x="2102961" y="327991"/>
                    <a:pt x="2240236" y="327991"/>
                  </a:cubicBezTo>
                  <a:cubicBezTo>
                    <a:pt x="2102961" y="327991"/>
                    <a:pt x="1991677" y="439275"/>
                    <a:pt x="1991677" y="576550"/>
                  </a:cubicBezTo>
                  <a:lnTo>
                    <a:pt x="1986703" y="576550"/>
                  </a:lnTo>
                  <a:lnTo>
                    <a:pt x="1979958" y="543143"/>
                  </a:lnTo>
                  <a:lnTo>
                    <a:pt x="1973109" y="577068"/>
                  </a:lnTo>
                  <a:cubicBezTo>
                    <a:pt x="1953494" y="623443"/>
                    <a:pt x="1907574" y="655983"/>
                    <a:pt x="1854054" y="655983"/>
                  </a:cubicBezTo>
                  <a:lnTo>
                    <a:pt x="124646" y="655983"/>
                  </a:lnTo>
                  <a:cubicBezTo>
                    <a:pt x="71126" y="655983"/>
                    <a:pt x="25206" y="623443"/>
                    <a:pt x="5591" y="577068"/>
                  </a:cubicBezTo>
                  <a:lnTo>
                    <a:pt x="0" y="549376"/>
                  </a:lnTo>
                  <a:lnTo>
                    <a:pt x="14699" y="476571"/>
                  </a:lnTo>
                  <a:cubicBezTo>
                    <a:pt x="51910" y="388594"/>
                    <a:pt x="139024" y="326863"/>
                    <a:pt x="240555" y="326863"/>
                  </a:cubicBezTo>
                  <a:cubicBezTo>
                    <a:pt x="240555" y="324569"/>
                    <a:pt x="240556" y="322276"/>
                    <a:pt x="240556" y="319982"/>
                  </a:cubicBezTo>
                  <a:cubicBezTo>
                    <a:pt x="139025" y="319982"/>
                    <a:pt x="51911" y="258251"/>
                    <a:pt x="14700" y="170274"/>
                  </a:cubicBezTo>
                  <a:lnTo>
                    <a:pt x="923" y="102036"/>
                  </a:lnTo>
                  <a:lnTo>
                    <a:pt x="5591" y="78915"/>
                  </a:lnTo>
                  <a:cubicBezTo>
                    <a:pt x="25206" y="32540"/>
                    <a:pt x="71126" y="0"/>
                    <a:pt x="124646" y="0"/>
                  </a:cubicBezTo>
                  <a:close/>
                </a:path>
              </a:pathLst>
            </a:custGeom>
            <a:solidFill>
              <a:srgbClr val="B69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2" name="Группа 21"/>
          <p:cNvGrpSpPr/>
          <p:nvPr/>
        </p:nvGrpSpPr>
        <p:grpSpPr>
          <a:xfrm>
            <a:off x="5023207" y="1714719"/>
            <a:ext cx="2240236" cy="3971806"/>
            <a:chOff x="5874592" y="1697294"/>
            <a:chExt cx="2240236" cy="3971806"/>
          </a:xfrm>
        </p:grpSpPr>
        <p:sp>
          <p:nvSpPr>
            <p:cNvPr id="23" name="Полилиния 22"/>
            <p:cNvSpPr/>
            <p:nvPr/>
          </p:nvSpPr>
          <p:spPr>
            <a:xfrm rot="5400000">
              <a:off x="5860908" y="1837015"/>
              <a:ext cx="2025945" cy="1746504"/>
            </a:xfrm>
            <a:custGeom>
              <a:avLst/>
              <a:gdLst>
                <a:gd name="connsiteX0" fmla="*/ 501658 w 2025945"/>
                <a:gd name="connsiteY0" fmla="*/ 98534 h 1746504"/>
                <a:gd name="connsiteX1" fmla="*/ 114299 w 2025945"/>
                <a:gd name="connsiteY1" fmla="*/ 873252 h 1746504"/>
                <a:gd name="connsiteX2" fmla="*/ 501658 w 2025945"/>
                <a:gd name="connsiteY2" fmla="*/ 1647969 h 1746504"/>
                <a:gd name="connsiteX3" fmla="*/ 1524285 w 2025945"/>
                <a:gd name="connsiteY3" fmla="*/ 1647969 h 1746504"/>
                <a:gd name="connsiteX4" fmla="*/ 1911644 w 2025945"/>
                <a:gd name="connsiteY4" fmla="*/ 873252 h 1746504"/>
                <a:gd name="connsiteX5" fmla="*/ 1524285 w 2025945"/>
                <a:gd name="connsiteY5" fmla="*/ 98534 h 1746504"/>
                <a:gd name="connsiteX6" fmla="*/ 436626 w 2025945"/>
                <a:gd name="connsiteY6" fmla="*/ 0 h 1746504"/>
                <a:gd name="connsiteX7" fmla="*/ 1589319 w 2025945"/>
                <a:gd name="connsiteY7" fmla="*/ 0 h 1746504"/>
                <a:gd name="connsiteX8" fmla="*/ 2025945 w 2025945"/>
                <a:gd name="connsiteY8" fmla="*/ 873252 h 1746504"/>
                <a:gd name="connsiteX9" fmla="*/ 1589319 w 2025945"/>
                <a:gd name="connsiteY9" fmla="*/ 1746504 h 1746504"/>
                <a:gd name="connsiteX10" fmla="*/ 436626 w 2025945"/>
                <a:gd name="connsiteY10" fmla="*/ 1746504 h 1746504"/>
                <a:gd name="connsiteX11" fmla="*/ 0 w 2025945"/>
                <a:gd name="connsiteY11" fmla="*/ 873252 h 1746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25945" h="1746504">
                  <a:moveTo>
                    <a:pt x="501658" y="98534"/>
                  </a:moveTo>
                  <a:lnTo>
                    <a:pt x="114299" y="873252"/>
                  </a:lnTo>
                  <a:lnTo>
                    <a:pt x="501658" y="1647969"/>
                  </a:lnTo>
                  <a:lnTo>
                    <a:pt x="1524285" y="1647969"/>
                  </a:lnTo>
                  <a:lnTo>
                    <a:pt x="1911644" y="873252"/>
                  </a:lnTo>
                  <a:lnTo>
                    <a:pt x="1524285" y="98534"/>
                  </a:lnTo>
                  <a:close/>
                  <a:moveTo>
                    <a:pt x="436626" y="0"/>
                  </a:moveTo>
                  <a:lnTo>
                    <a:pt x="1589319" y="0"/>
                  </a:lnTo>
                  <a:lnTo>
                    <a:pt x="2025945" y="873252"/>
                  </a:lnTo>
                  <a:lnTo>
                    <a:pt x="1589319" y="1746504"/>
                  </a:lnTo>
                  <a:lnTo>
                    <a:pt x="436626" y="1746504"/>
                  </a:lnTo>
                  <a:lnTo>
                    <a:pt x="0" y="873252"/>
                  </a:lnTo>
                  <a:close/>
                </a:path>
              </a:pathLst>
            </a:custGeom>
            <a:solidFill>
              <a:srgbClr val="FED2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4" name="Прямая соединительная линия 23"/>
            <p:cNvCxnSpPr/>
            <p:nvPr/>
          </p:nvCxnSpPr>
          <p:spPr>
            <a:xfrm>
              <a:off x="6871746" y="3694187"/>
              <a:ext cx="2134" cy="1006328"/>
            </a:xfrm>
            <a:prstGeom prst="line">
              <a:avLst/>
            </a:prstGeom>
            <a:ln w="38100">
              <a:solidFill>
                <a:srgbClr val="FED233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Полилиния 24"/>
            <p:cNvSpPr/>
            <p:nvPr/>
          </p:nvSpPr>
          <p:spPr>
            <a:xfrm>
              <a:off x="5874592" y="5013117"/>
              <a:ext cx="2240236" cy="655983"/>
            </a:xfrm>
            <a:custGeom>
              <a:avLst/>
              <a:gdLst>
                <a:gd name="connsiteX0" fmla="*/ 124646 w 2240236"/>
                <a:gd name="connsiteY0" fmla="*/ 0 h 655983"/>
                <a:gd name="connsiteX1" fmla="*/ 1854054 w 2240236"/>
                <a:gd name="connsiteY1" fmla="*/ 0 h 655983"/>
                <a:gd name="connsiteX2" fmla="*/ 1973109 w 2240236"/>
                <a:gd name="connsiteY2" fmla="*/ 78915 h 655983"/>
                <a:gd name="connsiteX3" fmla="*/ 1979958 w 2240236"/>
                <a:gd name="connsiteY3" fmla="*/ 112840 h 655983"/>
                <a:gd name="connsiteX4" fmla="*/ 1986703 w 2240236"/>
                <a:gd name="connsiteY4" fmla="*/ 79432 h 655983"/>
                <a:gd name="connsiteX5" fmla="*/ 1991677 w 2240236"/>
                <a:gd name="connsiteY5" fmla="*/ 79432 h 655983"/>
                <a:gd name="connsiteX6" fmla="*/ 2240236 w 2240236"/>
                <a:gd name="connsiteY6" fmla="*/ 327991 h 655983"/>
                <a:gd name="connsiteX7" fmla="*/ 1991677 w 2240236"/>
                <a:gd name="connsiteY7" fmla="*/ 576550 h 655983"/>
                <a:gd name="connsiteX8" fmla="*/ 1986703 w 2240236"/>
                <a:gd name="connsiteY8" fmla="*/ 576550 h 655983"/>
                <a:gd name="connsiteX9" fmla="*/ 1979958 w 2240236"/>
                <a:gd name="connsiteY9" fmla="*/ 543143 h 655983"/>
                <a:gd name="connsiteX10" fmla="*/ 1973109 w 2240236"/>
                <a:gd name="connsiteY10" fmla="*/ 577068 h 655983"/>
                <a:gd name="connsiteX11" fmla="*/ 1854054 w 2240236"/>
                <a:gd name="connsiteY11" fmla="*/ 655983 h 655983"/>
                <a:gd name="connsiteX12" fmla="*/ 124646 w 2240236"/>
                <a:gd name="connsiteY12" fmla="*/ 655983 h 655983"/>
                <a:gd name="connsiteX13" fmla="*/ 5591 w 2240236"/>
                <a:gd name="connsiteY13" fmla="*/ 577068 h 655983"/>
                <a:gd name="connsiteX14" fmla="*/ 0 w 2240236"/>
                <a:gd name="connsiteY14" fmla="*/ 549376 h 655983"/>
                <a:gd name="connsiteX15" fmla="*/ 14699 w 2240236"/>
                <a:gd name="connsiteY15" fmla="*/ 476571 h 655983"/>
                <a:gd name="connsiteX16" fmla="*/ 240555 w 2240236"/>
                <a:gd name="connsiteY16" fmla="*/ 326863 h 655983"/>
                <a:gd name="connsiteX17" fmla="*/ 240556 w 2240236"/>
                <a:gd name="connsiteY17" fmla="*/ 319982 h 655983"/>
                <a:gd name="connsiteX18" fmla="*/ 14700 w 2240236"/>
                <a:gd name="connsiteY18" fmla="*/ 170274 h 655983"/>
                <a:gd name="connsiteX19" fmla="*/ 923 w 2240236"/>
                <a:gd name="connsiteY19" fmla="*/ 102036 h 655983"/>
                <a:gd name="connsiteX20" fmla="*/ 5591 w 2240236"/>
                <a:gd name="connsiteY20" fmla="*/ 78915 h 655983"/>
                <a:gd name="connsiteX21" fmla="*/ 124646 w 2240236"/>
                <a:gd name="connsiteY21" fmla="*/ 0 h 65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240236" h="655983">
                  <a:moveTo>
                    <a:pt x="124646" y="0"/>
                  </a:moveTo>
                  <a:lnTo>
                    <a:pt x="1854054" y="0"/>
                  </a:lnTo>
                  <a:cubicBezTo>
                    <a:pt x="1907574" y="0"/>
                    <a:pt x="1953494" y="32540"/>
                    <a:pt x="1973109" y="78915"/>
                  </a:cubicBezTo>
                  <a:lnTo>
                    <a:pt x="1979958" y="112840"/>
                  </a:lnTo>
                  <a:lnTo>
                    <a:pt x="1986703" y="79432"/>
                  </a:lnTo>
                  <a:lnTo>
                    <a:pt x="1991677" y="79432"/>
                  </a:lnTo>
                  <a:cubicBezTo>
                    <a:pt x="1991677" y="216707"/>
                    <a:pt x="2102961" y="327991"/>
                    <a:pt x="2240236" y="327991"/>
                  </a:cubicBezTo>
                  <a:cubicBezTo>
                    <a:pt x="2102961" y="327991"/>
                    <a:pt x="1991677" y="439275"/>
                    <a:pt x="1991677" y="576550"/>
                  </a:cubicBezTo>
                  <a:lnTo>
                    <a:pt x="1986703" y="576550"/>
                  </a:lnTo>
                  <a:lnTo>
                    <a:pt x="1979958" y="543143"/>
                  </a:lnTo>
                  <a:lnTo>
                    <a:pt x="1973109" y="577068"/>
                  </a:lnTo>
                  <a:cubicBezTo>
                    <a:pt x="1953494" y="623443"/>
                    <a:pt x="1907574" y="655983"/>
                    <a:pt x="1854054" y="655983"/>
                  </a:cubicBezTo>
                  <a:lnTo>
                    <a:pt x="124646" y="655983"/>
                  </a:lnTo>
                  <a:cubicBezTo>
                    <a:pt x="71126" y="655983"/>
                    <a:pt x="25206" y="623443"/>
                    <a:pt x="5591" y="577068"/>
                  </a:cubicBezTo>
                  <a:lnTo>
                    <a:pt x="0" y="549376"/>
                  </a:lnTo>
                  <a:lnTo>
                    <a:pt x="14699" y="476571"/>
                  </a:lnTo>
                  <a:cubicBezTo>
                    <a:pt x="51910" y="388594"/>
                    <a:pt x="139024" y="326863"/>
                    <a:pt x="240555" y="326863"/>
                  </a:cubicBezTo>
                  <a:cubicBezTo>
                    <a:pt x="240555" y="324569"/>
                    <a:pt x="240556" y="322276"/>
                    <a:pt x="240556" y="319982"/>
                  </a:cubicBezTo>
                  <a:cubicBezTo>
                    <a:pt x="139025" y="319982"/>
                    <a:pt x="51911" y="258251"/>
                    <a:pt x="14700" y="170274"/>
                  </a:cubicBezTo>
                  <a:lnTo>
                    <a:pt x="923" y="102036"/>
                  </a:lnTo>
                  <a:lnTo>
                    <a:pt x="5591" y="78915"/>
                  </a:lnTo>
                  <a:cubicBezTo>
                    <a:pt x="25206" y="32540"/>
                    <a:pt x="71126" y="0"/>
                    <a:pt x="124646" y="0"/>
                  </a:cubicBezTo>
                  <a:close/>
                </a:path>
              </a:pathLst>
            </a:custGeom>
            <a:solidFill>
              <a:srgbClr val="FED2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310621" y="1674676"/>
            <a:ext cx="2240236" cy="3971806"/>
            <a:chOff x="900529" y="1594590"/>
            <a:chExt cx="2240236" cy="3971806"/>
          </a:xfrm>
        </p:grpSpPr>
        <p:sp>
          <p:nvSpPr>
            <p:cNvPr id="27" name="Полилиния 26"/>
            <p:cNvSpPr/>
            <p:nvPr/>
          </p:nvSpPr>
          <p:spPr>
            <a:xfrm rot="5400000">
              <a:off x="886845" y="1734311"/>
              <a:ext cx="2025945" cy="1746504"/>
            </a:xfrm>
            <a:custGeom>
              <a:avLst/>
              <a:gdLst>
                <a:gd name="connsiteX0" fmla="*/ 501658 w 2025945"/>
                <a:gd name="connsiteY0" fmla="*/ 98534 h 1746504"/>
                <a:gd name="connsiteX1" fmla="*/ 114299 w 2025945"/>
                <a:gd name="connsiteY1" fmla="*/ 873252 h 1746504"/>
                <a:gd name="connsiteX2" fmla="*/ 501658 w 2025945"/>
                <a:gd name="connsiteY2" fmla="*/ 1647969 h 1746504"/>
                <a:gd name="connsiteX3" fmla="*/ 1524285 w 2025945"/>
                <a:gd name="connsiteY3" fmla="*/ 1647969 h 1746504"/>
                <a:gd name="connsiteX4" fmla="*/ 1911644 w 2025945"/>
                <a:gd name="connsiteY4" fmla="*/ 873252 h 1746504"/>
                <a:gd name="connsiteX5" fmla="*/ 1524285 w 2025945"/>
                <a:gd name="connsiteY5" fmla="*/ 98534 h 1746504"/>
                <a:gd name="connsiteX6" fmla="*/ 436626 w 2025945"/>
                <a:gd name="connsiteY6" fmla="*/ 0 h 1746504"/>
                <a:gd name="connsiteX7" fmla="*/ 1589319 w 2025945"/>
                <a:gd name="connsiteY7" fmla="*/ 0 h 1746504"/>
                <a:gd name="connsiteX8" fmla="*/ 2025945 w 2025945"/>
                <a:gd name="connsiteY8" fmla="*/ 873252 h 1746504"/>
                <a:gd name="connsiteX9" fmla="*/ 1589319 w 2025945"/>
                <a:gd name="connsiteY9" fmla="*/ 1746504 h 1746504"/>
                <a:gd name="connsiteX10" fmla="*/ 436626 w 2025945"/>
                <a:gd name="connsiteY10" fmla="*/ 1746504 h 1746504"/>
                <a:gd name="connsiteX11" fmla="*/ 0 w 2025945"/>
                <a:gd name="connsiteY11" fmla="*/ 873252 h 1746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025945" h="1746504">
                  <a:moveTo>
                    <a:pt x="501658" y="98534"/>
                  </a:moveTo>
                  <a:lnTo>
                    <a:pt x="114299" y="873252"/>
                  </a:lnTo>
                  <a:lnTo>
                    <a:pt x="501658" y="1647969"/>
                  </a:lnTo>
                  <a:lnTo>
                    <a:pt x="1524285" y="1647969"/>
                  </a:lnTo>
                  <a:lnTo>
                    <a:pt x="1911644" y="873252"/>
                  </a:lnTo>
                  <a:lnTo>
                    <a:pt x="1524285" y="98534"/>
                  </a:lnTo>
                  <a:close/>
                  <a:moveTo>
                    <a:pt x="436626" y="0"/>
                  </a:moveTo>
                  <a:lnTo>
                    <a:pt x="1589319" y="0"/>
                  </a:lnTo>
                  <a:lnTo>
                    <a:pt x="2025945" y="873252"/>
                  </a:lnTo>
                  <a:lnTo>
                    <a:pt x="1589319" y="1746504"/>
                  </a:lnTo>
                  <a:lnTo>
                    <a:pt x="436626" y="1746504"/>
                  </a:lnTo>
                  <a:lnTo>
                    <a:pt x="0" y="873252"/>
                  </a:lnTo>
                  <a:close/>
                </a:path>
              </a:pathLst>
            </a:custGeom>
            <a:solidFill>
              <a:srgbClr val="FEE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8" name="Прямая соединительная линия 27"/>
            <p:cNvCxnSpPr/>
            <p:nvPr/>
          </p:nvCxnSpPr>
          <p:spPr>
            <a:xfrm>
              <a:off x="1897683" y="3591483"/>
              <a:ext cx="2134" cy="1006328"/>
            </a:xfrm>
            <a:prstGeom prst="line">
              <a:avLst/>
            </a:prstGeom>
            <a:ln w="38100">
              <a:solidFill>
                <a:srgbClr val="FEE69C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Полилиния 28"/>
            <p:cNvSpPr/>
            <p:nvPr/>
          </p:nvSpPr>
          <p:spPr>
            <a:xfrm>
              <a:off x="900529" y="4910413"/>
              <a:ext cx="2240236" cy="655983"/>
            </a:xfrm>
            <a:custGeom>
              <a:avLst/>
              <a:gdLst>
                <a:gd name="connsiteX0" fmla="*/ 124646 w 2240236"/>
                <a:gd name="connsiteY0" fmla="*/ 0 h 655983"/>
                <a:gd name="connsiteX1" fmla="*/ 1854054 w 2240236"/>
                <a:gd name="connsiteY1" fmla="*/ 0 h 655983"/>
                <a:gd name="connsiteX2" fmla="*/ 1973109 w 2240236"/>
                <a:gd name="connsiteY2" fmla="*/ 78915 h 655983"/>
                <a:gd name="connsiteX3" fmla="*/ 1979958 w 2240236"/>
                <a:gd name="connsiteY3" fmla="*/ 112840 h 655983"/>
                <a:gd name="connsiteX4" fmla="*/ 1986703 w 2240236"/>
                <a:gd name="connsiteY4" fmla="*/ 79432 h 655983"/>
                <a:gd name="connsiteX5" fmla="*/ 1991677 w 2240236"/>
                <a:gd name="connsiteY5" fmla="*/ 79432 h 655983"/>
                <a:gd name="connsiteX6" fmla="*/ 2240236 w 2240236"/>
                <a:gd name="connsiteY6" fmla="*/ 327991 h 655983"/>
                <a:gd name="connsiteX7" fmla="*/ 1991677 w 2240236"/>
                <a:gd name="connsiteY7" fmla="*/ 576550 h 655983"/>
                <a:gd name="connsiteX8" fmla="*/ 1986703 w 2240236"/>
                <a:gd name="connsiteY8" fmla="*/ 576550 h 655983"/>
                <a:gd name="connsiteX9" fmla="*/ 1979958 w 2240236"/>
                <a:gd name="connsiteY9" fmla="*/ 543143 h 655983"/>
                <a:gd name="connsiteX10" fmla="*/ 1973109 w 2240236"/>
                <a:gd name="connsiteY10" fmla="*/ 577068 h 655983"/>
                <a:gd name="connsiteX11" fmla="*/ 1854054 w 2240236"/>
                <a:gd name="connsiteY11" fmla="*/ 655983 h 655983"/>
                <a:gd name="connsiteX12" fmla="*/ 124646 w 2240236"/>
                <a:gd name="connsiteY12" fmla="*/ 655983 h 655983"/>
                <a:gd name="connsiteX13" fmla="*/ 5591 w 2240236"/>
                <a:gd name="connsiteY13" fmla="*/ 577068 h 655983"/>
                <a:gd name="connsiteX14" fmla="*/ 0 w 2240236"/>
                <a:gd name="connsiteY14" fmla="*/ 549376 h 655983"/>
                <a:gd name="connsiteX15" fmla="*/ 14699 w 2240236"/>
                <a:gd name="connsiteY15" fmla="*/ 476571 h 655983"/>
                <a:gd name="connsiteX16" fmla="*/ 240555 w 2240236"/>
                <a:gd name="connsiteY16" fmla="*/ 326863 h 655983"/>
                <a:gd name="connsiteX17" fmla="*/ 240556 w 2240236"/>
                <a:gd name="connsiteY17" fmla="*/ 319982 h 655983"/>
                <a:gd name="connsiteX18" fmla="*/ 14700 w 2240236"/>
                <a:gd name="connsiteY18" fmla="*/ 170274 h 655983"/>
                <a:gd name="connsiteX19" fmla="*/ 923 w 2240236"/>
                <a:gd name="connsiteY19" fmla="*/ 102036 h 655983"/>
                <a:gd name="connsiteX20" fmla="*/ 5591 w 2240236"/>
                <a:gd name="connsiteY20" fmla="*/ 78915 h 655983"/>
                <a:gd name="connsiteX21" fmla="*/ 124646 w 2240236"/>
                <a:gd name="connsiteY21" fmla="*/ 0 h 65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240236" h="655983">
                  <a:moveTo>
                    <a:pt x="124646" y="0"/>
                  </a:moveTo>
                  <a:lnTo>
                    <a:pt x="1854054" y="0"/>
                  </a:lnTo>
                  <a:cubicBezTo>
                    <a:pt x="1907574" y="0"/>
                    <a:pt x="1953494" y="32540"/>
                    <a:pt x="1973109" y="78915"/>
                  </a:cubicBezTo>
                  <a:lnTo>
                    <a:pt x="1979958" y="112840"/>
                  </a:lnTo>
                  <a:lnTo>
                    <a:pt x="1986703" y="79432"/>
                  </a:lnTo>
                  <a:lnTo>
                    <a:pt x="1991677" y="79432"/>
                  </a:lnTo>
                  <a:cubicBezTo>
                    <a:pt x="1991677" y="216707"/>
                    <a:pt x="2102961" y="327991"/>
                    <a:pt x="2240236" y="327991"/>
                  </a:cubicBezTo>
                  <a:cubicBezTo>
                    <a:pt x="2102961" y="327991"/>
                    <a:pt x="1991677" y="439275"/>
                    <a:pt x="1991677" y="576550"/>
                  </a:cubicBezTo>
                  <a:lnTo>
                    <a:pt x="1986703" y="576550"/>
                  </a:lnTo>
                  <a:lnTo>
                    <a:pt x="1979958" y="543143"/>
                  </a:lnTo>
                  <a:lnTo>
                    <a:pt x="1973109" y="577068"/>
                  </a:lnTo>
                  <a:cubicBezTo>
                    <a:pt x="1953494" y="623443"/>
                    <a:pt x="1907574" y="655983"/>
                    <a:pt x="1854054" y="655983"/>
                  </a:cubicBezTo>
                  <a:lnTo>
                    <a:pt x="124646" y="655983"/>
                  </a:lnTo>
                  <a:cubicBezTo>
                    <a:pt x="71126" y="655983"/>
                    <a:pt x="25206" y="623443"/>
                    <a:pt x="5591" y="577068"/>
                  </a:cubicBezTo>
                  <a:lnTo>
                    <a:pt x="0" y="549376"/>
                  </a:lnTo>
                  <a:lnTo>
                    <a:pt x="14699" y="476571"/>
                  </a:lnTo>
                  <a:cubicBezTo>
                    <a:pt x="51910" y="388594"/>
                    <a:pt x="139024" y="326863"/>
                    <a:pt x="240555" y="326863"/>
                  </a:cubicBezTo>
                  <a:cubicBezTo>
                    <a:pt x="240555" y="324569"/>
                    <a:pt x="240556" y="322276"/>
                    <a:pt x="240556" y="319982"/>
                  </a:cubicBezTo>
                  <a:cubicBezTo>
                    <a:pt x="139025" y="319982"/>
                    <a:pt x="51911" y="258251"/>
                    <a:pt x="14700" y="170274"/>
                  </a:cubicBezTo>
                  <a:lnTo>
                    <a:pt x="923" y="102036"/>
                  </a:lnTo>
                  <a:lnTo>
                    <a:pt x="5591" y="78915"/>
                  </a:lnTo>
                  <a:cubicBezTo>
                    <a:pt x="25206" y="32540"/>
                    <a:pt x="71126" y="0"/>
                    <a:pt x="124646" y="0"/>
                  </a:cubicBezTo>
                  <a:close/>
                </a:path>
              </a:pathLst>
            </a:custGeom>
            <a:solidFill>
              <a:srgbClr val="FEE6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266086" y="4990499"/>
            <a:ext cx="21831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в</a:t>
            </a:r>
            <a:r>
              <a:rPr lang="ru-RU" sz="12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осстановление нарушенных функций организма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2710369" y="5087581"/>
            <a:ext cx="20018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уменьшение боли и последствий травм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939990" y="5026026"/>
            <a:ext cx="23048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latin typeface="Georgia" panose="02040502050405020303" pitchFamily="18" charset="0"/>
              </a:rPr>
              <a:t>восстановление навыков самообслуживания и передвижения</a:t>
            </a:r>
            <a:endParaRPr lang="ru-RU" sz="12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7581281" y="5026026"/>
            <a:ext cx="19801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Georgia" panose="02040502050405020303" pitchFamily="18" charset="0"/>
              </a:rPr>
              <a:t>профилактика </a:t>
            </a:r>
            <a:r>
              <a:rPr lang="ru-RU" sz="1400" dirty="0" err="1">
                <a:latin typeface="Georgia" panose="02040502050405020303" pitchFamily="18" charset="0"/>
              </a:rPr>
              <a:t>инвалидизации</a:t>
            </a:r>
            <a:r>
              <a:rPr lang="ru-RU" sz="1400" dirty="0">
                <a:latin typeface="Georgia" panose="02040502050405020303" pitchFamily="18" charset="0"/>
              </a:rPr>
              <a:t> и осложнений</a:t>
            </a:r>
            <a:endParaRPr lang="ru-RU" sz="1400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9916481" y="5254797"/>
            <a:ext cx="225892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Georgia" panose="02040502050405020303" pitchFamily="18" charset="0"/>
              </a:rPr>
              <a:t>обеспечение </a:t>
            </a:r>
            <a:r>
              <a:rPr lang="ru-RU" sz="1600" dirty="0" smtClean="0">
                <a:latin typeface="Georgia" panose="02040502050405020303" pitchFamily="18" charset="0"/>
              </a:rPr>
              <a:t>ТСР</a:t>
            </a:r>
            <a:endParaRPr lang="ru-RU" sz="1600" dirty="0"/>
          </a:p>
        </p:txBody>
      </p:sp>
      <p:sp>
        <p:nvSpPr>
          <p:cNvPr id="39" name="Полилиния 38"/>
          <p:cNvSpPr/>
          <p:nvPr/>
        </p:nvSpPr>
        <p:spPr>
          <a:xfrm>
            <a:off x="1636854" y="5898594"/>
            <a:ext cx="2240236" cy="655983"/>
          </a:xfrm>
          <a:custGeom>
            <a:avLst/>
            <a:gdLst>
              <a:gd name="connsiteX0" fmla="*/ 124646 w 2240236"/>
              <a:gd name="connsiteY0" fmla="*/ 0 h 655983"/>
              <a:gd name="connsiteX1" fmla="*/ 1854054 w 2240236"/>
              <a:gd name="connsiteY1" fmla="*/ 0 h 655983"/>
              <a:gd name="connsiteX2" fmla="*/ 1973109 w 2240236"/>
              <a:gd name="connsiteY2" fmla="*/ 78915 h 655983"/>
              <a:gd name="connsiteX3" fmla="*/ 1979958 w 2240236"/>
              <a:gd name="connsiteY3" fmla="*/ 112840 h 655983"/>
              <a:gd name="connsiteX4" fmla="*/ 1986703 w 2240236"/>
              <a:gd name="connsiteY4" fmla="*/ 79432 h 655983"/>
              <a:gd name="connsiteX5" fmla="*/ 1991677 w 2240236"/>
              <a:gd name="connsiteY5" fmla="*/ 79432 h 655983"/>
              <a:gd name="connsiteX6" fmla="*/ 2240236 w 2240236"/>
              <a:gd name="connsiteY6" fmla="*/ 327991 h 655983"/>
              <a:gd name="connsiteX7" fmla="*/ 1991677 w 2240236"/>
              <a:gd name="connsiteY7" fmla="*/ 576550 h 655983"/>
              <a:gd name="connsiteX8" fmla="*/ 1986703 w 2240236"/>
              <a:gd name="connsiteY8" fmla="*/ 576550 h 655983"/>
              <a:gd name="connsiteX9" fmla="*/ 1979958 w 2240236"/>
              <a:gd name="connsiteY9" fmla="*/ 543143 h 655983"/>
              <a:gd name="connsiteX10" fmla="*/ 1973109 w 2240236"/>
              <a:gd name="connsiteY10" fmla="*/ 577068 h 655983"/>
              <a:gd name="connsiteX11" fmla="*/ 1854054 w 2240236"/>
              <a:gd name="connsiteY11" fmla="*/ 655983 h 655983"/>
              <a:gd name="connsiteX12" fmla="*/ 124646 w 2240236"/>
              <a:gd name="connsiteY12" fmla="*/ 655983 h 655983"/>
              <a:gd name="connsiteX13" fmla="*/ 5591 w 2240236"/>
              <a:gd name="connsiteY13" fmla="*/ 577068 h 655983"/>
              <a:gd name="connsiteX14" fmla="*/ 0 w 2240236"/>
              <a:gd name="connsiteY14" fmla="*/ 549376 h 655983"/>
              <a:gd name="connsiteX15" fmla="*/ 14699 w 2240236"/>
              <a:gd name="connsiteY15" fmla="*/ 476571 h 655983"/>
              <a:gd name="connsiteX16" fmla="*/ 240555 w 2240236"/>
              <a:gd name="connsiteY16" fmla="*/ 326863 h 655983"/>
              <a:gd name="connsiteX17" fmla="*/ 240556 w 2240236"/>
              <a:gd name="connsiteY17" fmla="*/ 319982 h 655983"/>
              <a:gd name="connsiteX18" fmla="*/ 14700 w 2240236"/>
              <a:gd name="connsiteY18" fmla="*/ 170274 h 655983"/>
              <a:gd name="connsiteX19" fmla="*/ 923 w 2240236"/>
              <a:gd name="connsiteY19" fmla="*/ 102036 h 655983"/>
              <a:gd name="connsiteX20" fmla="*/ 5591 w 2240236"/>
              <a:gd name="connsiteY20" fmla="*/ 78915 h 655983"/>
              <a:gd name="connsiteX21" fmla="*/ 124646 w 2240236"/>
              <a:gd name="connsiteY21" fmla="*/ 0 h 65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240236" h="655983">
                <a:moveTo>
                  <a:pt x="124646" y="0"/>
                </a:moveTo>
                <a:lnTo>
                  <a:pt x="1854054" y="0"/>
                </a:lnTo>
                <a:cubicBezTo>
                  <a:pt x="1907574" y="0"/>
                  <a:pt x="1953494" y="32540"/>
                  <a:pt x="1973109" y="78915"/>
                </a:cubicBezTo>
                <a:lnTo>
                  <a:pt x="1979958" y="112840"/>
                </a:lnTo>
                <a:lnTo>
                  <a:pt x="1986703" y="79432"/>
                </a:lnTo>
                <a:lnTo>
                  <a:pt x="1991677" y="79432"/>
                </a:lnTo>
                <a:cubicBezTo>
                  <a:pt x="1991677" y="216707"/>
                  <a:pt x="2102961" y="327991"/>
                  <a:pt x="2240236" y="327991"/>
                </a:cubicBezTo>
                <a:cubicBezTo>
                  <a:pt x="2102961" y="327991"/>
                  <a:pt x="1991677" y="439275"/>
                  <a:pt x="1991677" y="576550"/>
                </a:cubicBezTo>
                <a:lnTo>
                  <a:pt x="1986703" y="576550"/>
                </a:lnTo>
                <a:lnTo>
                  <a:pt x="1979958" y="543143"/>
                </a:lnTo>
                <a:lnTo>
                  <a:pt x="1973109" y="577068"/>
                </a:lnTo>
                <a:cubicBezTo>
                  <a:pt x="1953494" y="623443"/>
                  <a:pt x="1907574" y="655983"/>
                  <a:pt x="1854054" y="655983"/>
                </a:cubicBezTo>
                <a:lnTo>
                  <a:pt x="124646" y="655983"/>
                </a:lnTo>
                <a:cubicBezTo>
                  <a:pt x="71126" y="655983"/>
                  <a:pt x="25206" y="623443"/>
                  <a:pt x="5591" y="577068"/>
                </a:cubicBezTo>
                <a:lnTo>
                  <a:pt x="0" y="549376"/>
                </a:lnTo>
                <a:lnTo>
                  <a:pt x="14699" y="476571"/>
                </a:lnTo>
                <a:cubicBezTo>
                  <a:pt x="51910" y="388594"/>
                  <a:pt x="139024" y="326863"/>
                  <a:pt x="240555" y="326863"/>
                </a:cubicBezTo>
                <a:cubicBezTo>
                  <a:pt x="240555" y="324569"/>
                  <a:pt x="240556" y="322276"/>
                  <a:pt x="240556" y="319982"/>
                </a:cubicBezTo>
                <a:cubicBezTo>
                  <a:pt x="139025" y="319982"/>
                  <a:pt x="51911" y="258251"/>
                  <a:pt x="14700" y="170274"/>
                </a:cubicBezTo>
                <a:lnTo>
                  <a:pt x="923" y="102036"/>
                </a:lnTo>
                <a:lnTo>
                  <a:pt x="5591" y="78915"/>
                </a:lnTo>
                <a:cubicBezTo>
                  <a:pt x="25206" y="32540"/>
                  <a:pt x="71126" y="0"/>
                  <a:pt x="124646" y="0"/>
                </a:cubicBezTo>
                <a:close/>
              </a:path>
            </a:pathLst>
          </a:custGeom>
          <a:solidFill>
            <a:srgbClr val="FEF4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олилиния 39"/>
          <p:cNvSpPr/>
          <p:nvPr/>
        </p:nvSpPr>
        <p:spPr>
          <a:xfrm>
            <a:off x="3948353" y="5905769"/>
            <a:ext cx="2240236" cy="655983"/>
          </a:xfrm>
          <a:custGeom>
            <a:avLst/>
            <a:gdLst>
              <a:gd name="connsiteX0" fmla="*/ 124646 w 2240236"/>
              <a:gd name="connsiteY0" fmla="*/ 0 h 655983"/>
              <a:gd name="connsiteX1" fmla="*/ 1854054 w 2240236"/>
              <a:gd name="connsiteY1" fmla="*/ 0 h 655983"/>
              <a:gd name="connsiteX2" fmla="*/ 1973109 w 2240236"/>
              <a:gd name="connsiteY2" fmla="*/ 78915 h 655983"/>
              <a:gd name="connsiteX3" fmla="*/ 1979958 w 2240236"/>
              <a:gd name="connsiteY3" fmla="*/ 112840 h 655983"/>
              <a:gd name="connsiteX4" fmla="*/ 1986703 w 2240236"/>
              <a:gd name="connsiteY4" fmla="*/ 79432 h 655983"/>
              <a:gd name="connsiteX5" fmla="*/ 1991677 w 2240236"/>
              <a:gd name="connsiteY5" fmla="*/ 79432 h 655983"/>
              <a:gd name="connsiteX6" fmla="*/ 2240236 w 2240236"/>
              <a:gd name="connsiteY6" fmla="*/ 327991 h 655983"/>
              <a:gd name="connsiteX7" fmla="*/ 1991677 w 2240236"/>
              <a:gd name="connsiteY7" fmla="*/ 576550 h 655983"/>
              <a:gd name="connsiteX8" fmla="*/ 1986703 w 2240236"/>
              <a:gd name="connsiteY8" fmla="*/ 576550 h 655983"/>
              <a:gd name="connsiteX9" fmla="*/ 1979958 w 2240236"/>
              <a:gd name="connsiteY9" fmla="*/ 543143 h 655983"/>
              <a:gd name="connsiteX10" fmla="*/ 1973109 w 2240236"/>
              <a:gd name="connsiteY10" fmla="*/ 577068 h 655983"/>
              <a:gd name="connsiteX11" fmla="*/ 1854054 w 2240236"/>
              <a:gd name="connsiteY11" fmla="*/ 655983 h 655983"/>
              <a:gd name="connsiteX12" fmla="*/ 124646 w 2240236"/>
              <a:gd name="connsiteY12" fmla="*/ 655983 h 655983"/>
              <a:gd name="connsiteX13" fmla="*/ 5591 w 2240236"/>
              <a:gd name="connsiteY13" fmla="*/ 577068 h 655983"/>
              <a:gd name="connsiteX14" fmla="*/ 0 w 2240236"/>
              <a:gd name="connsiteY14" fmla="*/ 549376 h 655983"/>
              <a:gd name="connsiteX15" fmla="*/ 14699 w 2240236"/>
              <a:gd name="connsiteY15" fmla="*/ 476571 h 655983"/>
              <a:gd name="connsiteX16" fmla="*/ 240555 w 2240236"/>
              <a:gd name="connsiteY16" fmla="*/ 326863 h 655983"/>
              <a:gd name="connsiteX17" fmla="*/ 240556 w 2240236"/>
              <a:gd name="connsiteY17" fmla="*/ 319982 h 655983"/>
              <a:gd name="connsiteX18" fmla="*/ 14700 w 2240236"/>
              <a:gd name="connsiteY18" fmla="*/ 170274 h 655983"/>
              <a:gd name="connsiteX19" fmla="*/ 923 w 2240236"/>
              <a:gd name="connsiteY19" fmla="*/ 102036 h 655983"/>
              <a:gd name="connsiteX20" fmla="*/ 5591 w 2240236"/>
              <a:gd name="connsiteY20" fmla="*/ 78915 h 655983"/>
              <a:gd name="connsiteX21" fmla="*/ 124646 w 2240236"/>
              <a:gd name="connsiteY21" fmla="*/ 0 h 65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240236" h="655983">
                <a:moveTo>
                  <a:pt x="124646" y="0"/>
                </a:moveTo>
                <a:lnTo>
                  <a:pt x="1854054" y="0"/>
                </a:lnTo>
                <a:cubicBezTo>
                  <a:pt x="1907574" y="0"/>
                  <a:pt x="1953494" y="32540"/>
                  <a:pt x="1973109" y="78915"/>
                </a:cubicBezTo>
                <a:lnTo>
                  <a:pt x="1979958" y="112840"/>
                </a:lnTo>
                <a:lnTo>
                  <a:pt x="1986703" y="79432"/>
                </a:lnTo>
                <a:lnTo>
                  <a:pt x="1991677" y="79432"/>
                </a:lnTo>
                <a:cubicBezTo>
                  <a:pt x="1991677" y="216707"/>
                  <a:pt x="2102961" y="327991"/>
                  <a:pt x="2240236" y="327991"/>
                </a:cubicBezTo>
                <a:cubicBezTo>
                  <a:pt x="2102961" y="327991"/>
                  <a:pt x="1991677" y="439275"/>
                  <a:pt x="1991677" y="576550"/>
                </a:cubicBezTo>
                <a:lnTo>
                  <a:pt x="1986703" y="576550"/>
                </a:lnTo>
                <a:lnTo>
                  <a:pt x="1979958" y="543143"/>
                </a:lnTo>
                <a:lnTo>
                  <a:pt x="1973109" y="577068"/>
                </a:lnTo>
                <a:cubicBezTo>
                  <a:pt x="1953494" y="623443"/>
                  <a:pt x="1907574" y="655983"/>
                  <a:pt x="1854054" y="655983"/>
                </a:cubicBezTo>
                <a:lnTo>
                  <a:pt x="124646" y="655983"/>
                </a:lnTo>
                <a:cubicBezTo>
                  <a:pt x="71126" y="655983"/>
                  <a:pt x="25206" y="623443"/>
                  <a:pt x="5591" y="577068"/>
                </a:cubicBezTo>
                <a:lnTo>
                  <a:pt x="0" y="549376"/>
                </a:lnTo>
                <a:lnTo>
                  <a:pt x="14699" y="476571"/>
                </a:lnTo>
                <a:cubicBezTo>
                  <a:pt x="51910" y="388594"/>
                  <a:pt x="139024" y="326863"/>
                  <a:pt x="240555" y="326863"/>
                </a:cubicBezTo>
                <a:cubicBezTo>
                  <a:pt x="240555" y="324569"/>
                  <a:pt x="240556" y="322276"/>
                  <a:pt x="240556" y="319982"/>
                </a:cubicBezTo>
                <a:cubicBezTo>
                  <a:pt x="139025" y="319982"/>
                  <a:pt x="51911" y="258251"/>
                  <a:pt x="14700" y="170274"/>
                </a:cubicBezTo>
                <a:lnTo>
                  <a:pt x="923" y="102036"/>
                </a:lnTo>
                <a:lnTo>
                  <a:pt x="5591" y="78915"/>
                </a:lnTo>
                <a:cubicBezTo>
                  <a:pt x="25206" y="32540"/>
                  <a:pt x="71126" y="0"/>
                  <a:pt x="124646" y="0"/>
                </a:cubicBezTo>
                <a:close/>
              </a:path>
            </a:pathLst>
          </a:custGeom>
          <a:solidFill>
            <a:srgbClr val="FEF4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олилиния 40"/>
          <p:cNvSpPr/>
          <p:nvPr/>
        </p:nvSpPr>
        <p:spPr>
          <a:xfrm>
            <a:off x="6259852" y="5896824"/>
            <a:ext cx="2240236" cy="655983"/>
          </a:xfrm>
          <a:custGeom>
            <a:avLst/>
            <a:gdLst>
              <a:gd name="connsiteX0" fmla="*/ 124646 w 2240236"/>
              <a:gd name="connsiteY0" fmla="*/ 0 h 655983"/>
              <a:gd name="connsiteX1" fmla="*/ 1854054 w 2240236"/>
              <a:gd name="connsiteY1" fmla="*/ 0 h 655983"/>
              <a:gd name="connsiteX2" fmla="*/ 1973109 w 2240236"/>
              <a:gd name="connsiteY2" fmla="*/ 78915 h 655983"/>
              <a:gd name="connsiteX3" fmla="*/ 1979958 w 2240236"/>
              <a:gd name="connsiteY3" fmla="*/ 112840 h 655983"/>
              <a:gd name="connsiteX4" fmla="*/ 1986703 w 2240236"/>
              <a:gd name="connsiteY4" fmla="*/ 79432 h 655983"/>
              <a:gd name="connsiteX5" fmla="*/ 1991677 w 2240236"/>
              <a:gd name="connsiteY5" fmla="*/ 79432 h 655983"/>
              <a:gd name="connsiteX6" fmla="*/ 2240236 w 2240236"/>
              <a:gd name="connsiteY6" fmla="*/ 327991 h 655983"/>
              <a:gd name="connsiteX7" fmla="*/ 1991677 w 2240236"/>
              <a:gd name="connsiteY7" fmla="*/ 576550 h 655983"/>
              <a:gd name="connsiteX8" fmla="*/ 1986703 w 2240236"/>
              <a:gd name="connsiteY8" fmla="*/ 576550 h 655983"/>
              <a:gd name="connsiteX9" fmla="*/ 1979958 w 2240236"/>
              <a:gd name="connsiteY9" fmla="*/ 543143 h 655983"/>
              <a:gd name="connsiteX10" fmla="*/ 1973109 w 2240236"/>
              <a:gd name="connsiteY10" fmla="*/ 577068 h 655983"/>
              <a:gd name="connsiteX11" fmla="*/ 1854054 w 2240236"/>
              <a:gd name="connsiteY11" fmla="*/ 655983 h 655983"/>
              <a:gd name="connsiteX12" fmla="*/ 124646 w 2240236"/>
              <a:gd name="connsiteY12" fmla="*/ 655983 h 655983"/>
              <a:gd name="connsiteX13" fmla="*/ 5591 w 2240236"/>
              <a:gd name="connsiteY13" fmla="*/ 577068 h 655983"/>
              <a:gd name="connsiteX14" fmla="*/ 0 w 2240236"/>
              <a:gd name="connsiteY14" fmla="*/ 549376 h 655983"/>
              <a:gd name="connsiteX15" fmla="*/ 14699 w 2240236"/>
              <a:gd name="connsiteY15" fmla="*/ 476571 h 655983"/>
              <a:gd name="connsiteX16" fmla="*/ 240555 w 2240236"/>
              <a:gd name="connsiteY16" fmla="*/ 326863 h 655983"/>
              <a:gd name="connsiteX17" fmla="*/ 240556 w 2240236"/>
              <a:gd name="connsiteY17" fmla="*/ 319982 h 655983"/>
              <a:gd name="connsiteX18" fmla="*/ 14700 w 2240236"/>
              <a:gd name="connsiteY18" fmla="*/ 170274 h 655983"/>
              <a:gd name="connsiteX19" fmla="*/ 923 w 2240236"/>
              <a:gd name="connsiteY19" fmla="*/ 102036 h 655983"/>
              <a:gd name="connsiteX20" fmla="*/ 5591 w 2240236"/>
              <a:gd name="connsiteY20" fmla="*/ 78915 h 655983"/>
              <a:gd name="connsiteX21" fmla="*/ 124646 w 2240236"/>
              <a:gd name="connsiteY21" fmla="*/ 0 h 65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240236" h="655983">
                <a:moveTo>
                  <a:pt x="124646" y="0"/>
                </a:moveTo>
                <a:lnTo>
                  <a:pt x="1854054" y="0"/>
                </a:lnTo>
                <a:cubicBezTo>
                  <a:pt x="1907574" y="0"/>
                  <a:pt x="1953494" y="32540"/>
                  <a:pt x="1973109" y="78915"/>
                </a:cubicBezTo>
                <a:lnTo>
                  <a:pt x="1979958" y="112840"/>
                </a:lnTo>
                <a:lnTo>
                  <a:pt x="1986703" y="79432"/>
                </a:lnTo>
                <a:lnTo>
                  <a:pt x="1991677" y="79432"/>
                </a:lnTo>
                <a:cubicBezTo>
                  <a:pt x="1991677" y="216707"/>
                  <a:pt x="2102961" y="327991"/>
                  <a:pt x="2240236" y="327991"/>
                </a:cubicBezTo>
                <a:cubicBezTo>
                  <a:pt x="2102961" y="327991"/>
                  <a:pt x="1991677" y="439275"/>
                  <a:pt x="1991677" y="576550"/>
                </a:cubicBezTo>
                <a:lnTo>
                  <a:pt x="1986703" y="576550"/>
                </a:lnTo>
                <a:lnTo>
                  <a:pt x="1979958" y="543143"/>
                </a:lnTo>
                <a:lnTo>
                  <a:pt x="1973109" y="577068"/>
                </a:lnTo>
                <a:cubicBezTo>
                  <a:pt x="1953494" y="623443"/>
                  <a:pt x="1907574" y="655983"/>
                  <a:pt x="1854054" y="655983"/>
                </a:cubicBezTo>
                <a:lnTo>
                  <a:pt x="124646" y="655983"/>
                </a:lnTo>
                <a:cubicBezTo>
                  <a:pt x="71126" y="655983"/>
                  <a:pt x="25206" y="623443"/>
                  <a:pt x="5591" y="577068"/>
                </a:cubicBezTo>
                <a:lnTo>
                  <a:pt x="0" y="549376"/>
                </a:lnTo>
                <a:lnTo>
                  <a:pt x="14699" y="476571"/>
                </a:lnTo>
                <a:cubicBezTo>
                  <a:pt x="51910" y="388594"/>
                  <a:pt x="139024" y="326863"/>
                  <a:pt x="240555" y="326863"/>
                </a:cubicBezTo>
                <a:cubicBezTo>
                  <a:pt x="240555" y="324569"/>
                  <a:pt x="240556" y="322276"/>
                  <a:pt x="240556" y="319982"/>
                </a:cubicBezTo>
                <a:cubicBezTo>
                  <a:pt x="139025" y="319982"/>
                  <a:pt x="51911" y="258251"/>
                  <a:pt x="14700" y="170274"/>
                </a:cubicBezTo>
                <a:lnTo>
                  <a:pt x="923" y="102036"/>
                </a:lnTo>
                <a:lnTo>
                  <a:pt x="5591" y="78915"/>
                </a:lnTo>
                <a:cubicBezTo>
                  <a:pt x="25206" y="32540"/>
                  <a:pt x="71126" y="0"/>
                  <a:pt x="124646" y="0"/>
                </a:cubicBezTo>
                <a:close/>
              </a:path>
            </a:pathLst>
          </a:custGeom>
          <a:solidFill>
            <a:srgbClr val="FEF4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1681502" y="5949432"/>
            <a:ext cx="20539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Georgia" panose="02040502050405020303" pitchFamily="18" charset="0"/>
              </a:rPr>
              <a:t>психологическая поддержка</a:t>
            </a:r>
            <a:endParaRPr lang="ru-RU" sz="1400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4014715" y="5949432"/>
            <a:ext cx="20365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latin typeface="Georgia" panose="02040502050405020303" pitchFamily="18" charset="0"/>
              </a:rPr>
              <a:t>социальная адаптация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6678124" y="6017873"/>
            <a:ext cx="13740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latin typeface="Georgia" panose="02040502050405020303" pitchFamily="18" charset="0"/>
              </a:rPr>
              <a:t>помощь семье</a:t>
            </a:r>
          </a:p>
        </p:txBody>
      </p:sp>
      <p:sp>
        <p:nvSpPr>
          <p:cNvPr id="42" name="Полилиния 41"/>
          <p:cNvSpPr/>
          <p:nvPr/>
        </p:nvSpPr>
        <p:spPr>
          <a:xfrm>
            <a:off x="8571351" y="5896824"/>
            <a:ext cx="2240236" cy="655983"/>
          </a:xfrm>
          <a:custGeom>
            <a:avLst/>
            <a:gdLst>
              <a:gd name="connsiteX0" fmla="*/ 124646 w 2240236"/>
              <a:gd name="connsiteY0" fmla="*/ 0 h 655983"/>
              <a:gd name="connsiteX1" fmla="*/ 1854054 w 2240236"/>
              <a:gd name="connsiteY1" fmla="*/ 0 h 655983"/>
              <a:gd name="connsiteX2" fmla="*/ 1973109 w 2240236"/>
              <a:gd name="connsiteY2" fmla="*/ 78915 h 655983"/>
              <a:gd name="connsiteX3" fmla="*/ 1979958 w 2240236"/>
              <a:gd name="connsiteY3" fmla="*/ 112840 h 655983"/>
              <a:gd name="connsiteX4" fmla="*/ 1986703 w 2240236"/>
              <a:gd name="connsiteY4" fmla="*/ 79432 h 655983"/>
              <a:gd name="connsiteX5" fmla="*/ 1991677 w 2240236"/>
              <a:gd name="connsiteY5" fmla="*/ 79432 h 655983"/>
              <a:gd name="connsiteX6" fmla="*/ 2240236 w 2240236"/>
              <a:gd name="connsiteY6" fmla="*/ 327991 h 655983"/>
              <a:gd name="connsiteX7" fmla="*/ 1991677 w 2240236"/>
              <a:gd name="connsiteY7" fmla="*/ 576550 h 655983"/>
              <a:gd name="connsiteX8" fmla="*/ 1986703 w 2240236"/>
              <a:gd name="connsiteY8" fmla="*/ 576550 h 655983"/>
              <a:gd name="connsiteX9" fmla="*/ 1979958 w 2240236"/>
              <a:gd name="connsiteY9" fmla="*/ 543143 h 655983"/>
              <a:gd name="connsiteX10" fmla="*/ 1973109 w 2240236"/>
              <a:gd name="connsiteY10" fmla="*/ 577068 h 655983"/>
              <a:gd name="connsiteX11" fmla="*/ 1854054 w 2240236"/>
              <a:gd name="connsiteY11" fmla="*/ 655983 h 655983"/>
              <a:gd name="connsiteX12" fmla="*/ 124646 w 2240236"/>
              <a:gd name="connsiteY12" fmla="*/ 655983 h 655983"/>
              <a:gd name="connsiteX13" fmla="*/ 5591 w 2240236"/>
              <a:gd name="connsiteY13" fmla="*/ 577068 h 655983"/>
              <a:gd name="connsiteX14" fmla="*/ 0 w 2240236"/>
              <a:gd name="connsiteY14" fmla="*/ 549376 h 655983"/>
              <a:gd name="connsiteX15" fmla="*/ 14699 w 2240236"/>
              <a:gd name="connsiteY15" fmla="*/ 476571 h 655983"/>
              <a:gd name="connsiteX16" fmla="*/ 240555 w 2240236"/>
              <a:gd name="connsiteY16" fmla="*/ 326863 h 655983"/>
              <a:gd name="connsiteX17" fmla="*/ 240556 w 2240236"/>
              <a:gd name="connsiteY17" fmla="*/ 319982 h 655983"/>
              <a:gd name="connsiteX18" fmla="*/ 14700 w 2240236"/>
              <a:gd name="connsiteY18" fmla="*/ 170274 h 655983"/>
              <a:gd name="connsiteX19" fmla="*/ 923 w 2240236"/>
              <a:gd name="connsiteY19" fmla="*/ 102036 h 655983"/>
              <a:gd name="connsiteX20" fmla="*/ 5591 w 2240236"/>
              <a:gd name="connsiteY20" fmla="*/ 78915 h 655983"/>
              <a:gd name="connsiteX21" fmla="*/ 124646 w 2240236"/>
              <a:gd name="connsiteY21" fmla="*/ 0 h 65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240236" h="655983">
                <a:moveTo>
                  <a:pt x="124646" y="0"/>
                </a:moveTo>
                <a:lnTo>
                  <a:pt x="1854054" y="0"/>
                </a:lnTo>
                <a:cubicBezTo>
                  <a:pt x="1907574" y="0"/>
                  <a:pt x="1953494" y="32540"/>
                  <a:pt x="1973109" y="78915"/>
                </a:cubicBezTo>
                <a:lnTo>
                  <a:pt x="1979958" y="112840"/>
                </a:lnTo>
                <a:lnTo>
                  <a:pt x="1986703" y="79432"/>
                </a:lnTo>
                <a:lnTo>
                  <a:pt x="1991677" y="79432"/>
                </a:lnTo>
                <a:cubicBezTo>
                  <a:pt x="1991677" y="216707"/>
                  <a:pt x="2102961" y="327991"/>
                  <a:pt x="2240236" y="327991"/>
                </a:cubicBezTo>
                <a:cubicBezTo>
                  <a:pt x="2102961" y="327991"/>
                  <a:pt x="1991677" y="439275"/>
                  <a:pt x="1991677" y="576550"/>
                </a:cubicBezTo>
                <a:lnTo>
                  <a:pt x="1986703" y="576550"/>
                </a:lnTo>
                <a:lnTo>
                  <a:pt x="1979958" y="543143"/>
                </a:lnTo>
                <a:lnTo>
                  <a:pt x="1973109" y="577068"/>
                </a:lnTo>
                <a:cubicBezTo>
                  <a:pt x="1953494" y="623443"/>
                  <a:pt x="1907574" y="655983"/>
                  <a:pt x="1854054" y="655983"/>
                </a:cubicBezTo>
                <a:lnTo>
                  <a:pt x="124646" y="655983"/>
                </a:lnTo>
                <a:cubicBezTo>
                  <a:pt x="71126" y="655983"/>
                  <a:pt x="25206" y="623443"/>
                  <a:pt x="5591" y="577068"/>
                </a:cubicBezTo>
                <a:lnTo>
                  <a:pt x="0" y="549376"/>
                </a:lnTo>
                <a:lnTo>
                  <a:pt x="14699" y="476571"/>
                </a:lnTo>
                <a:cubicBezTo>
                  <a:pt x="51910" y="388594"/>
                  <a:pt x="139024" y="326863"/>
                  <a:pt x="240555" y="326863"/>
                </a:cubicBezTo>
                <a:cubicBezTo>
                  <a:pt x="240555" y="324569"/>
                  <a:pt x="240556" y="322276"/>
                  <a:pt x="240556" y="319982"/>
                </a:cubicBezTo>
                <a:cubicBezTo>
                  <a:pt x="139025" y="319982"/>
                  <a:pt x="51911" y="258251"/>
                  <a:pt x="14700" y="170274"/>
                </a:cubicBezTo>
                <a:lnTo>
                  <a:pt x="923" y="102036"/>
                </a:lnTo>
                <a:lnTo>
                  <a:pt x="5591" y="78915"/>
                </a:lnTo>
                <a:cubicBezTo>
                  <a:pt x="25206" y="32540"/>
                  <a:pt x="71126" y="0"/>
                  <a:pt x="124646" y="0"/>
                </a:cubicBezTo>
                <a:close/>
              </a:path>
            </a:pathLst>
          </a:custGeom>
          <a:solidFill>
            <a:srgbClr val="FEF4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8403789" y="5934946"/>
            <a:ext cx="2538710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50" dirty="0">
                <a:latin typeface="Georgia" panose="02040502050405020303" pitchFamily="18" charset="0"/>
              </a:rPr>
              <a:t>содействие в обучении, </a:t>
            </a:r>
            <a:r>
              <a:rPr lang="ru-RU" sz="1050" dirty="0" smtClean="0">
                <a:latin typeface="Georgia" panose="02040502050405020303" pitchFamily="18" charset="0"/>
              </a:rPr>
              <a:t>трудоустройстве, продолжении проф. деятельности</a:t>
            </a:r>
            <a:endParaRPr lang="ru-RU" sz="1050" dirty="0">
              <a:latin typeface="Georgia" panose="02040502050405020303" pitchFamily="18" charset="0"/>
            </a:endParaRP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650" y="2121590"/>
            <a:ext cx="1080250" cy="1145408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2066" y="2096829"/>
            <a:ext cx="1256589" cy="1217073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5536" y="2183388"/>
            <a:ext cx="1249103" cy="1244025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5274" y="2054262"/>
            <a:ext cx="925632" cy="1221933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23696" y="2216932"/>
            <a:ext cx="1112617" cy="1112617"/>
          </a:xfrm>
          <a:prstGeom prst="rect">
            <a:avLst/>
          </a:prstGeom>
        </p:spPr>
      </p:pic>
      <p:sp>
        <p:nvSpPr>
          <p:cNvPr id="49" name="Прямоугольник 48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Основные задачи реабилитации</a:t>
            </a:r>
          </a:p>
        </p:txBody>
      </p:sp>
    </p:spTree>
    <p:extLst>
      <p:ext uri="{BB962C8B-B14F-4D97-AF65-F5344CB8AC3E}">
        <p14:creationId xmlns:p14="http://schemas.microsoft.com/office/powerpoint/2010/main" val="401166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2404437" y="730732"/>
            <a:ext cx="0" cy="543373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6827085" y="760909"/>
            <a:ext cx="0" cy="5403554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 flipV="1">
            <a:off x="998116" y="1173735"/>
            <a:ext cx="10156363" cy="43596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213437" y="751936"/>
            <a:ext cx="189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АСПЕКТ</a:t>
            </a:r>
            <a:endParaRPr lang="ru-RU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0554" y="760909"/>
            <a:ext cx="4294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ВОВ (1940-е гг.)</a:t>
            </a:r>
            <a:endParaRPr lang="ru-RU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27085" y="730732"/>
            <a:ext cx="4337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СВО (2023-е гг.)</a:t>
            </a:r>
            <a:endParaRPr lang="ru-RU" b="1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0788" y="4210990"/>
            <a:ext cx="1542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Доступность и инфраструктура</a:t>
            </a:r>
            <a:endParaRPr lang="ru-RU" sz="1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03677" y="1312304"/>
            <a:ext cx="1384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Характер травм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08097" y="2140329"/>
            <a:ext cx="1956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Основные проблемы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9710" y="5442063"/>
            <a:ext cx="1716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Модель реабилитации</a:t>
            </a:r>
            <a:endParaRPr lang="ru-RU" sz="14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98116" y="2937221"/>
            <a:ext cx="1395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Технологии протезирования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2639" y="1300742"/>
            <a:ext cx="4273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Рост тяжести минно-взрывных травм: частота пороков культей достигает 70%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40246" y="1447061"/>
            <a:ext cx="4422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Преобладали ранения конечностей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17866" y="2857667"/>
            <a:ext cx="43636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Изготовление протезов по гипсовым слепкам, длительный процесс. В госпиталях устанавливали в основном протезы нижних конечностей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888045" y="2894048"/>
            <a:ext cx="4340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Цифровое протезирование: 3D-сканирование, моделирование и печать позволяют изготовить индивидуальный модуль протеза за 3–6 часов вместо 5–14 суток</a:t>
            </a:r>
            <a:endParaRPr lang="ru-RU" sz="15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435417" y="4186859"/>
            <a:ext cx="43216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3333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Протезирование верхних конечностей часто производилось по месту жительства после выписки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834548" y="4100730"/>
            <a:ext cx="43761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dirty="0" smtClean="0">
                <a:solidFill>
                  <a:srgbClr val="3333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Развитие сети высокотехнологичного протезирования: планируется создание 25 филиалов ЦИТО по всей стране до 2028 года с полным циклом производства </a:t>
            </a:r>
            <a:endParaRPr lang="ru-RU" sz="15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35417" y="5333466"/>
            <a:ext cx="44047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3333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Трудотерапия как ключевой элемент: в госпиталях создавались мастерские, где инвалиды обучались 27 специальностям 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737897" y="5250694"/>
            <a:ext cx="4359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3333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Комплексный подход: медицинская, психологическая и социальная реабилитация в одном центре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420950" y="2119407"/>
            <a:ext cx="43663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3333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Хронические заболевания, последствия ранений, возрастные нарушения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862894" y="2087505"/>
            <a:ext cx="42350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333333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Боевые ранения, ампутации, ЧМТ, нарушения слуха и зрения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V="1">
            <a:off x="998116" y="2050134"/>
            <a:ext cx="10212595" cy="37371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998116" y="2753331"/>
            <a:ext cx="10153566" cy="33330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998116" y="4074328"/>
            <a:ext cx="10166273" cy="0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998116" y="5154941"/>
            <a:ext cx="10166273" cy="0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Сравнительная характеристика</a:t>
            </a:r>
          </a:p>
        </p:txBody>
      </p:sp>
    </p:spTree>
    <p:extLst>
      <p:ext uri="{BB962C8B-B14F-4D97-AF65-F5344CB8AC3E}">
        <p14:creationId xmlns:p14="http://schemas.microsoft.com/office/powerpoint/2010/main" val="26717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Овал 17"/>
          <p:cNvSpPr/>
          <p:nvPr/>
        </p:nvSpPr>
        <p:spPr>
          <a:xfrm>
            <a:off x="1581574" y="572872"/>
            <a:ext cx="1340274" cy="1340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248518" y="3583444"/>
            <a:ext cx="736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Основные мероприятия:</a:t>
            </a:r>
          </a:p>
        </p:txBody>
      </p:sp>
      <p:pic>
        <p:nvPicPr>
          <p:cNvPr id="1032" name="Picture 8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1000" y1="59600" x2="31000" y2="59600"/>
                        <a14:foregroundMark x1="26600" y1="51200" x2="26600" y2="51200"/>
                        <a14:foregroundMark x1="56400" y1="68000" x2="56400" y2="68000"/>
                        <a14:foregroundMark x1="72200" y1="73200" x2="72200" y2="73200"/>
                        <a14:foregroundMark x1="74600" y1="70800" x2="74600" y2="70800"/>
                        <a14:foregroundMark x1="70800" y1="74400" x2="70800" y2="74400"/>
                        <a14:foregroundMark x1="59400" y1="65000" x2="59400" y2="65000"/>
                        <a14:foregroundMark x1="65400" y1="60000" x2="65400" y2="60000"/>
                        <a14:foregroundMark x1="85400" y1="65200" x2="85400" y2="65200"/>
                        <a14:foregroundMark x1="59800" y1="80000" x2="59800" y2="80000"/>
                        <a14:foregroundMark x1="58200" y1="73200" x2="58200" y2="73200"/>
                        <a14:foregroundMark x1="86200" y1="80600" x2="86200" y2="80600"/>
                        <a14:foregroundMark x1="87600" y1="73200" x2="87600" y2="73200"/>
                        <a14:foregroundMark x1="79200" y1="65800" x2="79200" y2="65800"/>
                        <a14:foregroundMark x1="81600" y1="64000" x2="81600" y2="64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2047" y="950502"/>
            <a:ext cx="719328" cy="719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241300" y="560968"/>
            <a:ext cx="1340274" cy="1340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34796" y1="29592" x2="34796" y2="29592"/>
                        <a14:foregroundMark x1="47347" y1="32857" x2="47347" y2="32857"/>
                        <a14:foregroundMark x1="52857" y1="40612" x2="52857" y2="40612"/>
                        <a14:foregroundMark x1="74592" y1="65510" x2="74592" y2="655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88" y="780034"/>
            <a:ext cx="851633" cy="851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Овал 18"/>
          <p:cNvSpPr/>
          <p:nvPr/>
        </p:nvSpPr>
        <p:spPr>
          <a:xfrm>
            <a:off x="898484" y="1913146"/>
            <a:ext cx="1340274" cy="1340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921848" y="577816"/>
            <a:ext cx="1340274" cy="1340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2237277" y="1901242"/>
            <a:ext cx="1340274" cy="1340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605108" y="1931569"/>
            <a:ext cx="1340274" cy="1340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4302802" y="640029"/>
            <a:ext cx="1340274" cy="1340274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28438" y1="45313" x2="28438" y2="45313"/>
                        <a14:foregroundMark x1="65938" y1="43125" x2="65938" y2="43125"/>
                        <a14:foregroundMark x1="31875" y1="62813" x2="31875" y2="62813"/>
                        <a14:foregroundMark x1="58438" y1="59062" x2="58438" y2="59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124" y="880108"/>
            <a:ext cx="751559" cy="751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38061" y1="33776" x2="38061" y2="33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373" y="2182721"/>
            <a:ext cx="866949" cy="866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Picture backgroun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4796" r="9408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42754">
            <a:off x="4559748" y="919424"/>
            <a:ext cx="878371" cy="87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Picture background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252" b="89916" l="1905" r="98571">
                        <a14:foregroundMark x1="25000" y1="21008" x2="25000" y2="210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83" y="2358363"/>
            <a:ext cx="909995" cy="51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Picture background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>
                        <a14:foregroundMark x1="24219" y1="41504" x2="24219" y2="41504"/>
                        <a14:foregroundMark x1="27344" y1="36719" x2="27344" y2="36719"/>
                        <a14:foregroundMark x1="70996" y1="35254" x2="70996" y2="35254"/>
                        <a14:foregroundMark x1="77637" y1="43457" x2="77637" y2="43457"/>
                        <a14:foregroundMark x1="71777" y1="72168" x2="71777" y2="72168"/>
                        <a14:foregroundMark x1="86230" y1="65527" x2="86230" y2="65527"/>
                        <a14:backgroundMark x1="79102" y1="61133" x2="81641" y2="70508"/>
                        <a14:backgroundMark x1="62695" y1="63477" x2="73145" y2="70410"/>
                        <a14:backgroundMark x1="59375" y1="69531" x2="63184" y2="705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950" y="2122644"/>
            <a:ext cx="929722" cy="92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683756" y="1844226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сердечно-сосудистые заболевания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гипертоническая болезнь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последствия инсульта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заболевания опорно-двигательного аппарата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нарушения зрения и слуха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хронические заболевания органов дыхания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когнитивные расстройства</a:t>
            </a:r>
          </a:p>
        </p:txBody>
      </p:sp>
      <p:pic>
        <p:nvPicPr>
          <p:cNvPr id="1048" name="Picture 24" descr="Picture background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4462" r="93692">
                        <a14:foregroundMark x1="26154" y1="57538" x2="57846" y2="56615"/>
                        <a14:foregroundMark x1="55692" y1="57692" x2="84154" y2="54923"/>
                        <a14:backgroundMark x1="11231" y1="40923" x2="26923" y2="45077"/>
                        <a14:backgroundMark x1="11538" y1="74615" x2="90308" y2="78154"/>
                        <a14:backgroundMark x1="69538" y1="39846" x2="88154" y2="42462"/>
                        <a14:backgroundMark x1="11231" y1="50154" x2="87385" y2="50923"/>
                        <a14:backgroundMark x1="10923" y1="67692" x2="89692" y2="67077"/>
                        <a14:backgroundMark x1="12769" y1="51846" x2="87538" y2="51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6479" b="30011"/>
          <a:stretch/>
        </p:blipFill>
        <p:spPr bwMode="auto">
          <a:xfrm>
            <a:off x="5184294" y="321605"/>
            <a:ext cx="5984449" cy="1800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283367" y="3971022"/>
            <a:ext cx="4806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поддерживающая лекарственная терапия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83367" y="4318709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ЛФК с учетом переносимости нагрузки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283367" y="4643442"/>
            <a:ext cx="45640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массаж и физиотерапия по показаниям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283367" y="4937197"/>
            <a:ext cx="43027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профилактика падений и пролежней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147491" y="5257798"/>
            <a:ext cx="2403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коррекция питания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147491" y="4028900"/>
            <a:ext cx="3717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err="1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слухопротезирование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и офтальмологическая помощь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283367" y="5252453"/>
            <a:ext cx="3611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обучение родственников уходу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147491" y="4649754"/>
            <a:ext cx="48716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C55A11"/>
                </a:solidFill>
                <a:effectLst/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организация патронажной и паллиативной помощи при необходимости</a:t>
            </a:r>
            <a:endParaRPr lang="ru-RU" dirty="0"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03784" y="748762"/>
            <a:ext cx="380471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effectLst/>
                <a:latin typeface="Georgia" panose="02040502050405020303" pitchFamily="18" charset="0"/>
              </a:rPr>
              <a:t>У пожилых ветеранов часто сочетаются последствия боевых травм и возрастные заболевания: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Реабилитация участников ВОВ</a:t>
            </a:r>
          </a:p>
        </p:txBody>
      </p:sp>
    </p:spTree>
    <p:extLst>
      <p:ext uri="{BB962C8B-B14F-4D97-AF65-F5344CB8AC3E}">
        <p14:creationId xmlns:p14="http://schemas.microsoft.com/office/powerpoint/2010/main" val="185275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171" y="533242"/>
            <a:ext cx="43525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Участникам СВО может потребоваться интенсивная многоэтапная реабилитация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0059" y1="12415" x2="35503" y2="10835"/>
                        <a14:foregroundMark x1="5523" y1="16479" x2="17160" y2="1783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0528" y="676656"/>
            <a:ext cx="5549813" cy="48492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00213" y="1572040"/>
            <a:ext cx="275428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лечение последствий огнестрельных и минно-взрывных ранений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50072" y="2446246"/>
            <a:ext cx="167615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восстановление после операций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259216" y="3556479"/>
            <a:ext cx="248172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лечение травм позвоночника и спинного мозга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159771" y="4777222"/>
            <a:ext cx="193523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реабилитация после черепно-мозговых травм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470443" y="333745"/>
            <a:ext cx="189330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восстановление после ожогов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0198808" y="5916873"/>
            <a:ext cx="168272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протезирование после ампутаций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719023" y="640461"/>
            <a:ext cx="169858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коррекция хронической боли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340982" y="5927774"/>
            <a:ext cx="189339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восстановление речи, памяти и координации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187622" y="5650481"/>
            <a:ext cx="269544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обучение использованию технических средств реабилитации</a:t>
            </a:r>
            <a:endParaRPr lang="ru-RU" sz="1500" i="0" dirty="0">
              <a:solidFill>
                <a:srgbClr val="1A1A1A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15" name="Дуга 14"/>
          <p:cNvSpPr/>
          <p:nvPr/>
        </p:nvSpPr>
        <p:spPr>
          <a:xfrm rot="18113218">
            <a:off x="4073424" y="736480"/>
            <a:ext cx="3374793" cy="3306935"/>
          </a:xfrm>
          <a:prstGeom prst="arc">
            <a:avLst>
              <a:gd name="adj1" fmla="val 15469741"/>
              <a:gd name="adj2" fmla="val 457914"/>
            </a:avLst>
          </a:prstGeom>
          <a:ln w="19050">
            <a:solidFill>
              <a:srgbClr val="FBF8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Дуга 16"/>
          <p:cNvSpPr/>
          <p:nvPr/>
        </p:nvSpPr>
        <p:spPr>
          <a:xfrm rot="901615" flipV="1">
            <a:off x="7165782" y="3640576"/>
            <a:ext cx="3374793" cy="2625959"/>
          </a:xfrm>
          <a:prstGeom prst="arc">
            <a:avLst>
              <a:gd name="adj1" fmla="val 17741915"/>
              <a:gd name="adj2" fmla="val 457914"/>
            </a:avLst>
          </a:prstGeom>
          <a:ln w="19050">
            <a:solidFill>
              <a:srgbClr val="A994D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Дуга 18"/>
          <p:cNvSpPr/>
          <p:nvPr/>
        </p:nvSpPr>
        <p:spPr>
          <a:xfrm rot="3225385" flipV="1">
            <a:off x="4025989" y="-3087625"/>
            <a:ext cx="3374793" cy="6760024"/>
          </a:xfrm>
          <a:prstGeom prst="arc">
            <a:avLst>
              <a:gd name="adj1" fmla="val 17227561"/>
              <a:gd name="adj2" fmla="val 457914"/>
            </a:avLst>
          </a:prstGeom>
          <a:ln w="19050">
            <a:solidFill>
              <a:srgbClr val="59D7B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Дуга 21"/>
          <p:cNvSpPr/>
          <p:nvPr/>
        </p:nvSpPr>
        <p:spPr>
          <a:xfrm rot="901615" flipV="1">
            <a:off x="5019534" y="2670302"/>
            <a:ext cx="3374793" cy="3529606"/>
          </a:xfrm>
          <a:prstGeom prst="arc">
            <a:avLst>
              <a:gd name="adj1" fmla="val 16853117"/>
              <a:gd name="adj2" fmla="val 457914"/>
            </a:avLst>
          </a:prstGeom>
          <a:ln w="19050">
            <a:solidFill>
              <a:srgbClr val="64BBC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Дуга 23"/>
          <p:cNvSpPr/>
          <p:nvPr/>
        </p:nvSpPr>
        <p:spPr>
          <a:xfrm rot="2470790" flipV="1">
            <a:off x="4084597" y="-1938885"/>
            <a:ext cx="3374793" cy="6760024"/>
          </a:xfrm>
          <a:prstGeom prst="arc">
            <a:avLst>
              <a:gd name="adj1" fmla="val 17227561"/>
              <a:gd name="adj2" fmla="val 457914"/>
            </a:avLst>
          </a:prstGeom>
          <a:ln w="19050">
            <a:solidFill>
              <a:srgbClr val="81B7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Дуга 24"/>
          <p:cNvSpPr/>
          <p:nvPr/>
        </p:nvSpPr>
        <p:spPr>
          <a:xfrm rot="14062346" flipH="1" flipV="1">
            <a:off x="8035071" y="60411"/>
            <a:ext cx="1354812" cy="2678984"/>
          </a:xfrm>
          <a:prstGeom prst="arc">
            <a:avLst>
              <a:gd name="adj1" fmla="val 16853117"/>
              <a:gd name="adj2" fmla="val 457914"/>
            </a:avLst>
          </a:prstGeom>
          <a:ln w="19050">
            <a:solidFill>
              <a:srgbClr val="EFF5E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Дуга 26"/>
          <p:cNvSpPr/>
          <p:nvPr/>
        </p:nvSpPr>
        <p:spPr>
          <a:xfrm rot="18531057" flipV="1">
            <a:off x="8870973" y="3968763"/>
            <a:ext cx="3374793" cy="2625959"/>
          </a:xfrm>
          <a:prstGeom prst="arc">
            <a:avLst>
              <a:gd name="adj1" fmla="val 16853117"/>
              <a:gd name="adj2" fmla="val 457914"/>
            </a:avLst>
          </a:prstGeom>
          <a:ln w="19050">
            <a:solidFill>
              <a:srgbClr val="A994D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Дуга 27"/>
          <p:cNvSpPr/>
          <p:nvPr/>
        </p:nvSpPr>
        <p:spPr>
          <a:xfrm rot="18653790" flipV="1">
            <a:off x="8597922" y="965532"/>
            <a:ext cx="3374793" cy="2625959"/>
          </a:xfrm>
          <a:prstGeom prst="arc">
            <a:avLst>
              <a:gd name="adj1" fmla="val 16853117"/>
              <a:gd name="adj2" fmla="val 20546708"/>
            </a:avLst>
          </a:prstGeom>
          <a:ln w="19050">
            <a:solidFill>
              <a:srgbClr val="A994D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Дуга 28"/>
          <p:cNvSpPr/>
          <p:nvPr/>
        </p:nvSpPr>
        <p:spPr>
          <a:xfrm rot="2470790" flipV="1">
            <a:off x="4703122" y="-866966"/>
            <a:ext cx="3374793" cy="6760024"/>
          </a:xfrm>
          <a:prstGeom prst="arc">
            <a:avLst>
              <a:gd name="adj1" fmla="val 17227561"/>
              <a:gd name="adj2" fmla="val 457914"/>
            </a:avLst>
          </a:prstGeom>
          <a:ln w="19050">
            <a:solidFill>
              <a:srgbClr val="81B7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43" y="4189388"/>
            <a:ext cx="2731904" cy="2673027"/>
          </a:xfrm>
          <a:prstGeom prst="rect">
            <a:avLst/>
          </a:prstGeom>
        </p:spPr>
      </p:pic>
      <p:sp>
        <p:nvSpPr>
          <p:cNvPr id="31" name="Прямоугольник 30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Реабилитация участников СВО</a:t>
            </a:r>
          </a:p>
        </p:txBody>
      </p:sp>
    </p:spTree>
    <p:extLst>
      <p:ext uri="{BB962C8B-B14F-4D97-AF65-F5344CB8AC3E}">
        <p14:creationId xmlns:p14="http://schemas.microsoft.com/office/powerpoint/2010/main" val="346494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260541" y="293108"/>
            <a:ext cx="11670918" cy="6564892"/>
            <a:chOff x="896111" y="197477"/>
            <a:chExt cx="10655935" cy="5993964"/>
          </a:xfrm>
        </p:grpSpPr>
        <p:pic>
          <p:nvPicPr>
            <p:cNvPr id="6146" name="Picture 2" descr="Picture background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2891" r="96250">
                          <a14:foregroundMark x1="7734" y1="30694" x2="24297" y2="35139"/>
                          <a14:foregroundMark x1="24297" y1="32361" x2="27734" y2="29444"/>
                          <a14:foregroundMark x1="19063" y1="28611" x2="28203" y2="73611"/>
                          <a14:foregroundMark x1="15937" y1="33611" x2="23047" y2="79861"/>
                          <a14:foregroundMark x1="9375" y1="31528" x2="7031" y2="79167"/>
                          <a14:foregroundMark x1="38828" y1="55833" x2="29219" y2="81250"/>
                          <a14:foregroundMark x1="29531" y1="28333" x2="39688" y2="54167"/>
                          <a14:foregroundMark x1="72031" y1="26528" x2="61406" y2="54861"/>
                          <a14:foregroundMark x1="73438" y1="29861" x2="70703" y2="74028"/>
                          <a14:foregroundMark x1="85000" y1="29167" x2="84063" y2="74167"/>
                          <a14:foregroundMark x1="91797" y1="29028" x2="91172" y2="78472"/>
                          <a14:foregroundMark x1="61797" y1="57917" x2="71641" y2="81806"/>
                          <a14:foregroundMark x1="71328" y1="78611" x2="92500" y2="79861"/>
                          <a14:foregroundMark x1="72422" y1="27778" x2="91563" y2="28194"/>
                          <a14:foregroundMark x1="93125" y1="27500" x2="93125" y2="27500"/>
                          <a14:foregroundMark x1="92734" y1="28056" x2="93281" y2="80556"/>
                          <a14:foregroundMark x1="69844" y1="81667" x2="94453" y2="82639"/>
                          <a14:foregroundMark x1="5313" y1="25972" x2="5156" y2="82222"/>
                          <a14:foregroundMark x1="5234" y1="83333" x2="29766" y2="83194"/>
                          <a14:foregroundMark x1="5391" y1="25556" x2="18359" y2="27083"/>
                          <a14:foregroundMark x1="22344" y1="28056" x2="23438" y2="28056"/>
                          <a14:foregroundMark x1="25000" y1="28056" x2="27187" y2="27917"/>
                          <a14:foregroundMark x1="69688" y1="25556" x2="94297" y2="25694"/>
                          <a14:foregroundMark x1="94297" y1="25694" x2="94375" y2="82222"/>
                          <a14:foregroundMark x1="68438" y1="30833" x2="59766" y2="52361"/>
                          <a14:foregroundMark x1="59609" y1="55139" x2="69375" y2="80000"/>
                          <a14:foregroundMark x1="58594" y1="55139" x2="58594" y2="55139"/>
                          <a14:foregroundMark x1="19375" y1="26806" x2="28828" y2="28472"/>
                          <a14:foregroundMark x1="29063" y1="28056" x2="29766" y2="27083"/>
                          <a14:foregroundMark x1="41016" y1="54861" x2="41016" y2="54861"/>
                          <a14:backgroundMark x1="32109" y1="27222" x2="41875" y2="52639"/>
                          <a14:backgroundMark x1="31406" y1="83194" x2="42109" y2="54444"/>
                          <a14:backgroundMark x1="68047" y1="24583" x2="56875" y2="55000"/>
                          <a14:backgroundMark x1="58594" y1="58611" x2="68906" y2="8402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6111" y="197477"/>
              <a:ext cx="10655935" cy="59939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Прямоугольник 3"/>
            <p:cNvSpPr/>
            <p:nvPr/>
          </p:nvSpPr>
          <p:spPr>
            <a:xfrm>
              <a:off x="4992624" y="1643192"/>
              <a:ext cx="2424684" cy="633663"/>
            </a:xfrm>
            <a:prstGeom prst="rect">
              <a:avLst/>
            </a:prstGeom>
            <a:solidFill>
              <a:srgbClr val="789A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5011736" y="4712528"/>
              <a:ext cx="2424684" cy="633663"/>
            </a:xfrm>
            <a:prstGeom prst="rect">
              <a:avLst/>
            </a:prstGeom>
            <a:solidFill>
              <a:srgbClr val="6076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1554480" y="2157984"/>
              <a:ext cx="2688336" cy="269748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8052816" y="2015048"/>
              <a:ext cx="2688336" cy="2697480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981620" y="2040244"/>
            <a:ext cx="2678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0" i="0" u="sng" dirty="0" smtClean="0">
                <a:solidFill>
                  <a:srgbClr val="789A5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Для участников ВОВ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878021" y="2564762"/>
            <a:ext cx="317318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трости и ходунки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кресла-коляски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слуховые аппараты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ортопедическая обувь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поручни и средства адаптации ванной комнаты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</a:t>
            </a:r>
            <a:r>
              <a:rPr lang="ru-RU" b="0" i="0" dirty="0" err="1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противопролежневые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матрасы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• средства ухода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497866" y="2040244"/>
            <a:ext cx="26757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0" i="0" u="sng" dirty="0" smtClean="0">
                <a:solidFill>
                  <a:srgbClr val="6076B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Для участников СВО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720840" y="2722908"/>
            <a:ext cx="45354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ортезы •</a:t>
            </a:r>
          </a:p>
          <a:p>
            <a:pPr algn="r"/>
            <a:r>
              <a:rPr lang="ru-RU" b="0" i="0" dirty="0" err="1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экзоскелеты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•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протезы конечностей •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кресла-коляски различной конструкции•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средства для </a:t>
            </a:r>
            <a:r>
              <a:rPr lang="ru-RU" b="0" i="0" dirty="0" err="1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вертикализации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•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специальные тренажёры •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адаптированные автомобили •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оборудование для 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занятий дома •</a:t>
            </a:r>
          </a:p>
        </p:txBody>
      </p:sp>
      <p:pic>
        <p:nvPicPr>
          <p:cNvPr id="13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040" y="1862844"/>
            <a:ext cx="701918" cy="70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9898" y1="59796" x2="49898" y2="597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592" y="4827655"/>
            <a:ext cx="1044977" cy="104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0" y="0"/>
            <a:ext cx="12192000" cy="1077218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Протезирование и технические средства реабилитации</a:t>
            </a:r>
          </a:p>
        </p:txBody>
      </p:sp>
    </p:spTree>
    <p:extLst>
      <p:ext uri="{BB962C8B-B14F-4D97-AF65-F5344CB8AC3E}">
        <p14:creationId xmlns:p14="http://schemas.microsoft.com/office/powerpoint/2010/main" val="223508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538" y="558493"/>
            <a:ext cx="498236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Участники ВОВ:</a:t>
            </a:r>
          </a:p>
          <a:p>
            <a:r>
              <a:rPr lang="ru-RU" sz="1600" b="0" i="0" dirty="0" smtClean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•</a:t>
            </a:r>
            <a:r>
              <a:rPr lang="ru-RU" sz="16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переживаниями военного прошлого;</a:t>
            </a:r>
          </a:p>
          <a:p>
            <a:r>
              <a:rPr lang="ru-RU" sz="1600" b="0" i="0" dirty="0" smtClean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•</a:t>
            </a:r>
            <a:r>
              <a:rPr lang="ru-RU" sz="16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утратой боевых товарищей;</a:t>
            </a:r>
          </a:p>
          <a:p>
            <a:r>
              <a:rPr lang="ru-RU" sz="1600" b="0" i="0" dirty="0" smtClean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•</a:t>
            </a:r>
            <a:r>
              <a:rPr lang="ru-RU" sz="16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одиночеством;</a:t>
            </a:r>
          </a:p>
          <a:p>
            <a:r>
              <a:rPr lang="ru-RU" sz="1600" b="0" i="0" dirty="0" smtClean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•</a:t>
            </a:r>
            <a:r>
              <a:rPr lang="ru-RU" sz="16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снижением социальной активности;</a:t>
            </a:r>
          </a:p>
          <a:p>
            <a:r>
              <a:rPr lang="ru-RU" sz="1600" b="0" i="0" dirty="0" smtClean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•</a:t>
            </a:r>
            <a:r>
              <a:rPr lang="ru-RU" sz="16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депрессивными состояниями;</a:t>
            </a:r>
          </a:p>
          <a:p>
            <a:r>
              <a:rPr lang="ru-RU" sz="1600" b="0" i="0" dirty="0" smtClean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•</a:t>
            </a:r>
            <a:r>
              <a:rPr lang="ru-RU" sz="16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страхом зависимости от окружающих;</a:t>
            </a:r>
          </a:p>
          <a:p>
            <a:r>
              <a:rPr lang="ru-RU" sz="1600" b="0" i="0" dirty="0" smtClean="0">
                <a:solidFill>
                  <a:srgbClr val="C00000"/>
                </a:solidFill>
                <a:effectLst/>
                <a:latin typeface="Georgia" panose="02040502050405020303" pitchFamily="18" charset="0"/>
              </a:rPr>
              <a:t>•</a:t>
            </a:r>
            <a:r>
              <a:rPr lang="ru-RU" sz="1600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трудностями принятия возрастных изменений.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Психологическая реабилитация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75248" y="584775"/>
            <a:ext cx="492404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Участники </a:t>
            </a:r>
            <a:r>
              <a:rPr lang="ru-RU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СВО:</a:t>
            </a:r>
            <a:endParaRPr lang="ru-RU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  <a:p>
            <a:r>
              <a:rPr lang="ru-RU" sz="1600" dirty="0">
                <a:solidFill>
                  <a:srgbClr val="C00000"/>
                </a:solidFill>
                <a:latin typeface="Georgia" panose="02040502050405020303" pitchFamily="18" charset="0"/>
              </a:rPr>
              <a:t>•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 посттравматическое стрессовое расстройство;</a:t>
            </a:r>
          </a:p>
          <a:p>
            <a:r>
              <a:rPr lang="ru-RU" sz="1600" dirty="0">
                <a:solidFill>
                  <a:srgbClr val="C00000"/>
                </a:solidFill>
                <a:latin typeface="Georgia" panose="02040502050405020303" pitchFamily="18" charset="0"/>
              </a:rPr>
              <a:t>•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 повышенная 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раздражительность, панические атаки;</a:t>
            </a:r>
            <a:endParaRPr lang="ru-RU" sz="1600" dirty="0">
              <a:solidFill>
                <a:srgbClr val="1A1A1A"/>
              </a:solidFill>
              <a:latin typeface="Georgia" panose="02040502050405020303" pitchFamily="18" charset="0"/>
            </a:endParaRPr>
          </a:p>
          <a:p>
            <a:r>
              <a:rPr lang="ru-RU" sz="16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•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 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нарушения 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сна, депрессия;</a:t>
            </a:r>
            <a:endParaRPr lang="ru-RU" sz="1600" dirty="0">
              <a:solidFill>
                <a:srgbClr val="1A1A1A"/>
              </a:solidFill>
              <a:latin typeface="Georgia" panose="02040502050405020303" pitchFamily="18" charset="0"/>
            </a:endParaRPr>
          </a:p>
          <a:p>
            <a:r>
              <a:rPr lang="ru-RU" sz="1600" dirty="0" smtClean="0">
                <a:solidFill>
                  <a:srgbClr val="C00000"/>
                </a:solidFill>
                <a:latin typeface="Georgia" panose="02040502050405020303" pitchFamily="18" charset="0"/>
              </a:rPr>
              <a:t>•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 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чувство вины выжившего;</a:t>
            </a:r>
          </a:p>
          <a:p>
            <a:r>
              <a:rPr lang="ru-RU" sz="1600" dirty="0">
                <a:solidFill>
                  <a:srgbClr val="C00000"/>
                </a:solidFill>
                <a:latin typeface="Georgia" panose="02040502050405020303" pitchFamily="18" charset="0"/>
              </a:rPr>
              <a:t>•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 трудности возвращения к семье;</a:t>
            </a:r>
          </a:p>
          <a:p>
            <a:r>
              <a:rPr lang="ru-RU" sz="1600" dirty="0">
                <a:solidFill>
                  <a:srgbClr val="C00000"/>
                </a:solidFill>
                <a:latin typeface="Georgia" panose="02040502050405020303" pitchFamily="18" charset="0"/>
              </a:rPr>
              <a:t>•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 повышенная настороженность;</a:t>
            </a:r>
          </a:p>
          <a:p>
            <a:r>
              <a:rPr lang="ru-RU" sz="1600" dirty="0">
                <a:solidFill>
                  <a:srgbClr val="C00000"/>
                </a:solidFill>
                <a:latin typeface="Georgia" panose="02040502050405020303" pitchFamily="18" charset="0"/>
              </a:rPr>
              <a:t>•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 риск злоупотребления 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алкоголем, </a:t>
            </a:r>
            <a:r>
              <a:rPr lang="ru-RU" sz="1600" dirty="0" err="1" smtClean="0">
                <a:solidFill>
                  <a:srgbClr val="1A1A1A"/>
                </a:solidFill>
                <a:latin typeface="Georgia" panose="02040502050405020303" pitchFamily="18" charset="0"/>
              </a:rPr>
              <a:t>психоактивными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 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веществами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.</a:t>
            </a:r>
            <a:endParaRPr lang="ru-RU" sz="1600" dirty="0">
              <a:solidFill>
                <a:srgbClr val="1A1A1A"/>
              </a:solidFill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619661" y="5596525"/>
            <a:ext cx="24737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постепенная </a:t>
            </a:r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адаптация к мирной </a:t>
            </a:r>
            <a:r>
              <a:rPr lang="ru-RU" sz="1600" dirty="0" smtClean="0">
                <a:solidFill>
                  <a:srgbClr val="1A1A1A"/>
                </a:solidFill>
                <a:latin typeface="Georgia" panose="02040502050405020303" pitchFamily="18" charset="0"/>
              </a:rPr>
              <a:t>обстановке</a:t>
            </a:r>
            <a:endParaRPr lang="ru-RU" sz="1600" dirty="0">
              <a:solidFill>
                <a:srgbClr val="1A1A1A"/>
              </a:solidFill>
              <a:latin typeface="Georgia" panose="02040502050405020303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6096000" y="707917"/>
            <a:ext cx="0" cy="5056632"/>
          </a:xfrm>
          <a:prstGeom prst="line">
            <a:avLst/>
          </a:prstGeom>
          <a:ln w="19050">
            <a:solidFill>
              <a:schemeClr val="bg2">
                <a:lumMod val="75000"/>
              </a:schemeClr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1075538" y="2547191"/>
            <a:ext cx="4941215" cy="844093"/>
          </a:xfrm>
          <a:prstGeom prst="roundRect">
            <a:avLst>
              <a:gd name="adj" fmla="val 9065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66661" y="3114868"/>
            <a:ext cx="4941215" cy="844093"/>
          </a:xfrm>
          <a:prstGeom prst="roundRect">
            <a:avLst>
              <a:gd name="adj" fmla="val 9065"/>
            </a:avLst>
          </a:prstGeom>
          <a:solidFill>
            <a:schemeClr val="accent1">
              <a:lumMod val="40000"/>
              <a:lumOff val="60000"/>
              <a:alpha val="60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192708" y="2646345"/>
            <a:ext cx="46956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Акцент сделан на </a:t>
            </a:r>
            <a:r>
              <a:rPr lang="ru-RU" sz="1600" b="1" u="sng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трудовой </a:t>
            </a:r>
            <a:r>
              <a:rPr lang="ru-RU" sz="1600" b="1" u="sng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и </a:t>
            </a:r>
            <a:r>
              <a:rPr lang="ru-RU" sz="1600" b="1" u="sng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социальной психологической </a:t>
            </a:r>
            <a:r>
              <a:rPr lang="ru-RU" sz="1600" b="1" u="sng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помощи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126481" y="3214649"/>
            <a:ext cx="51650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u="sng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Акцент сделан на </a:t>
            </a:r>
            <a:r>
              <a:rPr lang="ru-RU" sz="1600" b="1" u="sng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профессиональной </a:t>
            </a:r>
            <a:r>
              <a:rPr lang="ru-RU" sz="1600" b="1" u="sng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и </a:t>
            </a:r>
            <a:r>
              <a:rPr lang="ru-RU" sz="1600" b="1" u="sng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адресной психологической </a:t>
            </a:r>
            <a:r>
              <a:rPr lang="ru-RU" sz="1600" b="1" u="sng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помощи</a:t>
            </a:r>
          </a:p>
        </p:txBody>
      </p:sp>
      <p:sp>
        <p:nvSpPr>
          <p:cNvPr id="16" name="Овал 15"/>
          <p:cNvSpPr/>
          <p:nvPr/>
        </p:nvSpPr>
        <p:spPr>
          <a:xfrm>
            <a:off x="1200648" y="3431212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200648" y="3723600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200648" y="4039404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200648" y="4476031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192708" y="4934674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1428274" y="3367637"/>
            <a:ext cx="18742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трудовая терапия</a:t>
            </a:r>
            <a:endParaRPr lang="ru-RU" sz="16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1421561" y="3696577"/>
            <a:ext cx="26917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терапия воспоминаниями</a:t>
            </a:r>
            <a:endParaRPr lang="ru-RU" sz="16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421561" y="4005944"/>
            <a:ext cx="32191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общение с другими ветеранами</a:t>
            </a:r>
            <a:endParaRPr lang="ru-RU" sz="1600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1442189" y="4805914"/>
            <a:ext cx="3010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участие в памятных и общественных мероприятиях</a:t>
            </a:r>
            <a:endParaRPr lang="ru-RU" sz="1600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449155" y="4405929"/>
            <a:ext cx="220124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семейная поддержка</a:t>
            </a:r>
            <a:endParaRPr lang="ru-RU" sz="1600" dirty="0"/>
          </a:p>
        </p:txBody>
      </p:sp>
      <p:sp>
        <p:nvSpPr>
          <p:cNvPr id="39" name="Овал 38"/>
          <p:cNvSpPr/>
          <p:nvPr/>
        </p:nvSpPr>
        <p:spPr>
          <a:xfrm>
            <a:off x="6344521" y="4008393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6344521" y="4371848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6352461" y="4837541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6352461" y="5274168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344521" y="5732811"/>
            <a:ext cx="220913" cy="220913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684464" y="3915550"/>
            <a:ext cx="37128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индивидуальная психотерапия, КПТ</a:t>
            </a:r>
            <a:endParaRPr lang="ru-RU" sz="1600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6648856" y="5072243"/>
            <a:ext cx="27888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работа с травматическими воспоминаниями</a:t>
            </a:r>
            <a:endParaRPr lang="ru-RU" sz="16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684464" y="4316755"/>
            <a:ext cx="24737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семейная психотерапия</a:t>
            </a:r>
            <a:endParaRPr lang="ru-RU" sz="1600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6666360" y="4733689"/>
            <a:ext cx="342687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A1A1A"/>
                </a:solidFill>
                <a:latin typeface="Georgia" panose="02040502050405020303" pitchFamily="18" charset="0"/>
              </a:rPr>
              <a:t>лечение нарушений сна и тревоги</a:t>
            </a:r>
            <a:endParaRPr lang="ru-RU" sz="1600" dirty="0"/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1917" y1="91333" x2="41917" y2="91333"/>
                        <a14:foregroundMark x1="60333" y1="32667" x2="60333" y2="32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382" y="4536232"/>
            <a:ext cx="1696784" cy="169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373" l="0" r="100000">
                        <a14:foregroundMark x1="48095" y1="38558" x2="48095" y2="38558"/>
                        <a14:foregroundMark x1="44286" y1="20533" x2="44286" y2="20533"/>
                        <a14:foregroundMark x1="50952" y1="20846" x2="50952" y2="20846"/>
                        <a14:foregroundMark x1="56786" y1="20846" x2="56786" y2="20846"/>
                        <a14:foregroundMark x1="81548" y1="33542" x2="81548" y2="33542"/>
                        <a14:foregroundMark x1="41071" y1="59718" x2="41071" y2="59718"/>
                        <a14:foregroundMark x1="13571" y1="47179" x2="13571" y2="47179"/>
                        <a14:foregroundMark x1="10833" y1="61599" x2="10833" y2="615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7674" y="5003667"/>
            <a:ext cx="1850406" cy="1405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85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/>
          <p:cNvGrpSpPr/>
          <p:nvPr/>
        </p:nvGrpSpPr>
        <p:grpSpPr>
          <a:xfrm>
            <a:off x="0" y="0"/>
            <a:ext cx="12192000" cy="6858000"/>
            <a:chOff x="0" y="287595"/>
            <a:chExt cx="12192000" cy="6565613"/>
          </a:xfrm>
        </p:grpSpPr>
        <p:pic>
          <p:nvPicPr>
            <p:cNvPr id="4098" name="Picture 2" descr="Picture background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2422" y1="6528" x2="7422" y2="69167"/>
                          <a14:foregroundMark x1="10391" y1="87222" x2="19141" y2="77500"/>
                          <a14:foregroundMark x1="63516" y1="43194" x2="95625" y2="19722"/>
                          <a14:foregroundMark x1="93359" y1="25139" x2="94375" y2="65972"/>
                          <a14:foregroundMark x1="90859" y1="76111" x2="94375" y2="93194"/>
                          <a14:foregroundMark x1="86953" y1="22083" x2="97734" y2="8472"/>
                          <a14:foregroundMark x1="70469" y1="71806" x2="76563" y2="78333"/>
                          <a14:foregroundMark x1="82266" y1="80139" x2="87422" y2="85417"/>
                          <a14:foregroundMark x1="44219" y1="42361" x2="54219" y2="59861"/>
                          <a14:foregroundMark x1="44219" y1="42778" x2="44453" y2="61111"/>
                          <a14:foregroundMark x1="45703" y1="61250" x2="53906" y2="60972"/>
                          <a14:foregroundMark x1="55625" y1="50556" x2="54922" y2="41111"/>
                          <a14:foregroundMark x1="43828" y1="40694" x2="54375" y2="39444"/>
                          <a14:foregroundMark x1="56563" y1="39306" x2="56563" y2="39306"/>
                          <a14:foregroundMark x1="43750" y1="39583" x2="43750" y2="39583"/>
                          <a14:foregroundMark x1="43750" y1="61528" x2="43750" y2="61528"/>
                          <a14:foregroundMark x1="56406" y1="62083" x2="56406" y2="62083"/>
                          <a14:foregroundMark x1="1719" y1="41389" x2="2813" y2="93611"/>
                          <a14:foregroundMark x1="72969" y1="70278" x2="78203" y2="70833"/>
                          <a14:foregroundMark x1="16563" y1="71806" x2="15547" y2="72361"/>
                          <a14:foregroundMark x1="11641" y1="72778" x2="11641" y2="72778"/>
                          <a14:backgroundMark x1="20938" y1="4583" x2="41484" y2="28194"/>
                          <a14:backgroundMark x1="28984" y1="90139" x2="73359" y2="91806"/>
                          <a14:backgroundMark x1="69141" y1="12917" x2="57734" y2="27222"/>
                          <a14:backgroundMark x1="41406" y1="68750" x2="61719" y2="72500"/>
                          <a14:backgroundMark x1="42813" y1="58056" x2="42813" y2="58056"/>
                          <a14:backgroundMark x1="57109" y1="58472" x2="57109" y2="58472"/>
                          <a14:backgroundMark x1="94688" y1="556" x2="94688" y2="556"/>
                          <a14:backgroundMark x1="94609" y1="98333" x2="94609" y2="9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87595"/>
              <a:ext cx="12192000" cy="65656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Picture background"/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2422" y1="6528" x2="7422" y2="69167"/>
                          <a14:foregroundMark x1="10391" y1="87222" x2="19141" y2="77500"/>
                          <a14:foregroundMark x1="63516" y1="43194" x2="95625" y2="19722"/>
                          <a14:foregroundMark x1="93359" y1="25139" x2="94375" y2="65972"/>
                          <a14:foregroundMark x1="90859" y1="76111" x2="94375" y2="93194"/>
                          <a14:foregroundMark x1="86953" y1="22083" x2="97734" y2="8472"/>
                          <a14:foregroundMark x1="70469" y1="71806" x2="76563" y2="78333"/>
                          <a14:foregroundMark x1="82266" y1="80139" x2="87422" y2="85417"/>
                          <a14:foregroundMark x1="44219" y1="42361" x2="54219" y2="59861"/>
                          <a14:foregroundMark x1="44219" y1="42778" x2="44453" y2="61111"/>
                          <a14:foregroundMark x1="45703" y1="61250" x2="53906" y2="60972"/>
                          <a14:foregroundMark x1="55625" y1="50556" x2="54922" y2="41111"/>
                          <a14:foregroundMark x1="43828" y1="40694" x2="54375" y2="39444"/>
                          <a14:foregroundMark x1="56563" y1="39306" x2="56563" y2="39306"/>
                          <a14:foregroundMark x1="43750" y1="39583" x2="43750" y2="39583"/>
                          <a14:foregroundMark x1="43750" y1="61528" x2="43750" y2="61528"/>
                          <a14:foregroundMark x1="56406" y1="62083" x2="56406" y2="62083"/>
                          <a14:foregroundMark x1="1719" y1="41389" x2="2813" y2="93611"/>
                          <a14:foregroundMark x1="72969" y1="70278" x2="78203" y2="70833"/>
                          <a14:foregroundMark x1="16563" y1="71806" x2="15547" y2="72361"/>
                          <a14:foregroundMark x1="11641" y1="72778" x2="11641" y2="72778"/>
                          <a14:backgroundMark x1="20938" y1="4583" x2="41484" y2="28194"/>
                          <a14:backgroundMark x1="28984" y1="90139" x2="73359" y2="91806"/>
                          <a14:backgroundMark x1="69141" y1="12917" x2="57734" y2="27222"/>
                          <a14:backgroundMark x1="41406" y1="68750" x2="61719" y2="72500"/>
                          <a14:backgroundMark x1="42813" y1="58056" x2="42813" y2="58056"/>
                          <a14:backgroundMark x1="57109" y1="58472" x2="57109" y2="58472"/>
                          <a14:backgroundMark x1="94688" y1="556" x2="94688" y2="556"/>
                          <a14:backgroundMark x1="94609" y1="98333" x2="94609" y2="9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150" t="32919" r="70650" b="59282"/>
            <a:stretch/>
          </p:blipFill>
          <p:spPr bwMode="auto">
            <a:xfrm>
              <a:off x="2121408" y="2606040"/>
              <a:ext cx="2039112" cy="15361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Picture background"/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2422" y1="6528" x2="7422" y2="69167"/>
                          <a14:foregroundMark x1="10391" y1="87222" x2="19141" y2="77500"/>
                          <a14:foregroundMark x1="63516" y1="43194" x2="95625" y2="19722"/>
                          <a14:foregroundMark x1="93359" y1="25139" x2="94375" y2="65972"/>
                          <a14:foregroundMark x1="90859" y1="76111" x2="94375" y2="93194"/>
                          <a14:foregroundMark x1="86953" y1="22083" x2="97734" y2="8472"/>
                          <a14:foregroundMark x1="70469" y1="71806" x2="76563" y2="78333"/>
                          <a14:foregroundMark x1="82266" y1="80139" x2="87422" y2="85417"/>
                          <a14:foregroundMark x1="44219" y1="42361" x2="54219" y2="59861"/>
                          <a14:foregroundMark x1="44219" y1="42778" x2="44453" y2="61111"/>
                          <a14:foregroundMark x1="45703" y1="61250" x2="53906" y2="60972"/>
                          <a14:foregroundMark x1="55625" y1="50556" x2="54922" y2="41111"/>
                          <a14:foregroundMark x1="43828" y1="40694" x2="54375" y2="39444"/>
                          <a14:foregroundMark x1="56563" y1="39306" x2="56563" y2="39306"/>
                          <a14:foregroundMark x1="43750" y1="39583" x2="43750" y2="39583"/>
                          <a14:foregroundMark x1="43750" y1="61528" x2="43750" y2="61528"/>
                          <a14:foregroundMark x1="56406" y1="62083" x2="56406" y2="62083"/>
                          <a14:foregroundMark x1="1719" y1="41389" x2="2813" y2="93611"/>
                          <a14:foregroundMark x1="72969" y1="70278" x2="78203" y2="70833"/>
                          <a14:foregroundMark x1="16563" y1="71806" x2="15547" y2="72361"/>
                          <a14:foregroundMark x1="11641" y1="72778" x2="11641" y2="72778"/>
                          <a14:backgroundMark x1="20938" y1="4583" x2="41484" y2="28194"/>
                          <a14:backgroundMark x1="28984" y1="90139" x2="73359" y2="91806"/>
                          <a14:backgroundMark x1="69141" y1="12917" x2="57734" y2="27222"/>
                          <a14:backgroundMark x1="41406" y1="68750" x2="61719" y2="72500"/>
                          <a14:backgroundMark x1="42813" y1="58056" x2="42813" y2="58056"/>
                          <a14:backgroundMark x1="57109" y1="58472" x2="57109" y2="58472"/>
                          <a14:backgroundMark x1="94688" y1="556" x2="94688" y2="556"/>
                          <a14:backgroundMark x1="94609" y1="98333" x2="94609" y2="9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00" t="33430" r="75400" b="60581"/>
            <a:stretch/>
          </p:blipFill>
          <p:spPr bwMode="auto">
            <a:xfrm>
              <a:off x="1225296" y="2011680"/>
              <a:ext cx="1792224" cy="4481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Picture background"/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2422" y1="6528" x2="7422" y2="69167"/>
                          <a14:foregroundMark x1="10391" y1="87222" x2="19141" y2="77500"/>
                          <a14:foregroundMark x1="63516" y1="43194" x2="95625" y2="19722"/>
                          <a14:foregroundMark x1="93359" y1="25139" x2="94375" y2="65972"/>
                          <a14:foregroundMark x1="90859" y1="76111" x2="94375" y2="93194"/>
                          <a14:foregroundMark x1="86953" y1="22083" x2="97734" y2="8472"/>
                          <a14:foregroundMark x1="70469" y1="71806" x2="76563" y2="78333"/>
                          <a14:foregroundMark x1="82266" y1="80139" x2="87422" y2="85417"/>
                          <a14:foregroundMark x1="44219" y1="42361" x2="54219" y2="59861"/>
                          <a14:foregroundMark x1="44219" y1="42778" x2="44453" y2="61111"/>
                          <a14:foregroundMark x1="45703" y1="61250" x2="53906" y2="60972"/>
                          <a14:foregroundMark x1="55625" y1="50556" x2="54922" y2="41111"/>
                          <a14:foregroundMark x1="43828" y1="40694" x2="54375" y2="39444"/>
                          <a14:foregroundMark x1="56563" y1="39306" x2="56563" y2="39306"/>
                          <a14:foregroundMark x1="43750" y1="39583" x2="43750" y2="39583"/>
                          <a14:foregroundMark x1="43750" y1="61528" x2="43750" y2="61528"/>
                          <a14:foregroundMark x1="56406" y1="62083" x2="56406" y2="62083"/>
                          <a14:foregroundMark x1="1719" y1="41389" x2="2813" y2="93611"/>
                          <a14:foregroundMark x1="72969" y1="70278" x2="78203" y2="70833"/>
                          <a14:foregroundMark x1="16563" y1="71806" x2="15547" y2="72361"/>
                          <a14:foregroundMark x1="11641" y1="72778" x2="11641" y2="72778"/>
                          <a14:backgroundMark x1="20938" y1="4583" x2="41484" y2="28194"/>
                          <a14:backgroundMark x1="28984" y1="90139" x2="73359" y2="91806"/>
                          <a14:backgroundMark x1="69141" y1="12917" x2="57734" y2="27222"/>
                          <a14:backgroundMark x1="41406" y1="68750" x2="61719" y2="72500"/>
                          <a14:backgroundMark x1="42813" y1="58056" x2="42813" y2="58056"/>
                          <a14:backgroundMark x1="57109" y1="58472" x2="57109" y2="58472"/>
                          <a14:backgroundMark x1="94688" y1="556" x2="94688" y2="556"/>
                          <a14:backgroundMark x1="94609" y1="98333" x2="94609" y2="9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725" t="33893" r="1800" b="59561"/>
            <a:stretch/>
          </p:blipFill>
          <p:spPr bwMode="auto">
            <a:xfrm>
              <a:off x="8028432" y="2606040"/>
              <a:ext cx="4096512" cy="1636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Picture background"/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2422" y1="6528" x2="7422" y2="69167"/>
                          <a14:foregroundMark x1="10391" y1="87222" x2="19141" y2="77500"/>
                          <a14:foregroundMark x1="63516" y1="43194" x2="95625" y2="19722"/>
                          <a14:foregroundMark x1="93359" y1="25139" x2="94375" y2="65972"/>
                          <a14:foregroundMark x1="90859" y1="76111" x2="94375" y2="93194"/>
                          <a14:foregroundMark x1="86953" y1="22083" x2="97734" y2="8472"/>
                          <a14:foregroundMark x1="70469" y1="71806" x2="76563" y2="78333"/>
                          <a14:foregroundMark x1="82266" y1="80139" x2="87422" y2="85417"/>
                          <a14:foregroundMark x1="44219" y1="42361" x2="54219" y2="59861"/>
                          <a14:foregroundMark x1="44219" y1="42778" x2="44453" y2="61111"/>
                          <a14:foregroundMark x1="45703" y1="61250" x2="53906" y2="60972"/>
                          <a14:foregroundMark x1="55625" y1="50556" x2="54922" y2="41111"/>
                          <a14:foregroundMark x1="43828" y1="40694" x2="54375" y2="39444"/>
                          <a14:foregroundMark x1="56563" y1="39306" x2="56563" y2="39306"/>
                          <a14:foregroundMark x1="43750" y1="39583" x2="43750" y2="39583"/>
                          <a14:foregroundMark x1="43750" y1="61528" x2="43750" y2="61528"/>
                          <a14:foregroundMark x1="56406" y1="62083" x2="56406" y2="62083"/>
                          <a14:foregroundMark x1="1719" y1="41389" x2="2813" y2="93611"/>
                          <a14:foregroundMark x1="72969" y1="70278" x2="78203" y2="70833"/>
                          <a14:foregroundMark x1="16563" y1="71806" x2="15547" y2="72361"/>
                          <a14:foregroundMark x1="11641" y1="72778" x2="11641" y2="72778"/>
                          <a14:backgroundMark x1="20938" y1="4583" x2="41484" y2="28194"/>
                          <a14:backgroundMark x1="28984" y1="90139" x2="73359" y2="91806"/>
                          <a14:backgroundMark x1="69141" y1="12917" x2="57734" y2="27222"/>
                          <a14:backgroundMark x1="41406" y1="68750" x2="61719" y2="72500"/>
                          <a14:backgroundMark x1="42813" y1="58056" x2="42813" y2="58056"/>
                          <a14:backgroundMark x1="57109" y1="58472" x2="57109" y2="58472"/>
                          <a14:backgroundMark x1="94688" y1="556" x2="94688" y2="556"/>
                          <a14:backgroundMark x1="94609" y1="98333" x2="94609" y2="9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608" t="33893" r="1800" b="59561"/>
            <a:stretch/>
          </p:blipFill>
          <p:spPr bwMode="auto">
            <a:xfrm>
              <a:off x="9208008" y="1933625"/>
              <a:ext cx="2849880" cy="1636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Picture background"/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2422" y1="6528" x2="7422" y2="69167"/>
                          <a14:foregroundMark x1="10391" y1="87222" x2="19141" y2="77500"/>
                          <a14:foregroundMark x1="63516" y1="43194" x2="95625" y2="19722"/>
                          <a14:foregroundMark x1="93359" y1="25139" x2="94375" y2="65972"/>
                          <a14:foregroundMark x1="90859" y1="76111" x2="94375" y2="93194"/>
                          <a14:foregroundMark x1="86953" y1="22083" x2="97734" y2="8472"/>
                          <a14:foregroundMark x1="70469" y1="71806" x2="76563" y2="78333"/>
                          <a14:foregroundMark x1="82266" y1="80139" x2="87422" y2="85417"/>
                          <a14:foregroundMark x1="44219" y1="42361" x2="54219" y2="59861"/>
                          <a14:foregroundMark x1="44219" y1="42778" x2="44453" y2="61111"/>
                          <a14:foregroundMark x1="45703" y1="61250" x2="53906" y2="60972"/>
                          <a14:foregroundMark x1="55625" y1="50556" x2="54922" y2="41111"/>
                          <a14:foregroundMark x1="43828" y1="40694" x2="54375" y2="39444"/>
                          <a14:foregroundMark x1="56563" y1="39306" x2="56563" y2="39306"/>
                          <a14:foregroundMark x1="43750" y1="39583" x2="43750" y2="39583"/>
                          <a14:foregroundMark x1="43750" y1="61528" x2="43750" y2="61528"/>
                          <a14:foregroundMark x1="56406" y1="62083" x2="56406" y2="62083"/>
                          <a14:foregroundMark x1="1719" y1="41389" x2="2813" y2="93611"/>
                          <a14:foregroundMark x1="72969" y1="70278" x2="78203" y2="70833"/>
                          <a14:foregroundMark x1="16563" y1="71806" x2="15547" y2="72361"/>
                          <a14:foregroundMark x1="11641" y1="72778" x2="11641" y2="72778"/>
                          <a14:backgroundMark x1="20938" y1="4583" x2="41484" y2="28194"/>
                          <a14:backgroundMark x1="28984" y1="90139" x2="73359" y2="91806"/>
                          <a14:backgroundMark x1="69141" y1="12917" x2="57734" y2="27222"/>
                          <a14:backgroundMark x1="41406" y1="68750" x2="61719" y2="72500"/>
                          <a14:backgroundMark x1="42813" y1="58056" x2="42813" y2="58056"/>
                          <a14:backgroundMark x1="57109" y1="58472" x2="57109" y2="58472"/>
                          <a14:backgroundMark x1="94688" y1="556" x2="94688" y2="556"/>
                          <a14:backgroundMark x1="94609" y1="98333" x2="94609" y2="9833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050" r="94800" b="58769"/>
            <a:stretch/>
          </p:blipFill>
          <p:spPr bwMode="auto">
            <a:xfrm>
              <a:off x="167640" y="2724690"/>
              <a:ext cx="633984" cy="17924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Овал 12"/>
            <p:cNvSpPr/>
            <p:nvPr/>
          </p:nvSpPr>
          <p:spPr>
            <a:xfrm>
              <a:off x="1737741" y="942273"/>
              <a:ext cx="767334" cy="740664"/>
            </a:xfrm>
            <a:prstGeom prst="ellipse">
              <a:avLst/>
            </a:prstGeom>
            <a:solidFill>
              <a:srgbClr val="8DB2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Georgia" panose="02040502050405020303" pitchFamily="18" charset="0"/>
              </a:endParaRPr>
            </a:p>
          </p:txBody>
        </p:sp>
        <p:sp>
          <p:nvSpPr>
            <p:cNvPr id="14" name="Овал 13"/>
            <p:cNvSpPr/>
            <p:nvPr/>
          </p:nvSpPr>
          <p:spPr>
            <a:xfrm>
              <a:off x="9693021" y="948580"/>
              <a:ext cx="767334" cy="740664"/>
            </a:xfrm>
            <a:prstGeom prst="ellipse">
              <a:avLst/>
            </a:prstGeom>
            <a:solidFill>
              <a:srgbClr val="CDDD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Georgia" panose="02040502050405020303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042416" y="4517136"/>
              <a:ext cx="1563624" cy="923544"/>
            </a:xfrm>
            <a:prstGeom prst="rect">
              <a:avLst/>
            </a:prstGeom>
            <a:solidFill>
              <a:srgbClr val="8DB2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Georgia" panose="02040502050405020303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8513064" y="4549744"/>
              <a:ext cx="1563624" cy="923544"/>
            </a:xfrm>
            <a:prstGeom prst="rect">
              <a:avLst/>
            </a:prstGeom>
            <a:solidFill>
              <a:srgbClr val="CADC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Georgia" panose="02040502050405020303" pitchFamily="18" charset="0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752256" y="1933093"/>
            <a:ext cx="104211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оформление инвалидности-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получение выплат и компенсаций-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обеспечение жильём-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возвращение к трудовой деятельности-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профессиональное переобучение-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помощь в получении образования-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сопровождение семьи-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помощь в восстановлении документов-</a:t>
            </a:r>
          </a:p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организация доступной среды-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069086" y="4375994"/>
            <a:ext cx="232153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Text" panose="02000505000000020004" pitchFamily="2" charset="0"/>
              </a:rPr>
              <a:t>Для участников </a:t>
            </a:r>
            <a:r>
              <a:rPr lang="ru-RU" sz="320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Text" panose="02000505000000020004" pitchFamily="2" charset="0"/>
              </a:rPr>
              <a:t>ВОВ: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Text" panose="02000505000000020004" pitchFamily="2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9535" y="2131161"/>
            <a:ext cx="50330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1A1A1A"/>
                </a:solidFill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обеспечение ухода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-получение льгот и мед. помощи</a:t>
            </a:r>
          </a:p>
          <a:p>
            <a:r>
              <a:rPr lang="ru-RU" dirty="0">
                <a:solidFill>
                  <a:srgbClr val="1A1A1A"/>
                </a:solidFill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организация санаторно-курортного лечения</a:t>
            </a:r>
          </a:p>
          <a:p>
            <a:r>
              <a:rPr lang="ru-RU" dirty="0">
                <a:solidFill>
                  <a:srgbClr val="1A1A1A"/>
                </a:solidFill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помощь в бытовых вопросах</a:t>
            </a:r>
          </a:p>
          <a:p>
            <a:r>
              <a:rPr lang="ru-RU" dirty="0">
                <a:solidFill>
                  <a:srgbClr val="1A1A1A"/>
                </a:solidFill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обеспечение лекарствами</a:t>
            </a:r>
          </a:p>
          <a:p>
            <a:r>
              <a:rPr lang="ru-RU" dirty="0">
                <a:solidFill>
                  <a:srgbClr val="1A1A1A"/>
                </a:solidFill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создание условий для общения</a:t>
            </a:r>
          </a:p>
          <a:p>
            <a:r>
              <a:rPr lang="ru-RU" dirty="0">
                <a:solidFill>
                  <a:srgbClr val="1A1A1A"/>
                </a:solidFill>
                <a:latin typeface="Georgia" panose="02040502050405020303" pitchFamily="18" charset="0"/>
              </a:rPr>
              <a:t>-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поддержка родственников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973983" y="109235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dirty="0" smtClean="0">
                <a:ln w="6350">
                  <a:solidFill>
                    <a:schemeClr val="tx1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У пожилых ветеранов важно оценивать не только диагноз, но и способность к самообслуживанию, передвижению и ориентации.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513064" y="4386457"/>
            <a:ext cx="2250985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Text" panose="02000505000000020004" pitchFamily="2" charset="0"/>
              </a:rPr>
              <a:t>Для участников </a:t>
            </a:r>
            <a:r>
              <a:rPr lang="ru-RU" sz="3200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tka Text" panose="02000505000000020004" pitchFamily="2" charset="0"/>
              </a:rPr>
              <a:t>СВО:</a:t>
            </a:r>
            <a:endParaRPr lang="ru-RU" sz="2000" b="0" i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tka Text" panose="02000505000000020004" pitchFamily="2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853704" y="5705263"/>
            <a:ext cx="69103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i="0" dirty="0" smtClean="0">
                <a:ln w="9525">
                  <a:solidFill>
                    <a:schemeClr val="tx1"/>
                  </a:solidFill>
                </a:ln>
                <a:solidFill>
                  <a:schemeClr val="accent1">
                    <a:lumMod val="75000"/>
                  </a:schemeClr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Для молодых участников особенно важно не ограничивать реабилитацию только медицинским лечением. Необходимо создавать условия для возвращения к активной жизни.</a:t>
            </a:r>
            <a:endParaRPr lang="ru-RU" b="1" i="0" dirty="0">
              <a:ln w="9525">
                <a:solidFill>
                  <a:schemeClr val="tx1"/>
                </a:solidFill>
              </a:ln>
              <a:solidFill>
                <a:schemeClr val="accent1">
                  <a:lumMod val="75000"/>
                </a:schemeClr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256" y="723593"/>
            <a:ext cx="701918" cy="70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49898" y1="59796" x2="49898" y2="597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339" y="546724"/>
            <a:ext cx="1044977" cy="1044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4160520" y="537344"/>
            <a:ext cx="3711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0" i="0" dirty="0" smtClean="0">
                <a:solidFill>
                  <a:srgbClr val="1A1A1A"/>
                </a:solidFill>
                <a:effectLst/>
                <a:latin typeface="YS Text"/>
              </a:rPr>
              <a:t>Главные (приоритетные) задачи:</a:t>
            </a:r>
          </a:p>
        </p:txBody>
      </p:sp>
      <p:sp>
        <p:nvSpPr>
          <p:cNvPr id="24" name="Дуга 23"/>
          <p:cNvSpPr/>
          <p:nvPr/>
        </p:nvSpPr>
        <p:spPr>
          <a:xfrm rot="6256657">
            <a:off x="3252496" y="849864"/>
            <a:ext cx="2266950" cy="2124679"/>
          </a:xfrm>
          <a:prstGeom prst="arc">
            <a:avLst>
              <a:gd name="adj1" fmla="val 15698148"/>
              <a:gd name="adj2" fmla="val 0"/>
            </a:avLst>
          </a:prstGeom>
          <a:ln w="28575">
            <a:solidFill>
              <a:srgbClr val="2E75B6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Дуга 27"/>
          <p:cNvSpPr/>
          <p:nvPr/>
        </p:nvSpPr>
        <p:spPr>
          <a:xfrm rot="16429677">
            <a:off x="6873816" y="4549107"/>
            <a:ext cx="2266950" cy="2124679"/>
          </a:xfrm>
          <a:prstGeom prst="arc">
            <a:avLst>
              <a:gd name="adj1" fmla="val 15698148"/>
              <a:gd name="adj2" fmla="val 0"/>
            </a:avLst>
          </a:prstGeom>
          <a:ln w="28575">
            <a:solidFill>
              <a:srgbClr val="2E75B6"/>
            </a:solidFill>
            <a:prstDash val="sys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Социальная реабилитация</a:t>
            </a:r>
          </a:p>
        </p:txBody>
      </p:sp>
    </p:spTree>
    <p:extLst>
      <p:ext uri="{BB962C8B-B14F-4D97-AF65-F5344CB8AC3E}">
        <p14:creationId xmlns:p14="http://schemas.microsoft.com/office/powerpoint/2010/main" val="339625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163955" y="531174"/>
            <a:ext cx="9751695" cy="1628775"/>
          </a:xfrm>
          <a:prstGeom prst="roundRect">
            <a:avLst>
              <a:gd name="adj" fmla="val 9065"/>
            </a:avLst>
          </a:prstGeom>
          <a:solidFill>
            <a:srgbClr val="548235">
              <a:alpha val="60000"/>
            </a:srgb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259204" y="731544"/>
            <a:ext cx="95611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Для большинства участников ВОВ профессиональная реабилитация имеет второстепенное значение из-за возраста и выхода на пенсию. Основное внимание уделяется сохранению бытовой самостоятельности и социальной активности. Для участников СВО профессиональная реабилитация может включать:</a:t>
            </a:r>
          </a:p>
          <a:p>
            <a:endParaRPr lang="ru-RU" dirty="0" smtClean="0">
              <a:latin typeface="Georgia" panose="02040502050405020303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9204" y="2229590"/>
            <a:ext cx="75037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Georgia" panose="02040502050405020303" pitchFamily="18" charset="0"/>
              </a:rPr>
              <a:t>• оценку возможности возвращения к прежней работе;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• профессиональную ориентацию;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• обучение новой профессии;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• адаптацию рабочего места;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• сокращение физической нагрузки;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• дистанционную или надомную работу;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• помощь в открытии собственного дела;</a:t>
            </a:r>
          </a:p>
          <a:p>
            <a:r>
              <a:rPr lang="ru-RU" dirty="0" smtClean="0">
                <a:latin typeface="Georgia" panose="02040502050405020303" pitchFamily="18" charset="0"/>
              </a:rPr>
              <a:t>• развитие доступной занятости.</a:t>
            </a:r>
          </a:p>
          <a:p>
            <a:endParaRPr lang="ru-RU" dirty="0" smtClean="0">
              <a:latin typeface="Georgia" panose="02040502050405020303" pitchFamily="18" charset="0"/>
            </a:endParaRPr>
          </a:p>
          <a:p>
            <a:r>
              <a:rPr lang="ru-RU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При этом решение о возвращении к службе или работе принимается индивидуально с учётом состояния здоровья и медицинских противопоказаний.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6325" y="2691123"/>
            <a:ext cx="2505411" cy="36392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Профессиональная реабилитация</a:t>
            </a:r>
          </a:p>
        </p:txBody>
      </p:sp>
    </p:spTree>
    <p:extLst>
      <p:ext uri="{BB962C8B-B14F-4D97-AF65-F5344CB8AC3E}">
        <p14:creationId xmlns:p14="http://schemas.microsoft.com/office/powerpoint/2010/main" val="3820873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50504" y="1450885"/>
            <a:ext cx="48356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восстановительная и реконструктивная реабилитация, протезирование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2301085" y="1400039"/>
            <a:ext cx="31389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поддерживающая реабилитация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1176887" y="670747"/>
            <a:ext cx="4703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 Black" panose="020B0A04020102020204" pitchFamily="34" charset="0"/>
              </a:rPr>
              <a:t>Для участников ВОВ преобладает: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2321645" y="2435273"/>
            <a:ext cx="38814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профилактика осложнений хронических заболеваний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2253294" y="3521353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сохранение самостоятельности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2369241" y="4548970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уход и социальная помощь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2294678" y="5565659"/>
            <a:ext cx="3722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поддержание памяти и общения</a:t>
            </a:r>
            <a:endParaRPr lang="ru-RU" dirty="0">
              <a:latin typeface="Georgia" panose="02040502050405020303" pitchFamily="18" charset="0"/>
            </a:endParaRPr>
          </a:p>
        </p:txBody>
      </p:sp>
      <p:grpSp>
        <p:nvGrpSpPr>
          <p:cNvPr id="49" name="Группа 48"/>
          <p:cNvGrpSpPr/>
          <p:nvPr/>
        </p:nvGrpSpPr>
        <p:grpSpPr>
          <a:xfrm>
            <a:off x="1241667" y="1036559"/>
            <a:ext cx="2016349" cy="5371591"/>
            <a:chOff x="368767" y="489400"/>
            <a:chExt cx="2201251" cy="5864173"/>
          </a:xfrm>
        </p:grpSpPr>
        <p:sp>
          <p:nvSpPr>
            <p:cNvPr id="50" name="Полилиния 49"/>
            <p:cNvSpPr/>
            <p:nvPr/>
          </p:nvSpPr>
          <p:spPr>
            <a:xfrm>
              <a:off x="368767" y="659223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1" name="Полилиния 50"/>
            <p:cNvSpPr/>
            <p:nvPr/>
          </p:nvSpPr>
          <p:spPr>
            <a:xfrm rot="10800000">
              <a:off x="948160" y="1757517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Полилиния 51"/>
            <p:cNvSpPr/>
            <p:nvPr/>
          </p:nvSpPr>
          <p:spPr>
            <a:xfrm>
              <a:off x="385638" y="2850412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3" name="Полилиния 52"/>
            <p:cNvSpPr/>
            <p:nvPr/>
          </p:nvSpPr>
          <p:spPr>
            <a:xfrm rot="10800000">
              <a:off x="962896" y="3938414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4" name="Полилиния 53"/>
            <p:cNvSpPr/>
            <p:nvPr/>
          </p:nvSpPr>
          <p:spPr>
            <a:xfrm>
              <a:off x="385638" y="5015677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Овал 54"/>
            <p:cNvSpPr/>
            <p:nvPr/>
          </p:nvSpPr>
          <p:spPr>
            <a:xfrm>
              <a:off x="515298" y="822223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Овал 55"/>
            <p:cNvSpPr/>
            <p:nvPr/>
          </p:nvSpPr>
          <p:spPr>
            <a:xfrm>
              <a:off x="561020" y="3008350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Овал 56"/>
            <p:cNvSpPr/>
            <p:nvPr/>
          </p:nvSpPr>
          <p:spPr>
            <a:xfrm>
              <a:off x="516107" y="1913696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Овал 57"/>
            <p:cNvSpPr/>
            <p:nvPr/>
          </p:nvSpPr>
          <p:spPr>
            <a:xfrm>
              <a:off x="541012" y="4088230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958932" y="489400"/>
              <a:ext cx="1611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solidFill>
                    <a:srgbClr val="548235"/>
                  </a:solidFill>
                  <a:latin typeface="Century Gothic" panose="020B0502020202020204" pitchFamily="34" charset="0"/>
                </a:rPr>
                <a:t>01</a:t>
              </a:r>
              <a:endParaRPr lang="ru-RU" sz="4800" dirty="0">
                <a:solidFill>
                  <a:srgbClr val="548235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948159" y="5953463"/>
              <a:ext cx="1611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solidFill>
                    <a:srgbClr val="548235"/>
                  </a:solidFill>
                  <a:latin typeface="Century Gothic" panose="020B0502020202020204" pitchFamily="34" charset="0"/>
                </a:rPr>
                <a:t>05</a:t>
              </a:r>
              <a:endParaRPr lang="ru-RU" sz="4800" dirty="0">
                <a:solidFill>
                  <a:srgbClr val="548235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61" name="Овал 60"/>
            <p:cNvSpPr/>
            <p:nvPr/>
          </p:nvSpPr>
          <p:spPr>
            <a:xfrm>
              <a:off x="561019" y="5176232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6427477" y="686014"/>
            <a:ext cx="47035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0" i="0" dirty="0" smtClean="0">
                <a:solidFill>
                  <a:schemeClr val="accent5">
                    <a:lumMod val="75000"/>
                  </a:schemeClr>
                </a:solidFill>
                <a:effectLst/>
                <a:latin typeface="Arial Black" panose="020B0A04020102020204" pitchFamily="34" charset="0"/>
              </a:rPr>
              <a:t>Для участников СВО преобладает:</a:t>
            </a:r>
          </a:p>
        </p:txBody>
      </p:sp>
      <p:sp>
        <p:nvSpPr>
          <p:cNvPr id="64" name="Прямоугольник 63"/>
          <p:cNvSpPr/>
          <p:nvPr/>
        </p:nvSpPr>
        <p:spPr>
          <a:xfrm>
            <a:off x="6096000" y="257399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лечение последствий боевых травм</a:t>
            </a:r>
          </a:p>
        </p:txBody>
      </p:sp>
      <p:sp>
        <p:nvSpPr>
          <p:cNvPr id="65" name="Прямоугольник 64"/>
          <p:cNvSpPr/>
          <p:nvPr/>
        </p:nvSpPr>
        <p:spPr>
          <a:xfrm>
            <a:off x="8009444" y="356448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коррекция ПТСР</a:t>
            </a:r>
          </a:p>
        </p:txBody>
      </p:sp>
      <p:sp>
        <p:nvSpPr>
          <p:cNvPr id="66" name="Прямоугольник 65"/>
          <p:cNvSpPr/>
          <p:nvPr/>
        </p:nvSpPr>
        <p:spPr>
          <a:xfrm>
            <a:off x="6427477" y="451379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профессиональное переобучение</a:t>
            </a:r>
          </a:p>
        </p:txBody>
      </p:sp>
      <p:sp>
        <p:nvSpPr>
          <p:cNvPr id="68" name="Прямоугольник 67"/>
          <p:cNvSpPr/>
          <p:nvPr/>
        </p:nvSpPr>
        <p:spPr>
          <a:xfrm>
            <a:off x="6557111" y="5285210"/>
            <a:ext cx="34326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возвращение к самостоятельной и активной жизни</a:t>
            </a:r>
            <a:endParaRPr lang="ru-RU" b="0" i="0" dirty="0">
              <a:solidFill>
                <a:srgbClr val="1A1A1A"/>
              </a:solidFill>
              <a:effectLst/>
              <a:latin typeface="Georgia" panose="02040502050405020303" pitchFamily="18" charset="0"/>
            </a:endParaRPr>
          </a:p>
        </p:txBody>
      </p:sp>
      <p:grpSp>
        <p:nvGrpSpPr>
          <p:cNvPr id="69" name="Группа 68"/>
          <p:cNvGrpSpPr/>
          <p:nvPr/>
        </p:nvGrpSpPr>
        <p:grpSpPr>
          <a:xfrm>
            <a:off x="9990964" y="1055346"/>
            <a:ext cx="2016349" cy="5371591"/>
            <a:chOff x="368767" y="489400"/>
            <a:chExt cx="2201251" cy="5864173"/>
          </a:xfrm>
        </p:grpSpPr>
        <p:sp>
          <p:nvSpPr>
            <p:cNvPr id="70" name="Полилиния 69"/>
            <p:cNvSpPr/>
            <p:nvPr/>
          </p:nvSpPr>
          <p:spPr>
            <a:xfrm>
              <a:off x="368767" y="659223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1" name="Полилиния 70"/>
            <p:cNvSpPr/>
            <p:nvPr/>
          </p:nvSpPr>
          <p:spPr>
            <a:xfrm rot="10800000">
              <a:off x="948160" y="1757517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2" name="Полилиния 71"/>
            <p:cNvSpPr/>
            <p:nvPr/>
          </p:nvSpPr>
          <p:spPr>
            <a:xfrm>
              <a:off x="385638" y="2850412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3" name="Полилиния 72"/>
            <p:cNvSpPr/>
            <p:nvPr/>
          </p:nvSpPr>
          <p:spPr>
            <a:xfrm rot="10800000">
              <a:off x="962896" y="3938414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Полилиния 73"/>
            <p:cNvSpPr/>
            <p:nvPr/>
          </p:nvSpPr>
          <p:spPr>
            <a:xfrm>
              <a:off x="385638" y="5015677"/>
              <a:ext cx="584884" cy="1169767"/>
            </a:xfrm>
            <a:custGeom>
              <a:avLst/>
              <a:gdLst>
                <a:gd name="connsiteX0" fmla="*/ 816429 w 816429"/>
                <a:gd name="connsiteY0" fmla="*/ 0 h 1632858"/>
                <a:gd name="connsiteX1" fmla="*/ 816429 w 816429"/>
                <a:gd name="connsiteY1" fmla="*/ 120295 h 1632858"/>
                <a:gd name="connsiteX2" fmla="*/ 810987 w 816429"/>
                <a:gd name="connsiteY2" fmla="*/ 119746 h 1632858"/>
                <a:gd name="connsiteX3" fmla="*/ 108860 w 816429"/>
                <a:gd name="connsiteY3" fmla="*/ 821873 h 1632858"/>
                <a:gd name="connsiteX4" fmla="*/ 810987 w 816429"/>
                <a:gd name="connsiteY4" fmla="*/ 1524000 h 1632858"/>
                <a:gd name="connsiteX5" fmla="*/ 816429 w 816429"/>
                <a:gd name="connsiteY5" fmla="*/ 1523452 h 1632858"/>
                <a:gd name="connsiteX6" fmla="*/ 816429 w 816429"/>
                <a:gd name="connsiteY6" fmla="*/ 1632858 h 1632858"/>
                <a:gd name="connsiteX7" fmla="*/ 0 w 816429"/>
                <a:gd name="connsiteY7" fmla="*/ 816429 h 1632858"/>
                <a:gd name="connsiteX8" fmla="*/ 816429 w 816429"/>
                <a:gd name="connsiteY8" fmla="*/ 0 h 1632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16429" h="1632858">
                  <a:moveTo>
                    <a:pt x="816429" y="0"/>
                  </a:moveTo>
                  <a:lnTo>
                    <a:pt x="816429" y="120295"/>
                  </a:lnTo>
                  <a:lnTo>
                    <a:pt x="810987" y="119746"/>
                  </a:lnTo>
                  <a:cubicBezTo>
                    <a:pt x="423213" y="119746"/>
                    <a:pt x="108860" y="434099"/>
                    <a:pt x="108860" y="821873"/>
                  </a:cubicBezTo>
                  <a:cubicBezTo>
                    <a:pt x="108860" y="1209647"/>
                    <a:pt x="423213" y="1524000"/>
                    <a:pt x="810987" y="1524000"/>
                  </a:cubicBezTo>
                  <a:lnTo>
                    <a:pt x="816429" y="1523452"/>
                  </a:lnTo>
                  <a:lnTo>
                    <a:pt x="816429" y="1632858"/>
                  </a:lnTo>
                  <a:cubicBezTo>
                    <a:pt x="365528" y="1632858"/>
                    <a:pt x="0" y="1267330"/>
                    <a:pt x="0" y="816429"/>
                  </a:cubicBezTo>
                  <a:cubicBezTo>
                    <a:pt x="0" y="365528"/>
                    <a:pt x="365528" y="0"/>
                    <a:pt x="816429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D6A8">
                    <a:shade val="30000"/>
                    <a:satMod val="115000"/>
                  </a:srgbClr>
                </a:gs>
                <a:gs pos="50000">
                  <a:srgbClr val="00D6A8">
                    <a:shade val="67500"/>
                    <a:satMod val="115000"/>
                  </a:srgbClr>
                </a:gs>
                <a:gs pos="100000">
                  <a:srgbClr val="00D6A8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5" name="Овал 74"/>
            <p:cNvSpPr/>
            <p:nvPr/>
          </p:nvSpPr>
          <p:spPr>
            <a:xfrm>
              <a:off x="515298" y="822223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6" name="Овал 75"/>
            <p:cNvSpPr/>
            <p:nvPr/>
          </p:nvSpPr>
          <p:spPr>
            <a:xfrm>
              <a:off x="561020" y="3008350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7" name="Овал 76"/>
            <p:cNvSpPr/>
            <p:nvPr/>
          </p:nvSpPr>
          <p:spPr>
            <a:xfrm>
              <a:off x="516107" y="1913696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Овал 77"/>
            <p:cNvSpPr/>
            <p:nvPr/>
          </p:nvSpPr>
          <p:spPr>
            <a:xfrm>
              <a:off x="541012" y="4088230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958932" y="489400"/>
              <a:ext cx="1611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solidFill>
                    <a:srgbClr val="548235"/>
                  </a:solidFill>
                  <a:latin typeface="Century Gothic" panose="020B0502020202020204" pitchFamily="34" charset="0"/>
                </a:rPr>
                <a:t>01</a:t>
              </a:r>
              <a:endParaRPr lang="ru-RU" sz="4800" dirty="0">
                <a:solidFill>
                  <a:srgbClr val="548235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948159" y="5953463"/>
              <a:ext cx="16110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>
                  <a:solidFill>
                    <a:srgbClr val="548235"/>
                  </a:solidFill>
                  <a:latin typeface="Century Gothic" panose="020B0502020202020204" pitchFamily="34" charset="0"/>
                </a:rPr>
                <a:t>05</a:t>
              </a:r>
              <a:endParaRPr lang="ru-RU" sz="4800" dirty="0">
                <a:solidFill>
                  <a:srgbClr val="548235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81" name="Овал 80"/>
            <p:cNvSpPr/>
            <p:nvPr/>
          </p:nvSpPr>
          <p:spPr>
            <a:xfrm>
              <a:off x="561019" y="5176232"/>
              <a:ext cx="843765" cy="843765"/>
            </a:xfrm>
            <a:prstGeom prst="ellipse">
              <a:avLst/>
            </a:prstGeom>
            <a:noFill/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82" name="Рисунок 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182" y="1406117"/>
            <a:ext cx="472832" cy="629543"/>
          </a:xfrm>
          <a:prstGeom prst="rect">
            <a:avLst/>
          </a:prstGeom>
        </p:spPr>
      </p:pic>
      <p:pic>
        <p:nvPicPr>
          <p:cNvPr id="83" name="Рисунок 8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7836" y="4423650"/>
            <a:ext cx="450079" cy="566228"/>
          </a:xfrm>
          <a:prstGeom prst="rect">
            <a:avLst/>
          </a:prstGeom>
        </p:spPr>
      </p:pic>
      <p:pic>
        <p:nvPicPr>
          <p:cNvPr id="10242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182" y="2470098"/>
            <a:ext cx="534934" cy="47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Рисунок 8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74295" y="3428485"/>
            <a:ext cx="533423" cy="667720"/>
          </a:xfrm>
          <a:prstGeom prst="rect">
            <a:avLst/>
          </a:prstGeom>
        </p:spPr>
      </p:pic>
      <p:pic>
        <p:nvPicPr>
          <p:cNvPr id="86" name="Рисунок 8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9806" y="3427247"/>
            <a:ext cx="428817" cy="611980"/>
          </a:xfrm>
          <a:prstGeom prst="rect">
            <a:avLst/>
          </a:prstGeom>
        </p:spPr>
      </p:pic>
      <p:pic>
        <p:nvPicPr>
          <p:cNvPr id="87" name="Рисунок 8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8312" y="5423761"/>
            <a:ext cx="505059" cy="598357"/>
          </a:xfrm>
          <a:prstGeom prst="rect">
            <a:avLst/>
          </a:prstGeom>
        </p:spPr>
      </p:pic>
      <p:pic>
        <p:nvPicPr>
          <p:cNvPr id="88" name="Рисунок 8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93874" y="1457339"/>
            <a:ext cx="373522" cy="600565"/>
          </a:xfrm>
          <a:prstGeom prst="rect">
            <a:avLst/>
          </a:prstGeom>
        </p:spPr>
      </p:pic>
      <p:pic>
        <p:nvPicPr>
          <p:cNvPr id="89" name="Рисунок 8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58650" y="2391547"/>
            <a:ext cx="308746" cy="737097"/>
          </a:xfrm>
          <a:prstGeom prst="rect">
            <a:avLst/>
          </a:prstGeom>
        </p:spPr>
      </p:pic>
      <p:pic>
        <p:nvPicPr>
          <p:cNvPr id="91" name="Рисунок 9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9103" y="5434414"/>
            <a:ext cx="428817" cy="611980"/>
          </a:xfrm>
          <a:prstGeom prst="rect">
            <a:avLst/>
          </a:prstGeom>
        </p:spPr>
      </p:pic>
      <p:sp>
        <p:nvSpPr>
          <p:cNvPr id="9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" name="Рисунок 9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74295" y="4446255"/>
            <a:ext cx="588191" cy="588191"/>
          </a:xfrm>
          <a:prstGeom prst="rect">
            <a:avLst/>
          </a:prstGeom>
        </p:spPr>
      </p:pic>
      <p:sp>
        <p:nvSpPr>
          <p:cNvPr id="94" name="Прямоугольник 93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Основные различия в подходе</a:t>
            </a:r>
          </a:p>
        </p:txBody>
      </p:sp>
    </p:spTree>
    <p:extLst>
      <p:ext uri="{BB962C8B-B14F-4D97-AF65-F5344CB8AC3E}">
        <p14:creationId xmlns:p14="http://schemas.microsoft.com/office/powerpoint/2010/main" val="324701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09000" y="604789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Для обеих групп актуальны: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09675" y="1581150"/>
            <a:ext cx="3076575" cy="676275"/>
          </a:xfrm>
          <a:prstGeom prst="rect">
            <a:avLst/>
          </a:prstGeom>
          <a:solidFill>
            <a:srgbClr val="FD536C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523994" y="1581148"/>
            <a:ext cx="3076575" cy="676275"/>
          </a:xfrm>
          <a:prstGeom prst="rect">
            <a:avLst/>
          </a:prstGeom>
          <a:solidFill>
            <a:srgbClr val="FF8957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7838313" y="1581149"/>
            <a:ext cx="3076575" cy="676275"/>
          </a:xfrm>
          <a:prstGeom prst="rect">
            <a:avLst/>
          </a:prstGeom>
          <a:solidFill>
            <a:srgbClr val="EED054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209675" y="3137775"/>
            <a:ext cx="3076575" cy="676275"/>
          </a:xfrm>
          <a:prstGeom prst="rect">
            <a:avLst/>
          </a:prstGeom>
          <a:solidFill>
            <a:srgbClr val="CCD74A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523994" y="3137775"/>
            <a:ext cx="3076575" cy="676275"/>
          </a:xfrm>
          <a:prstGeom prst="rect">
            <a:avLst/>
          </a:prstGeom>
          <a:solidFill>
            <a:srgbClr val="78E3C5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838313" y="3137775"/>
            <a:ext cx="3076575" cy="676275"/>
          </a:xfrm>
          <a:prstGeom prst="rect">
            <a:avLst/>
          </a:prstGeom>
          <a:solidFill>
            <a:srgbClr val="00CC99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209675" y="4694400"/>
            <a:ext cx="9705213" cy="676275"/>
          </a:xfrm>
          <a:prstGeom prst="rect">
            <a:avLst/>
          </a:prstGeom>
          <a:solidFill>
            <a:srgbClr val="6AC9F9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52512" y="1590280"/>
            <a:ext cx="3390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недостаточная доступность реабилитационных услуг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404300" y="1583541"/>
            <a:ext cx="33071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необходимость длительного наблюдения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032321" y="1746804"/>
            <a:ext cx="2688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нехватка специалистов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70895" y="3291246"/>
            <a:ext cx="3238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трудности транспортировки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404300" y="3152746"/>
            <a:ext cx="33875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эмоциональное выгорание родственников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91816" y="3160232"/>
            <a:ext cx="3224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необходимость индивидуального подхода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209675" y="4705686"/>
            <a:ext cx="97052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потребность в преемственности между стационаром, поликлиникой и социальными службами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Общие проблемы реабилитации</a:t>
            </a:r>
          </a:p>
        </p:txBody>
      </p:sp>
    </p:spTree>
    <p:extLst>
      <p:ext uri="{BB962C8B-B14F-4D97-AF65-F5344CB8AC3E}">
        <p14:creationId xmlns:p14="http://schemas.microsoft.com/office/powerpoint/2010/main" val="15200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106805" y="3549179"/>
            <a:ext cx="5964555" cy="1628775"/>
          </a:xfrm>
          <a:prstGeom prst="roundRect">
            <a:avLst>
              <a:gd name="adj" fmla="val 9065"/>
            </a:avLst>
          </a:prstGeom>
          <a:solidFill>
            <a:srgbClr val="548235">
              <a:alpha val="60000"/>
            </a:srgb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04925" y="751344"/>
            <a:ext cx="955357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Реабилитация участников ВОВ и СВО имеет общую гуманистическую цель — сохранить достоинство, самостоятельность и качество жизни человека. Однако содержание помощи различается.</a:t>
            </a: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YS Text"/>
              </a:rPr>
              <a:t/>
            </a:r>
            <a:br>
              <a:rPr lang="ru-RU" b="0" i="0" dirty="0" smtClean="0">
                <a:solidFill>
                  <a:srgbClr val="1A1A1A"/>
                </a:solidFill>
                <a:effectLst/>
                <a:latin typeface="YS Text"/>
              </a:rPr>
            </a:br>
            <a:endParaRPr lang="ru-RU" b="0" i="0" dirty="0" smtClean="0">
              <a:solidFill>
                <a:srgbClr val="1A1A1A"/>
              </a:solidFill>
              <a:effectLst/>
              <a:latin typeface="YS Text"/>
            </a:endParaRPr>
          </a:p>
          <a:p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Для участников ВОВ чаще требуется </a:t>
            </a:r>
            <a:r>
              <a:rPr lang="ru-RU" b="0" i="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поддерживающая, социально-бытовая и геронтологическая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помощь. Для участников СВО основное значение имеют интенсивное </a:t>
            </a:r>
            <a:r>
              <a:rPr lang="ru-RU" b="0" i="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восстановительное лечение, протезирование, психологическая адаптация, профессиональная реабилитация </a:t>
            </a:r>
            <a:r>
              <a:rPr lang="ru-RU" b="0" i="0" dirty="0" smtClean="0">
                <a:latin typeface="Georgia" panose="02040502050405020303" pitchFamily="18" charset="0"/>
              </a:rPr>
              <a:t>и</a:t>
            </a:r>
            <a:r>
              <a:rPr lang="ru-RU" b="0" i="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возвращение к активной жизни</a:t>
            </a:r>
            <a:r>
              <a:rPr lang="ru-RU" b="0" i="0" dirty="0" smtClean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7300" y="3271625"/>
            <a:ext cx="3762900" cy="30388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71600" y="376340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Эффективная система должна быть комплексной, длительной и индивидуальной, включать медицинскую, психологическую, социальную и профессиональную составляющие.</a:t>
            </a:r>
            <a:endParaRPr lang="ru-RU" b="0" i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2192000" cy="58477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glow rad="279400">
                    <a:srgbClr val="F2EAB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Заключение</a:t>
            </a:r>
          </a:p>
        </p:txBody>
      </p:sp>
    </p:spTree>
    <p:extLst>
      <p:ext uri="{BB962C8B-B14F-4D97-AF65-F5344CB8AC3E}">
        <p14:creationId xmlns:p14="http://schemas.microsoft.com/office/powerpoint/2010/main" val="74743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9300" y="1304925"/>
            <a:ext cx="8153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Берегите себя и своих близких! Спасибо за внимание!</a:t>
            </a:r>
            <a:endParaRPr lang="ru-RU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9257" y="2630242"/>
            <a:ext cx="5236343" cy="3325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39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754</TotalTime>
  <Words>1037</Words>
  <Application>Microsoft Office PowerPoint</Application>
  <PresentationFormat>Широкоэкранный</PresentationFormat>
  <Paragraphs>192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6" baseType="lpstr">
      <vt:lpstr>Arial</vt:lpstr>
      <vt:lpstr>Arial Black</vt:lpstr>
      <vt:lpstr>Calibri</vt:lpstr>
      <vt:lpstr>Calibri Light</vt:lpstr>
      <vt:lpstr>Cambria</vt:lpstr>
      <vt:lpstr>Cambria Math</vt:lpstr>
      <vt:lpstr>Century Gothic</vt:lpstr>
      <vt:lpstr>Georgia</vt:lpstr>
      <vt:lpstr>Sitka Text</vt:lpstr>
      <vt:lpstr>YS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52</cp:revision>
  <dcterms:created xsi:type="dcterms:W3CDTF">2026-09-22T09:11:59Z</dcterms:created>
  <dcterms:modified xsi:type="dcterms:W3CDTF">2026-09-23T14:25:59Z</dcterms:modified>
</cp:coreProperties>
</file>