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58" r:id="rId4"/>
    <p:sldId id="260" r:id="rId5"/>
    <p:sldId id="261" r:id="rId6"/>
    <p:sldId id="26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3" autoAdjust="0"/>
    <p:restoredTop sz="94660"/>
  </p:normalViewPr>
  <p:slideViewPr>
    <p:cSldViewPr snapToGrid="0">
      <p:cViewPr varScale="1">
        <p:scale>
          <a:sx n="76" d="100"/>
          <a:sy n="76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896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002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594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221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049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6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66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355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72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526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332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6D642-8BD8-457E-A7F6-16CB62C49747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678A9-7856-4CD5-9B77-F21D27757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01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3480" y="558483"/>
            <a:ext cx="9144000" cy="23876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тренажёр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«Автоматизация звука </a:t>
            </a:r>
            <a:b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предложениях»</a:t>
            </a:r>
            <a:endParaRPr lang="ru-RU" sz="4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63025" y="3300267"/>
            <a:ext cx="4525107" cy="1655762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Составила: учитель-логопед </a:t>
            </a: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Грошева Е.В.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679" y="1525296"/>
            <a:ext cx="682928" cy="8345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401" y="2217457"/>
            <a:ext cx="1941906" cy="242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59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846" y="2344614"/>
            <a:ext cx="11840308" cy="2696308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автоматизация звука Р в предложениях, дифференциация звука 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Девочка Рая играет только теми игрушками и кушает только те продукты, в названии которых есть звук Р.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Инструкция: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игрушку со звуком Р и она попадет к Рае в корзину, при этом проговаривая: Рая играет (чебурашкой, пирамидкой, грузовиком, ракетой, ведром, роботом).</a:t>
            </a: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ягоду или фрукт со звуком Р и он попадет к Рае в корзину, при этом проговаривая: Рая кушает (грушу, виноград, гранат, арбуз, персик).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блюдо со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звуком Р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оно попадет к Рае в корзину,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проговаривая: Рая кушает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(пирожное, мороженное, торт, бутерброд, морковку, круассан, макароны).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58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фон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40578"/>
            <a:ext cx="12192001" cy="6858000"/>
          </a:xfrm>
          <a:prstGeom prst="rect">
            <a:avLst/>
          </a:prstGeom>
        </p:spPr>
      </p:pic>
      <p:pic>
        <p:nvPicPr>
          <p:cNvPr id="4" name="пирамидк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871" y="2544998"/>
            <a:ext cx="1928272" cy="1663199"/>
          </a:xfrm>
          <a:prstGeom prst="rect">
            <a:avLst/>
          </a:prstGeom>
        </p:spPr>
      </p:pic>
      <p:pic>
        <p:nvPicPr>
          <p:cNvPr id="2" name="Рая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310" y="882802"/>
            <a:ext cx="3439415" cy="2814250"/>
          </a:xfrm>
          <a:prstGeom prst="rect">
            <a:avLst/>
          </a:prstGeom>
        </p:spPr>
      </p:pic>
      <p:pic>
        <p:nvPicPr>
          <p:cNvPr id="6" name="грузовик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8007" y="4614543"/>
            <a:ext cx="2381778" cy="1583181"/>
          </a:xfrm>
          <a:prstGeom prst="rect">
            <a:avLst/>
          </a:prstGeom>
        </p:spPr>
      </p:pic>
      <p:pic>
        <p:nvPicPr>
          <p:cNvPr id="7" name="мяч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9358" y="2544998"/>
            <a:ext cx="1707399" cy="1712751"/>
          </a:xfrm>
          <a:prstGeom prst="rect">
            <a:avLst/>
          </a:prstGeom>
        </p:spPr>
      </p:pic>
      <p:pic>
        <p:nvPicPr>
          <p:cNvPr id="8" name="чебурашка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8768" y="238581"/>
            <a:ext cx="2133600" cy="2133600"/>
          </a:xfrm>
          <a:prstGeom prst="rect">
            <a:avLst/>
          </a:prstGeom>
        </p:spPr>
      </p:pic>
      <p:pic>
        <p:nvPicPr>
          <p:cNvPr id="9" name="ракета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0242" y="560773"/>
            <a:ext cx="2442430" cy="1729154"/>
          </a:xfrm>
          <a:prstGeom prst="rect">
            <a:avLst/>
          </a:prstGeom>
        </p:spPr>
      </p:pic>
      <p:pic>
        <p:nvPicPr>
          <p:cNvPr id="10" name="кукла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3279" y="2445502"/>
            <a:ext cx="1862190" cy="1862190"/>
          </a:xfrm>
          <a:prstGeom prst="rect">
            <a:avLst/>
          </a:prstGeom>
        </p:spPr>
      </p:pic>
      <p:pic>
        <p:nvPicPr>
          <p:cNvPr id="15" name="ведро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13471" y="2473112"/>
            <a:ext cx="1813412" cy="1856522"/>
          </a:xfrm>
          <a:prstGeom prst="rect">
            <a:avLst/>
          </a:prstGeom>
        </p:spPr>
      </p:pic>
      <p:pic>
        <p:nvPicPr>
          <p:cNvPr id="19" name="робот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03498" y="4512819"/>
            <a:ext cx="2283537" cy="17866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65245" y="3964157"/>
            <a:ext cx="2261509" cy="243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54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11111E-6 L -0.35508 0.5682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2.22222E-6 L 0.29961 0.5560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74" y="2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11111E-6 L 0.39284 0.2613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35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44444E-6 L 0.28998 -0.00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9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-0.41732 0.2708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72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44444E-6 L -0.3371 -0.0141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62" y="-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груш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35" y="2408383"/>
            <a:ext cx="1754045" cy="1717597"/>
          </a:xfrm>
          <a:prstGeom prst="rect">
            <a:avLst/>
          </a:prstGeom>
        </p:spPr>
      </p:pic>
      <p:pic>
        <p:nvPicPr>
          <p:cNvPr id="4" name="виноград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712" y="4305574"/>
            <a:ext cx="1762380" cy="1762380"/>
          </a:xfrm>
          <a:prstGeom prst="rect">
            <a:avLst/>
          </a:prstGeom>
        </p:spPr>
      </p:pic>
      <p:pic>
        <p:nvPicPr>
          <p:cNvPr id="5" name="гранат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9591" y="416649"/>
            <a:ext cx="2045749" cy="1691095"/>
          </a:xfrm>
          <a:prstGeom prst="rect">
            <a:avLst/>
          </a:prstGeom>
        </p:spPr>
      </p:pic>
      <p:pic>
        <p:nvPicPr>
          <p:cNvPr id="7" name="яблоко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5009" y="2430833"/>
            <a:ext cx="1794259" cy="1693849"/>
          </a:xfrm>
          <a:prstGeom prst="rect">
            <a:avLst/>
          </a:prstGeom>
        </p:spPr>
      </p:pic>
      <p:pic>
        <p:nvPicPr>
          <p:cNvPr id="8" name="персик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7496" y="4305574"/>
            <a:ext cx="1762380" cy="1762380"/>
          </a:xfrm>
          <a:prstGeom prst="rect">
            <a:avLst/>
          </a:prstGeom>
        </p:spPr>
      </p:pic>
      <p:pic>
        <p:nvPicPr>
          <p:cNvPr id="9" name="апельсин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9185" y="2360934"/>
            <a:ext cx="1763748" cy="1763748"/>
          </a:xfrm>
          <a:prstGeom prst="rect">
            <a:avLst/>
          </a:prstGeom>
        </p:spPr>
      </p:pic>
      <p:pic>
        <p:nvPicPr>
          <p:cNvPr id="11" name="Рая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42771" y="191470"/>
            <a:ext cx="2660576" cy="3319300"/>
          </a:xfrm>
          <a:prstGeom prst="rect">
            <a:avLst/>
          </a:prstGeom>
        </p:spPr>
      </p:pic>
      <p:pic>
        <p:nvPicPr>
          <p:cNvPr id="12" name="арбуз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93551" y="2408383"/>
            <a:ext cx="2107831" cy="1716300"/>
          </a:xfrm>
          <a:prstGeom prst="rect">
            <a:avLst/>
          </a:prstGeom>
        </p:spPr>
      </p:pic>
      <p:pic>
        <p:nvPicPr>
          <p:cNvPr id="13" name="ананас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7740" y="191470"/>
            <a:ext cx="1987689" cy="1987689"/>
          </a:xfrm>
          <a:prstGeom prst="rect">
            <a:avLst/>
          </a:prstGeom>
        </p:spPr>
      </p:pic>
      <p:pic>
        <p:nvPicPr>
          <p:cNvPr id="6" name="корзина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32106" y="3775794"/>
            <a:ext cx="2476978" cy="267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11022E-16 L 0.32369 -0.008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85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11111E-6 L 0.40534 0.2527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60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2.22222E-6 L -0.31446 0.547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9" y="2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40183 0.2675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91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11022E-16 L -0.33125 -0.0041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2646"/>
          </a:xfrm>
          <a:prstGeom prst="rect">
            <a:avLst/>
          </a:prstGeom>
        </p:spPr>
      </p:pic>
      <p:pic>
        <p:nvPicPr>
          <p:cNvPr id="3" name="Ра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587" y="256598"/>
            <a:ext cx="2702962" cy="3368813"/>
          </a:xfrm>
          <a:prstGeom prst="rect">
            <a:avLst/>
          </a:prstGeom>
        </p:spPr>
      </p:pic>
      <p:pic>
        <p:nvPicPr>
          <p:cNvPr id="4" name="торт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7022" y="2436423"/>
            <a:ext cx="1639341" cy="1900685"/>
          </a:xfrm>
          <a:prstGeom prst="rect">
            <a:avLst/>
          </a:prstGeom>
        </p:spPr>
      </p:pic>
      <p:pic>
        <p:nvPicPr>
          <p:cNvPr id="5" name="морковка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2511" y="2385808"/>
            <a:ext cx="1551882" cy="1551882"/>
          </a:xfrm>
          <a:prstGeom prst="rect">
            <a:avLst/>
          </a:prstGeom>
        </p:spPr>
      </p:pic>
      <p:pic>
        <p:nvPicPr>
          <p:cNvPr id="7" name="мороженное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519" y="2423746"/>
            <a:ext cx="1776046" cy="1776046"/>
          </a:xfrm>
          <a:prstGeom prst="rect">
            <a:avLst/>
          </a:prstGeom>
        </p:spPr>
      </p:pic>
      <p:pic>
        <p:nvPicPr>
          <p:cNvPr id="8" name="каша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7985" y="4602020"/>
            <a:ext cx="2418060" cy="1678480"/>
          </a:xfrm>
          <a:prstGeom prst="rect">
            <a:avLst/>
          </a:prstGeom>
        </p:spPr>
      </p:pic>
      <p:pic>
        <p:nvPicPr>
          <p:cNvPr id="9" name="макароны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75074" y="4457700"/>
            <a:ext cx="2897166" cy="1822800"/>
          </a:xfrm>
          <a:prstGeom prst="rect">
            <a:avLst/>
          </a:prstGeom>
        </p:spPr>
      </p:pic>
      <p:pic>
        <p:nvPicPr>
          <p:cNvPr id="10" name="бутерброд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68728" y="424875"/>
            <a:ext cx="3109857" cy="1723379"/>
          </a:xfrm>
          <a:prstGeom prst="rect">
            <a:avLst/>
          </a:prstGeom>
        </p:spPr>
      </p:pic>
      <p:pic>
        <p:nvPicPr>
          <p:cNvPr id="11" name="круассан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58757" y="2668264"/>
            <a:ext cx="1984770" cy="1269426"/>
          </a:xfrm>
          <a:prstGeom prst="rect">
            <a:avLst/>
          </a:prstGeom>
        </p:spPr>
      </p:pic>
      <p:pic>
        <p:nvPicPr>
          <p:cNvPr id="12" name="пирожное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87985" y="82774"/>
            <a:ext cx="2021518" cy="2021518"/>
          </a:xfrm>
          <a:prstGeom prst="rect">
            <a:avLst/>
          </a:prstGeom>
        </p:spPr>
      </p:pic>
      <p:pic>
        <p:nvPicPr>
          <p:cNvPr id="6" name="корзина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49009" y="3882009"/>
            <a:ext cx="2493981" cy="269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4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3.7037E-7 L -0.21836 0.30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24" y="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1419 0.6071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3" y="3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7037E-7 L 0.41562 0.2817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1" y="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0 L 0.21927 0.2729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64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77556E-17 L -0.32995 0.5708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1.48148E-6 L -0.40599 0.2685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99" y="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3.7037E-7 L -0.33112 -0.0182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-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852613" y="593725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32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13</Words>
  <Application>Microsoft Office PowerPoint</Application>
  <PresentationFormat>Широкоэкранный</PresentationFormat>
  <Paragraphs>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 Интерактивная игра – тренажёр «Автоматизация звука  в предложениях»</vt:lpstr>
      <vt:lpstr>        Цель: автоматизация звука Р в предложениях, дифференциация звука Р        Девочка Рая играет только теми игрушками и кушает только те продукты, в названии которых есть звук Р.  Инструкция: Выбери игрушку со звуком Р и она попадет к Рае в корзину, при этом проговаривая: Рая играет (чебурашкой, пирамидкой, грузовиком, ракетой, ведром, роботом).  Выбери ягоду или фрукт со звуком Р и он попадет к Рае в корзину, при этом проговаривая: Рая кушает (грушу, виноград, гранат, арбуз, персик).  Выбери блюдо со звуком Р и оно попадет к Рае в корзину, при этом проговаривая: Рая кушает (пирожное, мороженное, торт, бутерброд, морковку, круассан, макароны).</vt:lpstr>
      <vt:lpstr>Презентация PowerPoint</vt:lpstr>
      <vt:lpstr>Презентация PowerPoint</vt:lpstr>
      <vt:lpstr>Презентация PowerPoint</vt:lpstr>
      <vt:lpstr>Молодец!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23</cp:revision>
  <dcterms:created xsi:type="dcterms:W3CDTF">2025-01-28T05:26:19Z</dcterms:created>
  <dcterms:modified xsi:type="dcterms:W3CDTF">2025-01-29T06:43:45Z</dcterms:modified>
</cp:coreProperties>
</file>