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6" r:id="rId3"/>
    <p:sldId id="283" r:id="rId4"/>
    <p:sldId id="284" r:id="rId5"/>
    <p:sldId id="285" r:id="rId6"/>
    <p:sldId id="269" r:id="rId7"/>
    <p:sldId id="266" r:id="rId8"/>
    <p:sldId id="267" r:id="rId9"/>
    <p:sldId id="268" r:id="rId10"/>
    <p:sldId id="279" r:id="rId11"/>
    <p:sldId id="271" r:id="rId12"/>
    <p:sldId id="270" r:id="rId13"/>
    <p:sldId id="272" r:id="rId14"/>
    <p:sldId id="273" r:id="rId15"/>
    <p:sldId id="276" r:id="rId16"/>
    <p:sldId id="277" r:id="rId17"/>
    <p:sldId id="275" r:id="rId18"/>
    <p:sldId id="278" r:id="rId19"/>
    <p:sldId id="286" r:id="rId20"/>
    <p:sldId id="280"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55" autoAdjust="0"/>
    <p:restoredTop sz="94660"/>
  </p:normalViewPr>
  <p:slideViewPr>
    <p:cSldViewPr snapToGrid="0">
      <p:cViewPr>
        <p:scale>
          <a:sx n="66" d="100"/>
          <a:sy n="66" d="100"/>
        </p:scale>
        <p:origin x="-1214" y="-499"/>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558018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811534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538287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845984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270324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3720617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3113551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139422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1151962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3028466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68B02E-CF75-441E-A2A8-28521C7BD347}"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2512834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68B02E-CF75-441E-A2A8-28521C7BD347}" type="datetimeFigureOut">
              <a:rPr lang="ru-RU" smtClean="0"/>
              <a:pPr/>
              <a:t>17.02.2022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AD063A-8BF2-45E7-9BA7-E46ED2A3F1A3}" type="slidenum">
              <a:rPr lang="ru-RU" smtClean="0"/>
              <a:pPr/>
              <a:t>‹#›</a:t>
            </a:fld>
            <a:endParaRPr lang="ru-RU"/>
          </a:p>
        </p:txBody>
      </p:sp>
    </p:spTree>
    <p:extLst>
      <p:ext uri="{BB962C8B-B14F-4D97-AF65-F5344CB8AC3E}">
        <p14:creationId xmlns="" xmlns:p14="http://schemas.microsoft.com/office/powerpoint/2010/main" val="2454467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3.xml"/><Relationship Id="rId18" Type="http://schemas.openxmlformats.org/officeDocument/2006/relationships/slide" Target="slide19.xml"/><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slide" Target="slide12.xml"/><Relationship Id="rId17" Type="http://schemas.openxmlformats.org/officeDocument/2006/relationships/slide" Target="slide18.xml"/><Relationship Id="rId2" Type="http://schemas.openxmlformats.org/officeDocument/2006/relationships/image" Target="../media/image3.png"/><Relationship Id="rId16" Type="http://schemas.openxmlformats.org/officeDocument/2006/relationships/slide" Target="slide17.xml"/><Relationship Id="rId1" Type="http://schemas.openxmlformats.org/officeDocument/2006/relationships/slideLayout" Target="../slideLayouts/slideLayout7.xml"/><Relationship Id="rId6" Type="http://schemas.openxmlformats.org/officeDocument/2006/relationships/slide" Target="slide6.xml"/><Relationship Id="rId11" Type="http://schemas.openxmlformats.org/officeDocument/2006/relationships/slide" Target="slide11.xml"/><Relationship Id="rId5" Type="http://schemas.openxmlformats.org/officeDocument/2006/relationships/slide" Target="slide4.xml"/><Relationship Id="rId15" Type="http://schemas.openxmlformats.org/officeDocument/2006/relationships/slide" Target="slide15.xml"/><Relationship Id="rId10" Type="http://schemas.openxmlformats.org/officeDocument/2006/relationships/slide" Target="slide10.xml"/><Relationship Id="rId4" Type="http://schemas.openxmlformats.org/officeDocument/2006/relationships/slide" Target="slide5.xml"/><Relationship Id="rId9" Type="http://schemas.openxmlformats.org/officeDocument/2006/relationships/slide" Target="slide9.xml"/><Relationship Id="rId14" Type="http://schemas.openxmlformats.org/officeDocument/2006/relationships/slide" Target="slide1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hyperlink" Target="https://commons.wikimedia.org/wiki/File:Eptesicus_nilssonii_hibernating.JPG?uselang=ru" TargetMode="External"/><Relationship Id="rId5" Type="http://schemas.openxmlformats.org/officeDocument/2006/relationships/image" Target="../media/image7.jpeg"/><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7.jpeg"/><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hyperlink" Target="https://ru.wikipedia.org/wiki/%D0%9B%D0%B0%D1%81%D1%82%D0%BE%D1%87%D0%BA%D0%BE%D0%B2%D1%8B%D0%B5" TargetMode="External"/><Relationship Id="rId4" Type="http://schemas.openxmlformats.org/officeDocument/2006/relationships/hyperlink" Target="https://ru.wikipedia.org/wiki/%D0%94%D0%B5%D1%80%D0%B1%D0%BD%D0%B8%D0%B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hyperlink" Target="https://ru.wikipedia.org/wiki/%D0%A1%D0%B5%D1%80%D1%8B%D0%B9_%D1%81%D0%BE%D1%80%D0%BE%D0%BA%D0%BE%D0%BF%D1%83%D1%82"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slide" Target="slide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http://www.zapoved.ru/catalog/4073/%D0%9C%D0%B8%D1%85%D0%B0%D0%B9%D0%BB%D0%BE%D0%B2%D1%81%D0%BA%D0%B8%D0%B9-%D1%80%D1%8F%D0%BC" TargetMode="External"/><Relationship Id="rId7" Type="http://schemas.openxmlformats.org/officeDocument/2006/relationships/hyperlink" Target="http://fb.ru/article/249334/obyiknovennyiy-solovey-opisanie-areal-obitaniya"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hyperlink" Target="https://nsportal.ru/ap/library/drugoe/2015/02/20/prezentatsiya-fonovye-vidy-bespozvonochnykh-mikhaylovskogo-ryama" TargetMode="External"/><Relationship Id="rId5" Type="http://schemas.openxmlformats.org/officeDocument/2006/relationships/hyperlink" Target="http://oopt.aari.ru/oopt/%D0%9C%D0%B8%D1%85%D0%B0%D0%B9%D0%BB%D0%BE%D0%B2%D1%81%D0%BA%D0%B8%D0%B9-%D1%80%D1%8F%D0%BC" TargetMode="External"/><Relationship Id="rId4" Type="http://schemas.openxmlformats.org/officeDocument/2006/relationships/hyperlink" Target="http://lib.knigi-x.ru/23raznoe/394095-1-1-departament-prirodnih-resursov-ohrani-okruzhayuschey-sredi-novosibirskoy-oblasti-novosibirskiy-gosudarstvenniy.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H:\Т.М.рям\1348922186-2382025-green_abstract_background-2.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p:spPr>
      </p:pic>
      <p:sp>
        <p:nvSpPr>
          <p:cNvPr id="5" name="TextBox 4"/>
          <p:cNvSpPr txBox="1"/>
          <p:nvPr/>
        </p:nvSpPr>
        <p:spPr>
          <a:xfrm>
            <a:off x="3680749" y="162046"/>
            <a:ext cx="4394729" cy="523220"/>
          </a:xfrm>
          <a:prstGeom prst="rect">
            <a:avLst/>
          </a:prstGeom>
          <a:noFill/>
        </p:spPr>
        <p:txBody>
          <a:bodyPr wrap="none" rtlCol="0">
            <a:spAutoFit/>
          </a:bodyPr>
          <a:lstStyle/>
          <a:p>
            <a:r>
              <a:rPr lang="ru-RU" sz="2800" b="1" dirty="0" smtClean="0"/>
              <a:t>МКОУ </a:t>
            </a:r>
            <a:r>
              <a:rPr lang="ru-RU" sz="2800" b="1" dirty="0" err="1" smtClean="0"/>
              <a:t>Цветниковская</a:t>
            </a:r>
            <a:r>
              <a:rPr lang="ru-RU" sz="2800" b="1" dirty="0" smtClean="0"/>
              <a:t> СОШ</a:t>
            </a:r>
            <a:endParaRPr lang="ru-RU" sz="2800" b="1" dirty="0"/>
          </a:p>
        </p:txBody>
      </p:sp>
      <p:sp>
        <p:nvSpPr>
          <p:cNvPr id="8" name="TextBox 7"/>
          <p:cNvSpPr txBox="1"/>
          <p:nvPr/>
        </p:nvSpPr>
        <p:spPr>
          <a:xfrm>
            <a:off x="5092860" y="6157732"/>
            <a:ext cx="1210588" cy="707886"/>
          </a:xfrm>
          <a:prstGeom prst="rect">
            <a:avLst/>
          </a:prstGeom>
          <a:noFill/>
        </p:spPr>
        <p:txBody>
          <a:bodyPr wrap="none" rtlCol="0">
            <a:spAutoFit/>
          </a:bodyPr>
          <a:lstStyle/>
          <a:p>
            <a:r>
              <a:rPr lang="ru-RU" sz="4000" b="1" dirty="0" smtClean="0">
                <a:latin typeface="Times New Roman" pitchFamily="18" charset="0"/>
                <a:cs typeface="Times New Roman" pitchFamily="18" charset="0"/>
              </a:rPr>
              <a:t>2020</a:t>
            </a:r>
            <a:endParaRPr lang="ru-RU" sz="4000" b="1" dirty="0">
              <a:latin typeface="Times New Roman" pitchFamily="18" charset="0"/>
              <a:cs typeface="Times New Roman" pitchFamily="18" charset="0"/>
            </a:endParaRPr>
          </a:p>
        </p:txBody>
      </p:sp>
      <p:pic>
        <p:nvPicPr>
          <p:cNvPr id="9" name="Рисунок 8" descr="C:\Users\Пользователь\Desktop\лето2013\ряям\рям\P6280027.JPG"/>
          <p:cNvPicPr/>
          <p:nvPr/>
        </p:nvPicPr>
        <p:blipFill>
          <a:blip r:embed="rId3" cstate="print"/>
          <a:srcRect/>
          <a:stretch>
            <a:fillRect/>
          </a:stretch>
        </p:blipFill>
        <p:spPr bwMode="auto">
          <a:xfrm>
            <a:off x="254643" y="902826"/>
            <a:ext cx="11748304" cy="5243332"/>
          </a:xfrm>
          <a:prstGeom prst="rect">
            <a:avLst/>
          </a:prstGeom>
          <a:noFill/>
          <a:ln w="9525">
            <a:noFill/>
            <a:miter lim="800000"/>
            <a:headEnd/>
            <a:tailEnd/>
          </a:ln>
        </p:spPr>
      </p:pic>
      <p:sp>
        <p:nvSpPr>
          <p:cNvPr id="10" name="Прямоугольник 9"/>
          <p:cNvSpPr/>
          <p:nvPr/>
        </p:nvSpPr>
        <p:spPr>
          <a:xfrm>
            <a:off x="196771" y="610136"/>
            <a:ext cx="11748302" cy="2554545"/>
          </a:xfrm>
          <a:prstGeom prst="rect">
            <a:avLst/>
          </a:prstGeom>
        </p:spPr>
        <p:txBody>
          <a:bodyPr wrap="square">
            <a:spAutoFit/>
          </a:bodyPr>
          <a:lstStyle/>
          <a:p>
            <a:pPr algn="ctr"/>
            <a:r>
              <a:rPr lang="ru-RU" sz="8000" b="1" i="1" dirty="0" smtClean="0">
                <a:solidFill>
                  <a:srgbClr val="C00000"/>
                </a:solidFill>
                <a:latin typeface="Times New Roman" pitchFamily="18" charset="0"/>
                <a:cs typeface="Times New Roman" pitchFamily="18" charset="0"/>
              </a:rPr>
              <a:t>Животный мир</a:t>
            </a:r>
          </a:p>
          <a:p>
            <a:pPr algn="ctr"/>
            <a:r>
              <a:rPr lang="ru-RU" sz="8000" b="1" i="1" dirty="0" smtClean="0">
                <a:solidFill>
                  <a:srgbClr val="C00000"/>
                </a:solidFill>
                <a:latin typeface="Times New Roman" pitchFamily="18" charset="0"/>
                <a:cs typeface="Times New Roman" pitchFamily="18" charset="0"/>
              </a:rPr>
              <a:t> Михайловского </a:t>
            </a:r>
            <a:r>
              <a:rPr lang="ru-RU" sz="8000" b="1" i="1" dirty="0" err="1" smtClean="0">
                <a:solidFill>
                  <a:srgbClr val="C00000"/>
                </a:solidFill>
                <a:latin typeface="Times New Roman" pitchFamily="18" charset="0"/>
                <a:cs typeface="Times New Roman" pitchFamily="18" charset="0"/>
              </a:rPr>
              <a:t>ряма</a:t>
            </a:r>
            <a:endParaRPr lang="ru-RU" sz="8000" b="1" i="1" dirty="0">
              <a:solidFill>
                <a:srgbClr val="C00000"/>
              </a:solidFill>
              <a:latin typeface="Times New Roman" pitchFamily="18" charset="0"/>
              <a:cs typeface="Times New Roman" pitchFamily="18" charset="0"/>
            </a:endParaRPr>
          </a:p>
        </p:txBody>
      </p:sp>
      <p:sp>
        <p:nvSpPr>
          <p:cNvPr id="11" name="Прямоугольник 10"/>
          <p:cNvSpPr/>
          <p:nvPr/>
        </p:nvSpPr>
        <p:spPr>
          <a:xfrm>
            <a:off x="8152435" y="4703538"/>
            <a:ext cx="4039565" cy="1015663"/>
          </a:xfrm>
          <a:prstGeom prst="rect">
            <a:avLst/>
          </a:prstGeom>
        </p:spPr>
        <p:txBody>
          <a:bodyPr wrap="square">
            <a:spAutoFit/>
          </a:bodyPr>
          <a:lstStyle/>
          <a:p>
            <a:r>
              <a:rPr lang="ru-RU" sz="2000" b="1" dirty="0" smtClean="0">
                <a:solidFill>
                  <a:schemeClr val="bg1"/>
                </a:solidFill>
                <a:latin typeface="Times New Roman" pitchFamily="18" charset="0"/>
                <a:cs typeface="Times New Roman" pitchFamily="18" charset="0"/>
              </a:rPr>
              <a:t>Автор: Аленникова Софья</a:t>
            </a:r>
          </a:p>
          <a:p>
            <a:r>
              <a:rPr lang="ru-RU" sz="2000" b="1" dirty="0" smtClean="0">
                <a:solidFill>
                  <a:schemeClr val="bg1"/>
                </a:solidFill>
                <a:latin typeface="Times New Roman" pitchFamily="18" charset="0"/>
                <a:cs typeface="Times New Roman" pitchFamily="18" charset="0"/>
              </a:rPr>
              <a:t>             </a:t>
            </a:r>
            <a:r>
              <a:rPr lang="ru-RU" sz="2000" b="1" dirty="0" smtClean="0">
                <a:solidFill>
                  <a:schemeClr val="bg1"/>
                </a:solidFill>
                <a:latin typeface="Times New Roman" pitchFamily="18" charset="0"/>
                <a:cs typeface="Times New Roman" pitchFamily="18" charset="0"/>
              </a:rPr>
              <a:t>11класс</a:t>
            </a:r>
            <a:endParaRPr lang="ru-RU" sz="2000" b="1" dirty="0" smtClean="0">
              <a:solidFill>
                <a:schemeClr val="bg1"/>
              </a:solidFill>
              <a:latin typeface="Times New Roman" pitchFamily="18" charset="0"/>
              <a:cs typeface="Times New Roman" pitchFamily="18" charset="0"/>
            </a:endParaRPr>
          </a:p>
          <a:p>
            <a:r>
              <a:rPr lang="ru-RU" sz="2000" b="1" dirty="0" smtClean="0">
                <a:solidFill>
                  <a:schemeClr val="bg1"/>
                </a:solidFill>
                <a:latin typeface="Times New Roman" pitchFamily="18" charset="0"/>
                <a:cs typeface="Times New Roman" pitchFamily="18" charset="0"/>
              </a:rPr>
              <a:t>Руководитель: Соловьёва Т.М.</a:t>
            </a:r>
            <a:endParaRPr lang="ru-RU" sz="20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sp>
        <p:nvSpPr>
          <p:cNvPr id="3" name="Прямоугольник 2"/>
          <p:cNvSpPr/>
          <p:nvPr/>
        </p:nvSpPr>
        <p:spPr>
          <a:xfrm>
            <a:off x="150470" y="196770"/>
            <a:ext cx="11771453" cy="7786747"/>
          </a:xfrm>
          <a:prstGeom prst="rect">
            <a:avLst/>
          </a:prstGeom>
        </p:spPr>
        <p:txBody>
          <a:bodyPr wrap="square">
            <a:spAutoFit/>
          </a:bodyPr>
          <a:lstStyle/>
          <a:p>
            <a:pPr algn="just"/>
            <a:r>
              <a:rPr lang="ru-RU" sz="2000" b="1" dirty="0" smtClean="0">
                <a:latin typeface="Times New Roman" pitchFamily="18" charset="0"/>
                <a:cs typeface="Times New Roman" pitchFamily="18" charset="0"/>
              </a:rPr>
              <a:t>Михайловский </a:t>
            </a:r>
            <a:r>
              <a:rPr lang="ru-RU" sz="2000" b="1" dirty="0" err="1" smtClean="0">
                <a:latin typeface="Times New Roman" pitchFamily="18" charset="0"/>
                <a:cs typeface="Times New Roman" pitchFamily="18" charset="0"/>
              </a:rPr>
              <a:t>рям</a:t>
            </a:r>
            <a:r>
              <a:rPr lang="ru-RU" sz="2000" b="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памятник природы областного значения. Образован в 2004 году                  на площади 1602 га. Профиль ландшафтный. Находится в Здвинском районе, в 12 километрах к югу от райцентра Здвинск. В 5-6 километрах западнее </a:t>
            </a:r>
            <a:r>
              <a:rPr lang="ru-RU" sz="2000" dirty="0" err="1" smtClean="0">
                <a:latin typeface="Times New Roman" pitchFamily="18" charset="0"/>
                <a:cs typeface="Times New Roman" pitchFamily="18" charset="0"/>
              </a:rPr>
              <a:t>ряма</a:t>
            </a:r>
            <a:r>
              <a:rPr lang="ru-RU" sz="2000" dirty="0" smtClean="0">
                <a:latin typeface="Times New Roman" pitchFamily="18" charset="0"/>
                <a:cs typeface="Times New Roman" pitchFamily="18" charset="0"/>
              </a:rPr>
              <a:t>, на берегу озера </a:t>
            </a:r>
            <a:r>
              <a:rPr lang="ru-RU" sz="2000" dirty="0" err="1" smtClean="0">
                <a:latin typeface="Times New Roman" pitchFamily="18" charset="0"/>
                <a:cs typeface="Times New Roman" pitchFamily="18" charset="0"/>
              </a:rPr>
              <a:t>Урюм</a:t>
            </a:r>
            <a:r>
              <a:rPr lang="ru-RU" sz="2000" dirty="0" smtClean="0">
                <a:latin typeface="Times New Roman" pitchFamily="18" charset="0"/>
                <a:cs typeface="Times New Roman" pitchFamily="18" charset="0"/>
              </a:rPr>
              <a:t>, расположено село Михайловка, по имени которого </a:t>
            </a:r>
            <a:r>
              <a:rPr lang="ru-RU" sz="2000" dirty="0" err="1" smtClean="0">
                <a:latin typeface="Times New Roman" pitchFamily="18" charset="0"/>
                <a:cs typeface="Times New Roman" pitchFamily="18" charset="0"/>
              </a:rPr>
              <a:t>рям</a:t>
            </a:r>
            <a:r>
              <a:rPr lang="ru-RU" sz="2000" dirty="0" smtClean="0">
                <a:latin typeface="Times New Roman" pitchFamily="18" charset="0"/>
                <a:cs typeface="Times New Roman" pitchFamily="18" charset="0"/>
              </a:rPr>
              <a:t> получил свое название. Основным элементом ландшафта Михайловского </a:t>
            </a:r>
            <a:r>
              <a:rPr lang="ru-RU" sz="2000" dirty="0" err="1" smtClean="0">
                <a:latin typeface="Times New Roman" pitchFamily="18" charset="0"/>
                <a:cs typeface="Times New Roman" pitchFamily="18" charset="0"/>
              </a:rPr>
              <a:t>ряма</a:t>
            </a:r>
            <a:r>
              <a:rPr lang="ru-RU" sz="2000" dirty="0" smtClean="0">
                <a:latin typeface="Times New Roman" pitchFamily="18" charset="0"/>
                <a:cs typeface="Times New Roman" pitchFamily="18" charset="0"/>
              </a:rPr>
              <a:t> является своеобразный комплекс </a:t>
            </a:r>
            <a:r>
              <a:rPr lang="ru-RU" sz="2000" dirty="0" err="1" smtClean="0">
                <a:latin typeface="Times New Roman" pitchFamily="18" charset="0"/>
                <a:cs typeface="Times New Roman" pitchFamily="18" charset="0"/>
              </a:rPr>
              <a:t>луго-болотной</a:t>
            </a:r>
            <a:r>
              <a:rPr lang="ru-RU" sz="2000" dirty="0" smtClean="0">
                <a:latin typeface="Times New Roman" pitchFamily="18" charset="0"/>
                <a:cs typeface="Times New Roman" pitchFamily="18" charset="0"/>
              </a:rPr>
              <a:t> растительности, расположенный среди лесостепного ландшафта. Преобладает высокорослая растительность, состоящая в основном из тростников, рогозов и некоторых корневищных многолетников. Михайловский </a:t>
            </a:r>
            <a:r>
              <a:rPr lang="ru-RU" sz="2000" dirty="0" err="1" smtClean="0">
                <a:latin typeface="Times New Roman" pitchFamily="18" charset="0"/>
                <a:cs typeface="Times New Roman" pitchFamily="18" charset="0"/>
              </a:rPr>
              <a:t>рям</a:t>
            </a:r>
            <a:r>
              <a:rPr lang="ru-RU" sz="2000" dirty="0" smtClean="0">
                <a:latin typeface="Times New Roman" pitchFamily="18" charset="0"/>
                <a:cs typeface="Times New Roman" pitchFamily="18" charset="0"/>
              </a:rPr>
              <a:t> сочетает в себе черты верхового и низинного болота.</a:t>
            </a:r>
            <a:r>
              <a:rPr lang="ru-RU" sz="2000" dirty="0" smtClean="0"/>
              <a:t> </a:t>
            </a:r>
            <a:r>
              <a:rPr lang="ru-RU" sz="2000" dirty="0" smtClean="0">
                <a:latin typeface="Times New Roman" pitchFamily="18" charset="0"/>
                <a:cs typeface="Times New Roman" pitchFamily="18" charset="0"/>
              </a:rPr>
              <a:t>На территории памятника природы зарегистрировано 102 вида птиц, 24 вида млекопитающих, 3 вида земноводных, 3 вида пресмыкающихся, 146 видов беспозвоночных животных. </a:t>
            </a:r>
          </a:p>
          <a:p>
            <a:r>
              <a:rPr lang="ru-RU" sz="2000" b="1" dirty="0" smtClean="0">
                <a:latin typeface="Times New Roman" pitchFamily="18" charset="0"/>
                <a:cs typeface="Times New Roman" pitchFamily="18" charset="0"/>
              </a:rPr>
              <a:t>При исследовании экосистемы Михайловского </a:t>
            </a:r>
            <a:r>
              <a:rPr lang="ru-RU" sz="2000" b="1" dirty="0" err="1" smtClean="0">
                <a:latin typeface="Times New Roman" pitchFamily="18" charset="0"/>
                <a:cs typeface="Times New Roman" pitchFamily="18" charset="0"/>
              </a:rPr>
              <a:t>ряма</a:t>
            </a:r>
            <a:r>
              <a:rPr lang="ru-RU" sz="2000" b="1" dirty="0" smtClean="0">
                <a:latin typeface="Times New Roman" pitchFamily="18" charset="0"/>
                <a:cs typeface="Times New Roman" pitchFamily="18" charset="0"/>
              </a:rPr>
              <a:t> в 2013г. учащимися нашей школы</a:t>
            </a:r>
          </a:p>
          <a:p>
            <a:r>
              <a:rPr lang="ru-RU" sz="2000" b="1" dirty="0" smtClean="0">
                <a:latin typeface="Times New Roman" pitchFamily="18" charset="0"/>
                <a:cs typeface="Times New Roman" pitchFamily="18" charset="0"/>
              </a:rPr>
              <a:t> были обнаружены представители:</a:t>
            </a:r>
          </a:p>
          <a:p>
            <a:r>
              <a:rPr lang="ru-RU" sz="2000" b="1" dirty="0" smtClean="0">
                <a:latin typeface="Times New Roman" pitchFamily="18" charset="0"/>
                <a:cs typeface="Times New Roman" pitchFamily="18" charset="0"/>
              </a:rPr>
              <a:t>· класса </a:t>
            </a:r>
            <a:r>
              <a:rPr lang="ru-RU" sz="2000" b="1" dirty="0" smtClean="0">
                <a:latin typeface="Times New Roman" pitchFamily="18" charset="0"/>
                <a:cs typeface="Times New Roman" pitchFamily="18" charset="0"/>
                <a:hlinkClick r:id="rId3" action="ppaction://hlinksldjump"/>
              </a:rPr>
              <a:t>Брюхоногие</a:t>
            </a:r>
            <a:r>
              <a:rPr lang="ru-RU" sz="2000" b="1" dirty="0" smtClean="0">
                <a:latin typeface="Times New Roman" pitchFamily="18" charset="0"/>
                <a:cs typeface="Times New Roman" pitchFamily="18" charset="0"/>
              </a:rPr>
              <a:t>  моллюски;</a:t>
            </a:r>
          </a:p>
          <a:p>
            <a:r>
              <a:rPr lang="ru-RU" sz="2000" b="1" dirty="0" smtClean="0">
                <a:latin typeface="Times New Roman" pitchFamily="18" charset="0"/>
                <a:cs typeface="Times New Roman" pitchFamily="18" charset="0"/>
              </a:rPr>
              <a:t>·класса </a:t>
            </a:r>
            <a:r>
              <a:rPr lang="ru-RU" sz="2000" b="1" dirty="0" smtClean="0">
                <a:latin typeface="Times New Roman" pitchFamily="18" charset="0"/>
                <a:cs typeface="Times New Roman" pitchFamily="18" charset="0"/>
                <a:hlinkClick r:id="rId4" action="ppaction://hlinksldjump"/>
              </a:rPr>
              <a:t>Насекомые</a:t>
            </a:r>
            <a:r>
              <a:rPr lang="ru-RU" sz="2000" b="1" dirty="0" smtClean="0">
                <a:latin typeface="Times New Roman" pitchFamily="18" charset="0"/>
                <a:cs typeface="Times New Roman" pitchFamily="18" charset="0"/>
              </a:rPr>
              <a:t> (отряд Стрекозы (взрослые и личинки),отряд Жуки ,  отряд Двукрылые</a:t>
            </a:r>
          </a:p>
          <a:p>
            <a:r>
              <a:rPr lang="ru-RU" sz="2000" b="1" dirty="0" smtClean="0">
                <a:latin typeface="Times New Roman" pitchFamily="18" charset="0"/>
                <a:cs typeface="Times New Roman" pitchFamily="18" charset="0"/>
              </a:rPr>
              <a:t> (взрослые и личинки));</a:t>
            </a:r>
          </a:p>
          <a:p>
            <a:r>
              <a:rPr lang="ru-RU" sz="2000" b="1" dirty="0" smtClean="0">
                <a:latin typeface="Times New Roman" pitchFamily="18" charset="0"/>
                <a:cs typeface="Times New Roman" pitchFamily="18" charset="0"/>
              </a:rPr>
              <a:t>· класса </a:t>
            </a:r>
            <a:r>
              <a:rPr lang="ru-RU" sz="2000" b="1" dirty="0" smtClean="0">
                <a:latin typeface="Times New Roman" pitchFamily="18" charset="0"/>
                <a:cs typeface="Times New Roman" pitchFamily="18" charset="0"/>
                <a:hlinkClick r:id="rId5" action="ppaction://hlinksldjump"/>
              </a:rPr>
              <a:t>Паукообразные</a:t>
            </a:r>
            <a:r>
              <a:rPr lang="ru-RU" sz="2000" b="1" dirty="0" smtClean="0">
                <a:latin typeface="Times New Roman" pitchFamily="18" charset="0"/>
                <a:cs typeface="Times New Roman" pitchFamily="18" charset="0"/>
              </a:rPr>
              <a:t>.</a:t>
            </a:r>
          </a:p>
          <a:p>
            <a:r>
              <a:rPr lang="ru-RU" sz="2000" b="1" dirty="0" smtClean="0">
                <a:latin typeface="Times New Roman" pitchFamily="18" charset="0"/>
                <a:cs typeface="Times New Roman" pitchFamily="18" charset="0"/>
              </a:rPr>
              <a:t>При работе с литературой  оказалось, что из всех животных Михайловского </a:t>
            </a:r>
            <a:r>
              <a:rPr lang="ru-RU" sz="2000" b="1" dirty="0" err="1" smtClean="0">
                <a:latin typeface="Times New Roman" pitchFamily="18" charset="0"/>
                <a:cs typeface="Times New Roman" pitchFamily="18" charset="0"/>
              </a:rPr>
              <a:t>ряма</a:t>
            </a:r>
            <a:r>
              <a:rPr lang="ru-RU" sz="2000" b="1" dirty="0" smtClean="0">
                <a:latin typeface="Times New Roman" pitchFamily="18" charset="0"/>
                <a:cs typeface="Times New Roman" pitchFamily="18" charset="0"/>
              </a:rPr>
              <a:t> в Красную книгу Новосибирской области занесены следующие виды: </a:t>
            </a:r>
            <a:r>
              <a:rPr lang="ru-RU" sz="2000" b="1" dirty="0" smtClean="0">
                <a:latin typeface="Times New Roman" pitchFamily="18" charset="0"/>
                <a:cs typeface="Times New Roman" pitchFamily="18" charset="0"/>
                <a:hlinkClick r:id="rId6" action="ppaction://hlinksldjump"/>
              </a:rPr>
              <a:t>пеструшка степная</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7" action="ppaction://hlinksldjump"/>
              </a:rPr>
              <a:t>белозубка сибирская</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8" action="ppaction://hlinksldjump"/>
              </a:rPr>
              <a:t>северный кожанок</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9" action="ppaction://hlinksldjump"/>
              </a:rPr>
              <a:t>большой подорлик</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0" action="ppaction://hlinksldjump"/>
              </a:rPr>
              <a:t>кобчик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hlinkClick r:id="rId11" action="ppaction://hlinksldjump"/>
              </a:rPr>
              <a:t>кречетка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hlinkClick r:id="rId12" action="ppaction://hlinksldjump"/>
              </a:rPr>
              <a:t>дербник</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3" action="ppaction://hlinksldjump"/>
              </a:rPr>
              <a:t>длиннохвостая неясыть</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4" action="ppaction://hlinksldjump"/>
              </a:rPr>
              <a:t>серый сорокопут</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5" action="ppaction://hlinksldjump"/>
              </a:rPr>
              <a:t>обыкновенный соловей</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6" action="ppaction://hlinksldjump"/>
              </a:rPr>
              <a:t>сверчок соловьиный</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6" action="ppaction://hlinksldjump"/>
              </a:rPr>
              <a:t>шмель </a:t>
            </a:r>
            <a:r>
              <a:rPr lang="ru-RU" sz="2000" b="1" dirty="0" err="1" smtClean="0">
                <a:latin typeface="Times New Roman" pitchFamily="18" charset="0"/>
                <a:cs typeface="Times New Roman" pitchFamily="18" charset="0"/>
                <a:hlinkClick r:id="rId16" action="ppaction://hlinksldjump"/>
              </a:rPr>
              <a:t>пластинчатозубый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hlinkClick r:id="rId17" action="ppaction://hlinksldjump"/>
              </a:rPr>
              <a:t>шмель</a:t>
            </a:r>
            <a:r>
              <a:rPr lang="ru-RU" sz="2000" b="1" dirty="0" smtClean="0">
                <a:latin typeface="Times New Roman" pitchFamily="18" charset="0"/>
                <a:cs typeface="Times New Roman" pitchFamily="18" charset="0"/>
                <a:hlinkClick r:id="rId17" action="ppaction://hlinksldjump"/>
              </a:rPr>
              <a:t> моховой</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hlinkClick r:id="rId18" action="ppaction://hlinksldjump"/>
              </a:rPr>
              <a:t>Степной лунь </a:t>
            </a:r>
            <a:r>
              <a:rPr lang="ru-RU" sz="2000" b="1" dirty="0" smtClean="0">
                <a:latin typeface="Times New Roman" pitchFamily="18" charset="0"/>
                <a:cs typeface="Times New Roman" pitchFamily="18" charset="0"/>
              </a:rPr>
              <a:t>занесен  В Красную книгу РФ .</a:t>
            </a:r>
            <a:endParaRPr lang="ru-RU" sz="2000" b="1" dirty="0" smtClean="0"/>
          </a:p>
          <a:p>
            <a:endParaRPr lang="ru-RU" sz="2000" b="1" dirty="0" smtClean="0">
              <a:latin typeface="Times New Roman" pitchFamily="18" charset="0"/>
              <a:cs typeface="Times New Roman" pitchFamily="18" charset="0"/>
            </a:endParaRPr>
          </a:p>
          <a:p>
            <a:endParaRPr lang="ru-RU" sz="2000" b="1" dirty="0" smtClean="0">
              <a:latin typeface="Times New Roman" pitchFamily="18" charset="0"/>
              <a:cs typeface="Times New Roman" pitchFamily="18" charset="0"/>
            </a:endParaRPr>
          </a:p>
          <a:p>
            <a:endParaRPr lang="ru-RU" sz="2000" b="1" dirty="0" smtClean="0">
              <a:latin typeface="Times New Roman" pitchFamily="18" charset="0"/>
              <a:cs typeface="Times New Roman" pitchFamily="18" charset="0"/>
            </a:endParaRPr>
          </a:p>
          <a:p>
            <a:pPr algn="just"/>
            <a:endParaRPr lang="ru-RU"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pic>
        <p:nvPicPr>
          <p:cNvPr id="5" name="Рисунок 5" descr="C:\Users\Пользователь\Desktop\лето2013\ряям\рям\P6280026.JPG"/>
          <p:cNvPicPr>
            <a:picLocks noChangeAspect="1" noChangeArrowheads="1"/>
          </p:cNvPicPr>
          <p:nvPr/>
        </p:nvPicPr>
        <p:blipFill>
          <a:blip r:embed="rId3" cstate="print"/>
          <a:srcRect/>
          <a:stretch>
            <a:fillRect/>
          </a:stretch>
        </p:blipFill>
        <p:spPr bwMode="auto">
          <a:xfrm>
            <a:off x="4433585" y="219918"/>
            <a:ext cx="3325675" cy="2413322"/>
          </a:xfrm>
          <a:prstGeom prst="rect">
            <a:avLst/>
          </a:prstGeom>
          <a:noFill/>
          <a:ln w="9525">
            <a:noFill/>
            <a:miter lim="800000"/>
            <a:headEnd/>
            <a:tailEnd/>
          </a:ln>
        </p:spPr>
      </p:pic>
      <p:pic>
        <p:nvPicPr>
          <p:cNvPr id="6" name="Picture 3"/>
          <p:cNvPicPr>
            <a:picLocks noChangeAspect="1" noChangeArrowheads="1"/>
          </p:cNvPicPr>
          <p:nvPr/>
        </p:nvPicPr>
        <p:blipFill>
          <a:blip r:embed="rId4" cstate="print"/>
          <a:srcRect/>
          <a:stretch>
            <a:fillRect/>
          </a:stretch>
        </p:blipFill>
        <p:spPr bwMode="auto">
          <a:xfrm>
            <a:off x="8715737" y="1"/>
            <a:ext cx="3271115" cy="2314936"/>
          </a:xfrm>
          <a:prstGeom prst="rect">
            <a:avLst/>
          </a:prstGeom>
          <a:noFill/>
          <a:ln w="9525">
            <a:noFill/>
            <a:miter lim="800000"/>
            <a:headEnd/>
            <a:tailEnd/>
          </a:ln>
        </p:spPr>
      </p:pic>
      <p:sp>
        <p:nvSpPr>
          <p:cNvPr id="7" name="Прямоугольник 6"/>
          <p:cNvSpPr/>
          <p:nvPr/>
        </p:nvSpPr>
        <p:spPr>
          <a:xfrm>
            <a:off x="9446080" y="2318359"/>
            <a:ext cx="2096600" cy="369332"/>
          </a:xfrm>
          <a:prstGeom prst="rect">
            <a:avLst/>
          </a:prstGeom>
        </p:spPr>
        <p:txBody>
          <a:bodyPr wrap="none">
            <a:spAutoFit/>
          </a:bodyPr>
          <a:lstStyle/>
          <a:p>
            <a:r>
              <a:rPr lang="ru-RU" b="1" dirty="0" smtClean="0">
                <a:solidFill>
                  <a:schemeClr val="tx2">
                    <a:satMod val="130000"/>
                  </a:schemeClr>
                </a:solidFill>
                <a:latin typeface="Times New Roman" pitchFamily="18" charset="0"/>
                <a:cs typeface="Times New Roman" pitchFamily="18" charset="0"/>
              </a:rPr>
              <a:t> </a:t>
            </a:r>
            <a:r>
              <a:rPr lang="ru-RU" b="1" dirty="0" smtClean="0">
                <a:latin typeface="Times New Roman" pitchFamily="18" charset="0"/>
                <a:cs typeface="Times New Roman" pitchFamily="18" charset="0"/>
              </a:rPr>
              <a:t>Прудовик малый </a:t>
            </a:r>
            <a:endParaRPr lang="ru-RU" dirty="0"/>
          </a:p>
        </p:txBody>
      </p:sp>
      <p:sp>
        <p:nvSpPr>
          <p:cNvPr id="8" name="Прямоугольник 7"/>
          <p:cNvSpPr/>
          <p:nvPr/>
        </p:nvSpPr>
        <p:spPr>
          <a:xfrm>
            <a:off x="4640690" y="2596152"/>
            <a:ext cx="2725426" cy="369332"/>
          </a:xfrm>
          <a:prstGeom prst="rect">
            <a:avLst/>
          </a:prstGeom>
        </p:spPr>
        <p:txBody>
          <a:bodyPr wrap="none">
            <a:spAutoFit/>
          </a:bodyPr>
          <a:lstStyle/>
          <a:p>
            <a:r>
              <a:rPr lang="ru-RU" dirty="0" smtClean="0">
                <a:solidFill>
                  <a:schemeClr val="tx2">
                    <a:satMod val="130000"/>
                  </a:schemeClr>
                </a:solidFill>
                <a:latin typeface="Times New Roman" pitchFamily="18" charset="0"/>
                <a:cs typeface="Times New Roman" pitchFamily="18" charset="0"/>
              </a:rPr>
              <a:t> </a:t>
            </a:r>
            <a:r>
              <a:rPr lang="ru-RU" b="1" dirty="0" err="1" smtClean="0">
                <a:latin typeface="Times New Roman" pitchFamily="18" charset="0"/>
                <a:cs typeface="Times New Roman" pitchFamily="18" charset="0"/>
              </a:rPr>
              <a:t>Янтарка</a:t>
            </a:r>
            <a:r>
              <a:rPr lang="ru-RU" b="1" dirty="0" smtClean="0">
                <a:latin typeface="Times New Roman" pitchFamily="18" charset="0"/>
                <a:cs typeface="Times New Roman" pitchFamily="18" charset="0"/>
              </a:rPr>
              <a:t> обыкновенная</a:t>
            </a:r>
            <a:endParaRPr lang="ru-RU" dirty="0"/>
          </a:p>
        </p:txBody>
      </p:sp>
      <p:pic>
        <p:nvPicPr>
          <p:cNvPr id="9" name="Picture 7" descr="C:\Users\Пользователь\Desktop\bas006.jpg"/>
          <p:cNvPicPr>
            <a:picLocks noChangeAspect="1" noChangeArrowheads="1"/>
          </p:cNvPicPr>
          <p:nvPr/>
        </p:nvPicPr>
        <p:blipFill>
          <a:blip r:embed="rId5" cstate="print"/>
          <a:srcRect/>
          <a:stretch>
            <a:fillRect/>
          </a:stretch>
        </p:blipFill>
        <p:spPr bwMode="auto">
          <a:xfrm>
            <a:off x="155414" y="0"/>
            <a:ext cx="3057525" cy="2633663"/>
          </a:xfrm>
          <a:prstGeom prst="rect">
            <a:avLst/>
          </a:prstGeom>
          <a:noFill/>
          <a:ln w="9525">
            <a:noFill/>
            <a:miter lim="800000"/>
            <a:headEnd/>
            <a:tailEnd/>
          </a:ln>
        </p:spPr>
      </p:pic>
      <p:sp>
        <p:nvSpPr>
          <p:cNvPr id="10" name="Прямоугольник 9"/>
          <p:cNvSpPr/>
          <p:nvPr/>
        </p:nvSpPr>
        <p:spPr>
          <a:xfrm>
            <a:off x="555973" y="2688750"/>
            <a:ext cx="2561086" cy="369332"/>
          </a:xfrm>
          <a:prstGeom prst="rect">
            <a:avLst/>
          </a:prstGeom>
        </p:spPr>
        <p:txBody>
          <a:bodyPr wrap="none">
            <a:spAutoFit/>
          </a:bodyPr>
          <a:lstStyle/>
          <a:p>
            <a:r>
              <a:rPr lang="ru-RU" b="1" dirty="0" smtClean="0">
                <a:latin typeface="Times New Roman" pitchFamily="18" charset="0"/>
                <a:cs typeface="Times New Roman" pitchFamily="18" charset="0"/>
              </a:rPr>
              <a:t>Катушка закрученная </a:t>
            </a:r>
            <a:endParaRPr lang="ru-RU" dirty="0"/>
          </a:p>
        </p:txBody>
      </p:sp>
      <p:sp>
        <p:nvSpPr>
          <p:cNvPr id="13" name="TextBox 12"/>
          <p:cNvSpPr txBox="1"/>
          <p:nvPr/>
        </p:nvSpPr>
        <p:spPr>
          <a:xfrm>
            <a:off x="8553691" y="2610683"/>
            <a:ext cx="3638309" cy="4247317"/>
          </a:xfrm>
          <a:prstGeom prst="rect">
            <a:avLst/>
          </a:prstGeom>
          <a:noFill/>
        </p:spPr>
        <p:txBody>
          <a:bodyPr wrap="square" rtlCol="0">
            <a:spAutoFit/>
          </a:bodyPr>
          <a:lstStyle/>
          <a:p>
            <a:r>
              <a:rPr lang="ru-RU" b="1" dirty="0" smtClean="0">
                <a:latin typeface="Times New Roman" pitchFamily="18" charset="0"/>
                <a:cs typeface="Times New Roman" pitchFamily="18" charset="0"/>
              </a:rPr>
              <a:t>По форме раковины малый прудовик похож на обыкновенного прудовика, но величина его не более 10-12 </a:t>
            </a:r>
            <a:r>
              <a:rPr lang="ru-RU" b="1" dirty="0" err="1" smtClean="0">
                <a:latin typeface="Times New Roman" pitchFamily="18" charset="0"/>
                <a:cs typeface="Times New Roman" pitchFamily="18" charset="0"/>
              </a:rPr>
              <a:t>мм.Обитает</a:t>
            </a:r>
            <a:r>
              <a:rPr lang="ru-RU" b="1" dirty="0" smtClean="0">
                <a:latin typeface="Times New Roman" pitchFamily="18" charset="0"/>
                <a:cs typeface="Times New Roman" pitchFamily="18" charset="0"/>
              </a:rPr>
              <a:t> во временных водоемах, лужах, </a:t>
            </a:r>
          </a:p>
          <a:p>
            <a:r>
              <a:rPr lang="ru-RU" b="1" dirty="0" smtClean="0">
                <a:latin typeface="Times New Roman" pitchFamily="18" charset="0"/>
                <a:cs typeface="Times New Roman" pitchFamily="18" charset="0"/>
              </a:rPr>
              <a:t>канавах, на заболоченных лугах, иногда даже на влажной почве возле уреза воды. </a:t>
            </a:r>
            <a:r>
              <a:rPr lang="ru-RU" b="1" dirty="0" err="1" smtClean="0">
                <a:latin typeface="Times New Roman" pitchFamily="18" charset="0"/>
                <a:cs typeface="Times New Roman" pitchFamily="18" charset="0"/>
              </a:rPr>
              <a:t>Малыйпрудовик</a:t>
            </a:r>
            <a:r>
              <a:rPr lang="ru-RU" b="1" dirty="0" smtClean="0">
                <a:latin typeface="Times New Roman" pitchFamily="18" charset="0"/>
                <a:cs typeface="Times New Roman" pitchFamily="18" charset="0"/>
              </a:rPr>
              <a:t> является промежуточным</a:t>
            </a:r>
          </a:p>
          <a:p>
            <a:r>
              <a:rPr lang="ru-RU" b="1" dirty="0" smtClean="0">
                <a:latin typeface="Times New Roman" pitchFamily="18" charset="0"/>
                <a:cs typeface="Times New Roman" pitchFamily="18" charset="0"/>
              </a:rPr>
              <a:t>хозяином очень опасного паразита скота (а изредка и человека) - печеночного сосальщика.</a:t>
            </a:r>
            <a:endParaRPr lang="ru-RU" b="1" dirty="0">
              <a:latin typeface="Times New Roman" pitchFamily="18" charset="0"/>
              <a:cs typeface="Times New Roman" pitchFamily="18" charset="0"/>
            </a:endParaRPr>
          </a:p>
        </p:txBody>
      </p:sp>
      <p:sp>
        <p:nvSpPr>
          <p:cNvPr id="14" name="TextBox 13"/>
          <p:cNvSpPr txBox="1"/>
          <p:nvPr/>
        </p:nvSpPr>
        <p:spPr>
          <a:xfrm>
            <a:off x="289368" y="3240912"/>
            <a:ext cx="2882096" cy="3139321"/>
          </a:xfrm>
          <a:prstGeom prst="rect">
            <a:avLst/>
          </a:prstGeom>
          <a:noFill/>
        </p:spPr>
        <p:txBody>
          <a:bodyPr wrap="square" rtlCol="0">
            <a:spAutoFit/>
          </a:bodyPr>
          <a:lstStyle/>
          <a:p>
            <a:r>
              <a:rPr lang="ru-RU" b="1" dirty="0" smtClean="0">
                <a:latin typeface="Times New Roman" pitchFamily="18" charset="0"/>
                <a:cs typeface="Times New Roman" pitchFamily="18" charset="0"/>
              </a:rPr>
              <a:t>Раковина желтая, диаметром до 10 мм, с 6-7 оборотами. </a:t>
            </a:r>
          </a:p>
          <a:p>
            <a:r>
              <a:rPr lang="ru-RU" b="1" dirty="0" smtClean="0">
                <a:latin typeface="Times New Roman" pitchFamily="18" charset="0"/>
                <a:cs typeface="Times New Roman" pitchFamily="18" charset="0"/>
              </a:rPr>
              <a:t>На последнем обороте острый, смещенный вниз киль. </a:t>
            </a:r>
          </a:p>
          <a:p>
            <a:r>
              <a:rPr lang="ru-RU" b="1" dirty="0" smtClean="0">
                <a:latin typeface="Times New Roman" pitchFamily="18" charset="0"/>
                <a:cs typeface="Times New Roman" pitchFamily="18" charset="0"/>
              </a:rPr>
              <a:t>Обитает в прибрежных зарослях стоячих водоемов, часто плавает</a:t>
            </a:r>
          </a:p>
          <a:p>
            <a:r>
              <a:rPr lang="ru-RU" b="1" dirty="0" smtClean="0">
                <a:latin typeface="Times New Roman" pitchFamily="18" charset="0"/>
                <a:cs typeface="Times New Roman" pitchFamily="18" charset="0"/>
              </a:rPr>
              <a:t> на поверхности воды.</a:t>
            </a:r>
          </a:p>
          <a:p>
            <a:endParaRPr lang="ru-RU" dirty="0"/>
          </a:p>
        </p:txBody>
      </p:sp>
      <p:sp>
        <p:nvSpPr>
          <p:cNvPr id="15" name="TextBox 14"/>
          <p:cNvSpPr txBox="1"/>
          <p:nvPr/>
        </p:nvSpPr>
        <p:spPr>
          <a:xfrm>
            <a:off x="3958542" y="3148314"/>
            <a:ext cx="4467827" cy="3416320"/>
          </a:xfrm>
          <a:prstGeom prst="rect">
            <a:avLst/>
          </a:prstGeom>
          <a:noFill/>
        </p:spPr>
        <p:txBody>
          <a:bodyPr wrap="square" rtlCol="0">
            <a:spAutoFit/>
          </a:bodyPr>
          <a:lstStyle/>
          <a:p>
            <a:r>
              <a:rPr lang="ru-RU" b="1" dirty="0" smtClean="0">
                <a:latin typeface="Times New Roman" pitchFamily="18" charset="0"/>
                <a:cs typeface="Times New Roman" pitchFamily="18" charset="0"/>
              </a:rPr>
              <a:t>Название свое получила за </a:t>
            </a:r>
            <a:r>
              <a:rPr lang="ru-RU" b="1" dirty="0" err="1" smtClean="0">
                <a:latin typeface="Times New Roman" pitchFamily="18" charset="0"/>
                <a:cs typeface="Times New Roman" pitchFamily="18" charset="0"/>
              </a:rPr>
              <a:t>ян-тарно-желтый</a:t>
            </a:r>
            <a:r>
              <a:rPr lang="ru-RU" b="1" dirty="0" smtClean="0">
                <a:latin typeface="Times New Roman" pitchFamily="18" charset="0"/>
                <a:cs typeface="Times New Roman" pitchFamily="18" charset="0"/>
              </a:rPr>
              <a:t> цвет вытянутой, тонкой, хрупкой, почти прозрачной раковины. </a:t>
            </a:r>
          </a:p>
          <a:p>
            <a:r>
              <a:rPr lang="ru-RU" b="1" dirty="0" smtClean="0">
                <a:latin typeface="Times New Roman" pitchFamily="18" charset="0"/>
                <a:cs typeface="Times New Roman" pitchFamily="18" charset="0"/>
              </a:rPr>
              <a:t>Высота раковины 16-22 мм, ширина 8-11 мм. Раковина с 3-4 оборотами, последний оборот сильно вздут и расширен, устье яйцевидное. </a:t>
            </a:r>
          </a:p>
          <a:p>
            <a:r>
              <a:rPr lang="ru-RU" b="1" dirty="0" smtClean="0">
                <a:latin typeface="Times New Roman" pitchFamily="18" charset="0"/>
                <a:cs typeface="Times New Roman" pitchFamily="18" charset="0"/>
              </a:rPr>
              <a:t>Обитает </a:t>
            </a:r>
            <a:r>
              <a:rPr lang="ru-RU" b="1" dirty="0" err="1" smtClean="0">
                <a:latin typeface="Times New Roman" pitchFamily="18" charset="0"/>
                <a:cs typeface="Times New Roman" pitchFamily="18" charset="0"/>
              </a:rPr>
              <a:t>янтарка</a:t>
            </a:r>
            <a:r>
              <a:rPr lang="ru-RU" b="1" dirty="0" smtClean="0">
                <a:latin typeface="Times New Roman" pitchFamily="18" charset="0"/>
                <a:cs typeface="Times New Roman" pitchFamily="18" charset="0"/>
              </a:rPr>
              <a:t> в сырых местах - на влажных лугах, возле водоемов, часто ее можно видеть на плавающих листьях водных растений, </a:t>
            </a:r>
          </a:p>
          <a:p>
            <a:r>
              <a:rPr lang="ru-RU" b="1" dirty="0" smtClean="0">
                <a:latin typeface="Times New Roman" pitchFamily="18" charset="0"/>
                <a:cs typeface="Times New Roman" pitchFamily="18" charset="0"/>
              </a:rPr>
              <a:t>а иногда она даже погружается в воду.</a:t>
            </a:r>
            <a:endParaRPr lang="ru-RU" b="1" dirty="0">
              <a:latin typeface="Times New Roman" pitchFamily="18" charset="0"/>
              <a:cs typeface="Times New Roman" pitchFamily="18" charset="0"/>
            </a:endParaRPr>
          </a:p>
        </p:txBody>
      </p:sp>
      <p:pic>
        <p:nvPicPr>
          <p:cNvPr id="1026" name="Picture 2" descr="C:\Users\Пользователь\Desktop\45427878.jpg">
            <a:hlinkClick r:id="rId6" action="ppaction://hlinksldjump"/>
          </p:cNvPr>
          <p:cNvPicPr>
            <a:picLocks noChangeAspect="1" noChangeArrowheads="1"/>
          </p:cNvPicPr>
          <p:nvPr/>
        </p:nvPicPr>
        <p:blipFill>
          <a:blip r:embed="rId7" cstate="print"/>
          <a:srcRect/>
          <a:stretch>
            <a:fillRect/>
          </a:stretch>
        </p:blipFill>
        <p:spPr bwMode="auto">
          <a:xfrm>
            <a:off x="11487454" y="6371863"/>
            <a:ext cx="704546" cy="48613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pic>
        <p:nvPicPr>
          <p:cNvPr id="4" name="Picture 4"/>
          <p:cNvPicPr>
            <a:picLocks noChangeAspect="1" noChangeArrowheads="1"/>
          </p:cNvPicPr>
          <p:nvPr/>
        </p:nvPicPr>
        <p:blipFill>
          <a:blip r:embed="rId3" cstate="print"/>
          <a:srcRect/>
          <a:stretch>
            <a:fillRect/>
          </a:stretch>
        </p:blipFill>
        <p:spPr>
          <a:xfrm>
            <a:off x="169802" y="0"/>
            <a:ext cx="3905250" cy="2540723"/>
          </a:xfrm>
          <a:prstGeom prst="rect">
            <a:avLst/>
          </a:prstGeom>
          <a:noFill/>
        </p:spPr>
      </p:pic>
      <p:sp>
        <p:nvSpPr>
          <p:cNvPr id="5" name="Прямоугольник 4"/>
          <p:cNvSpPr/>
          <p:nvPr/>
        </p:nvSpPr>
        <p:spPr>
          <a:xfrm>
            <a:off x="1468518" y="2561427"/>
            <a:ext cx="1129540" cy="369332"/>
          </a:xfrm>
          <a:prstGeom prst="rect">
            <a:avLst/>
          </a:prstGeom>
        </p:spPr>
        <p:txBody>
          <a:bodyPr wrap="none">
            <a:spAutoFit/>
          </a:bodyPr>
          <a:lstStyle/>
          <a:p>
            <a:r>
              <a:rPr lang="ru-RU" b="1" dirty="0" smtClean="0">
                <a:latin typeface="Times New Roman" pitchFamily="18" charset="0"/>
                <a:cs typeface="Times New Roman" pitchFamily="18" charset="0"/>
              </a:rPr>
              <a:t>Паук-оса</a:t>
            </a:r>
            <a:endParaRPr lang="ru-RU" dirty="0"/>
          </a:p>
        </p:txBody>
      </p:sp>
      <p:pic>
        <p:nvPicPr>
          <p:cNvPr id="6" name="Picture 6" descr="C:\Users\Пользователь\Desktop\i.jpg"/>
          <p:cNvPicPr>
            <a:picLocks noChangeAspect="1" noChangeArrowheads="1"/>
          </p:cNvPicPr>
          <p:nvPr/>
        </p:nvPicPr>
        <p:blipFill>
          <a:blip r:embed="rId4" cstate="print"/>
          <a:srcRect/>
          <a:stretch>
            <a:fillRect/>
          </a:stretch>
        </p:blipFill>
        <p:spPr bwMode="auto">
          <a:xfrm>
            <a:off x="4523230" y="364522"/>
            <a:ext cx="3470275" cy="2312988"/>
          </a:xfrm>
          <a:prstGeom prst="rect">
            <a:avLst/>
          </a:prstGeom>
          <a:noFill/>
          <a:ln w="9525">
            <a:noFill/>
            <a:miter lim="800000"/>
            <a:headEnd/>
            <a:tailEnd/>
          </a:ln>
        </p:spPr>
      </p:pic>
      <p:sp>
        <p:nvSpPr>
          <p:cNvPr id="7" name="Прямоугольник 6"/>
          <p:cNvSpPr>
            <a:spLocks noChangeArrowheads="1"/>
          </p:cNvSpPr>
          <p:nvPr/>
        </p:nvSpPr>
        <p:spPr bwMode="auto">
          <a:xfrm>
            <a:off x="4711962" y="2783289"/>
            <a:ext cx="2917825" cy="369887"/>
          </a:xfrm>
          <a:prstGeom prst="rect">
            <a:avLst/>
          </a:prstGeom>
          <a:noFill/>
          <a:ln w="9525">
            <a:noFill/>
            <a:miter lim="800000"/>
            <a:headEnd/>
            <a:tailEnd/>
          </a:ln>
        </p:spPr>
        <p:txBody>
          <a:bodyPr wrap="none">
            <a:spAutoFit/>
          </a:bodyPr>
          <a:lstStyle/>
          <a:p>
            <a:r>
              <a:rPr lang="ru-RU" b="1" dirty="0">
                <a:latin typeface="Times New Roman" pitchFamily="18" charset="0"/>
                <a:cs typeface="Times New Roman" pitchFamily="18" charset="0"/>
              </a:rPr>
              <a:t>Семейство </a:t>
            </a:r>
            <a:r>
              <a:rPr lang="ru-RU" b="1" dirty="0" err="1">
                <a:latin typeface="Times New Roman" pitchFamily="18" charset="0"/>
                <a:cs typeface="Times New Roman" pitchFamily="18" charset="0"/>
              </a:rPr>
              <a:t>Тетрагнатиды</a:t>
            </a:r>
            <a:r>
              <a:rPr lang="ru-RU" b="1" dirty="0">
                <a:latin typeface="Times New Roman" pitchFamily="18" charset="0"/>
                <a:cs typeface="Times New Roman" pitchFamily="18" charset="0"/>
              </a:rPr>
              <a:t> </a:t>
            </a:r>
            <a:endParaRPr lang="ru-RU" dirty="0"/>
          </a:p>
        </p:txBody>
      </p:sp>
      <p:pic>
        <p:nvPicPr>
          <p:cNvPr id="8" name="Picture 2"/>
          <p:cNvPicPr>
            <a:picLocks noChangeAspect="1" noChangeArrowheads="1"/>
          </p:cNvPicPr>
          <p:nvPr/>
        </p:nvPicPr>
        <p:blipFill>
          <a:blip r:embed="rId5" cstate="print"/>
          <a:srcRect/>
          <a:stretch>
            <a:fillRect/>
          </a:stretch>
        </p:blipFill>
        <p:spPr bwMode="auto">
          <a:xfrm>
            <a:off x="8786612" y="0"/>
            <a:ext cx="3405388" cy="2573891"/>
          </a:xfrm>
          <a:prstGeom prst="rect">
            <a:avLst/>
          </a:prstGeom>
          <a:noFill/>
          <a:ln w="9525">
            <a:noFill/>
            <a:miter lim="800000"/>
            <a:headEnd/>
            <a:tailEnd/>
          </a:ln>
        </p:spPr>
      </p:pic>
      <p:sp>
        <p:nvSpPr>
          <p:cNvPr id="9" name="Прямоугольник 8"/>
          <p:cNvSpPr/>
          <p:nvPr/>
        </p:nvSpPr>
        <p:spPr>
          <a:xfrm>
            <a:off x="9094931" y="2619301"/>
            <a:ext cx="2790444" cy="369332"/>
          </a:xfrm>
          <a:prstGeom prst="rect">
            <a:avLst/>
          </a:prstGeom>
        </p:spPr>
        <p:txBody>
          <a:bodyPr wrap="none">
            <a:spAutoFit/>
          </a:bodyPr>
          <a:lstStyle/>
          <a:p>
            <a:r>
              <a:rPr lang="ru-RU" b="1" dirty="0" smtClean="0">
                <a:latin typeface="Times New Roman" pitchFamily="18" charset="0"/>
                <a:cs typeface="Times New Roman" pitchFamily="18" charset="0"/>
              </a:rPr>
              <a:t>Семейство </a:t>
            </a:r>
            <a:r>
              <a:rPr lang="ru-RU" b="1" dirty="0" err="1" smtClean="0">
                <a:latin typeface="Times New Roman" pitchFamily="18" charset="0"/>
                <a:cs typeface="Times New Roman" pitchFamily="18" charset="0"/>
              </a:rPr>
              <a:t>Круглопряды</a:t>
            </a:r>
            <a:endParaRPr lang="ru-RU" dirty="0"/>
          </a:p>
        </p:txBody>
      </p:sp>
      <p:sp>
        <p:nvSpPr>
          <p:cNvPr id="10" name="TextBox 9"/>
          <p:cNvSpPr txBox="1"/>
          <p:nvPr/>
        </p:nvSpPr>
        <p:spPr>
          <a:xfrm>
            <a:off x="4548851" y="3437681"/>
            <a:ext cx="3379807" cy="2862322"/>
          </a:xfrm>
          <a:prstGeom prst="rect">
            <a:avLst/>
          </a:prstGeom>
          <a:noFill/>
        </p:spPr>
        <p:txBody>
          <a:bodyPr wrap="square" rtlCol="0">
            <a:spAutoFit/>
          </a:bodyPr>
          <a:lstStyle/>
          <a:p>
            <a:r>
              <a:rPr lang="ru-RU" b="1" dirty="0" smtClean="0">
                <a:latin typeface="Times New Roman" pitchFamily="18" charset="0"/>
                <a:cs typeface="Times New Roman" pitchFamily="18" charset="0"/>
              </a:rPr>
              <a:t>Это пауки с узким брюшком, </a:t>
            </a:r>
          </a:p>
          <a:p>
            <a:r>
              <a:rPr lang="ru-RU" b="1" dirty="0" smtClean="0">
                <a:latin typeface="Times New Roman" pitchFamily="18" charset="0"/>
                <a:cs typeface="Times New Roman" pitchFamily="18" charset="0"/>
              </a:rPr>
              <a:t>в 2-3 раза превышающим </a:t>
            </a:r>
          </a:p>
          <a:p>
            <a:r>
              <a:rPr lang="ru-RU" b="1" dirty="0" smtClean="0">
                <a:latin typeface="Times New Roman" pitchFamily="18" charset="0"/>
                <a:cs typeface="Times New Roman" pitchFamily="18" charset="0"/>
              </a:rPr>
              <a:t>длину головогруди. </a:t>
            </a:r>
          </a:p>
          <a:p>
            <a:r>
              <a:rPr lang="ru-RU" b="1" dirty="0" smtClean="0">
                <a:latin typeface="Times New Roman" pitchFamily="18" charset="0"/>
                <a:cs typeface="Times New Roman" pitchFamily="18" charset="0"/>
              </a:rPr>
              <a:t>Челюсти также сильно</a:t>
            </a:r>
          </a:p>
          <a:p>
            <a:r>
              <a:rPr lang="ru-RU" b="1" dirty="0" smtClean="0">
                <a:latin typeface="Times New Roman" pitchFamily="18" charset="0"/>
                <a:cs typeface="Times New Roman" pitchFamily="18" charset="0"/>
              </a:rPr>
              <a:t> удлинены, </a:t>
            </a:r>
          </a:p>
          <a:p>
            <a:r>
              <a:rPr lang="ru-RU" b="1" dirty="0" smtClean="0">
                <a:latin typeface="Times New Roman" pitchFamily="18" charset="0"/>
                <a:cs typeface="Times New Roman" pitchFamily="18" charset="0"/>
              </a:rPr>
              <a:t>с хорошо заметными шипами по </a:t>
            </a:r>
          </a:p>
          <a:p>
            <a:r>
              <a:rPr lang="ru-RU" b="1" dirty="0" smtClean="0">
                <a:latin typeface="Times New Roman" pitchFamily="18" charset="0"/>
                <a:cs typeface="Times New Roman" pitchFamily="18" charset="0"/>
              </a:rPr>
              <a:t>внутреннему краю и</a:t>
            </a:r>
          </a:p>
          <a:p>
            <a:r>
              <a:rPr lang="ru-RU" b="1" dirty="0" smtClean="0">
                <a:latin typeface="Times New Roman" pitchFamily="18" charset="0"/>
                <a:cs typeface="Times New Roman" pitchFamily="18" charset="0"/>
              </a:rPr>
              <a:t> с длинными изогнутыми</a:t>
            </a:r>
          </a:p>
          <a:p>
            <a:r>
              <a:rPr lang="ru-RU" b="1" dirty="0" smtClean="0">
                <a:latin typeface="Times New Roman" pitchFamily="18" charset="0"/>
                <a:cs typeface="Times New Roman" pitchFamily="18" charset="0"/>
              </a:rPr>
              <a:t> коготками. </a:t>
            </a:r>
            <a:endParaRPr lang="ru-RU" b="1" dirty="0">
              <a:latin typeface="Times New Roman" pitchFamily="18" charset="0"/>
              <a:cs typeface="Times New Roman" pitchFamily="18" charset="0"/>
            </a:endParaRPr>
          </a:p>
        </p:txBody>
      </p:sp>
      <p:sp>
        <p:nvSpPr>
          <p:cNvPr id="11" name="TextBox 10"/>
          <p:cNvSpPr txBox="1"/>
          <p:nvPr/>
        </p:nvSpPr>
        <p:spPr>
          <a:xfrm>
            <a:off x="162046" y="2870523"/>
            <a:ext cx="4259483" cy="3693319"/>
          </a:xfrm>
          <a:prstGeom prst="rect">
            <a:avLst/>
          </a:prstGeom>
          <a:noFill/>
        </p:spPr>
        <p:txBody>
          <a:bodyPr wrap="square" rtlCol="0">
            <a:spAutoFit/>
          </a:bodyPr>
          <a:lstStyle/>
          <a:p>
            <a:r>
              <a:rPr lang="ru-RU" b="1" dirty="0" smtClean="0">
                <a:latin typeface="Times New Roman" pitchFamily="18" charset="0"/>
                <a:cs typeface="Times New Roman" pitchFamily="18" charset="0"/>
              </a:rPr>
              <a:t>Их брюшко имеет интересный рисунок из желтых, белых и черных чередующихся полос. На спине особи имеют плотный щит серебристого цвета. Головогрудь такого паука покрыта волосками с той же серебристой окраской. А по краям брюшка есть шесть четких выемок, окрашенных в разные цвета. У этих пауков весьма четко виден половой диморфизм. Самки этого рода довольно крупные — их размеры составляют примерно 25 мм.</a:t>
            </a:r>
            <a:endParaRPr lang="ru-RU" b="1" dirty="0">
              <a:latin typeface="Times New Roman" pitchFamily="18" charset="0"/>
              <a:cs typeface="Times New Roman" pitchFamily="18" charset="0"/>
            </a:endParaRPr>
          </a:p>
        </p:txBody>
      </p:sp>
      <p:sp>
        <p:nvSpPr>
          <p:cNvPr id="12" name="TextBox 11"/>
          <p:cNvSpPr txBox="1"/>
          <p:nvPr/>
        </p:nvSpPr>
        <p:spPr>
          <a:xfrm>
            <a:off x="8476526" y="3078866"/>
            <a:ext cx="3715474" cy="3416320"/>
          </a:xfrm>
          <a:prstGeom prst="rect">
            <a:avLst/>
          </a:prstGeom>
          <a:noFill/>
        </p:spPr>
        <p:txBody>
          <a:bodyPr wrap="square" rtlCol="0">
            <a:spAutoFit/>
          </a:bodyPr>
          <a:lstStyle/>
          <a:p>
            <a:r>
              <a:rPr lang="ru-RU" b="1" dirty="0" smtClean="0">
                <a:latin typeface="Times New Roman" pitchFamily="18" charset="0"/>
                <a:cs typeface="Times New Roman" pitchFamily="18" charset="0"/>
              </a:rPr>
              <a:t>Представители этого семейства имеют относительно большое брюшко и мягкий внешний хитиновый скелет. </a:t>
            </a:r>
          </a:p>
          <a:p>
            <a:r>
              <a:rPr lang="ru-RU" b="1" dirty="0" smtClean="0">
                <a:latin typeface="Times New Roman" pitchFamily="18" charset="0"/>
                <a:cs typeface="Times New Roman" pitchFamily="18" charset="0"/>
              </a:rPr>
              <a:t>Пауки имеют средние размеры – 5-8 мм. Как и заведено, самка </a:t>
            </a:r>
            <a:r>
              <a:rPr lang="ru-RU" b="1" dirty="0" err="1" smtClean="0">
                <a:latin typeface="Times New Roman" pitchFamily="18" charset="0"/>
                <a:cs typeface="Times New Roman" pitchFamily="18" charset="0"/>
              </a:rPr>
              <a:t>кругопряда</a:t>
            </a:r>
            <a:r>
              <a:rPr lang="ru-RU" b="1" dirty="0" smtClean="0">
                <a:latin typeface="Times New Roman" pitchFamily="18" charset="0"/>
                <a:cs typeface="Times New Roman" pitchFamily="18" charset="0"/>
              </a:rPr>
              <a:t> обычно больше самца. </a:t>
            </a:r>
          </a:p>
          <a:p>
            <a:r>
              <a:rPr lang="ru-RU" b="1" dirty="0" smtClean="0">
                <a:latin typeface="Times New Roman" pitchFamily="18" charset="0"/>
                <a:cs typeface="Times New Roman" pitchFamily="18" charset="0"/>
              </a:rPr>
              <a:t>Не удивительно, что самцы иногда побаиваются приближаться к самкам, опасаясь быть съеденными.</a:t>
            </a:r>
            <a:endParaRPr lang="ru-RU" b="1" dirty="0">
              <a:latin typeface="Times New Roman" pitchFamily="18" charset="0"/>
              <a:cs typeface="Times New Roman" pitchFamily="18" charset="0"/>
            </a:endParaRPr>
          </a:p>
        </p:txBody>
      </p:sp>
      <p:pic>
        <p:nvPicPr>
          <p:cNvPr id="13" name="Picture 2" descr="C:\Users\Пользователь\Desktop\45427878.jpg">
            <a:hlinkClick r:id="rId6" action="ppaction://hlinksldjump"/>
          </p:cNvPr>
          <p:cNvPicPr>
            <a:picLocks noChangeAspect="1" noChangeArrowheads="1"/>
          </p:cNvPicPr>
          <p:nvPr/>
        </p:nvPicPr>
        <p:blipFill>
          <a:blip r:embed="rId7" cstate="print"/>
          <a:srcRect/>
          <a:stretch>
            <a:fillRect/>
          </a:stretch>
        </p:blipFill>
        <p:spPr bwMode="auto">
          <a:xfrm>
            <a:off x="11487454" y="6371863"/>
            <a:ext cx="704546" cy="486137"/>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pic>
        <p:nvPicPr>
          <p:cNvPr id="4" name="Picture 5" descr="C:\Users\Пользователь\Desktop\Hydrophilus.jpg"/>
          <p:cNvPicPr>
            <a:picLocks noChangeAspect="1" noChangeArrowheads="1"/>
          </p:cNvPicPr>
          <p:nvPr/>
        </p:nvPicPr>
        <p:blipFill>
          <a:blip r:embed="rId3" cstate="print"/>
          <a:srcRect/>
          <a:stretch>
            <a:fillRect/>
          </a:stretch>
        </p:blipFill>
        <p:spPr>
          <a:xfrm>
            <a:off x="670608" y="-231494"/>
            <a:ext cx="1584325" cy="2889250"/>
          </a:xfrm>
          <a:prstGeom prst="rect">
            <a:avLst/>
          </a:prstGeom>
          <a:noFill/>
        </p:spPr>
      </p:pic>
      <p:pic>
        <p:nvPicPr>
          <p:cNvPr id="5" name="Picture 2" descr="C:\Users\Пользователь\Desktop\5834ababb67f47a26be2efabff98a678.jpg"/>
          <p:cNvPicPr>
            <a:picLocks noChangeAspect="1" noChangeArrowheads="1"/>
          </p:cNvPicPr>
          <p:nvPr/>
        </p:nvPicPr>
        <p:blipFill>
          <a:blip r:embed="rId4" cstate="print"/>
          <a:srcRect/>
          <a:stretch>
            <a:fillRect/>
          </a:stretch>
        </p:blipFill>
        <p:spPr bwMode="auto">
          <a:xfrm>
            <a:off x="3936940" y="0"/>
            <a:ext cx="3881437" cy="2911475"/>
          </a:xfrm>
          <a:prstGeom prst="rect">
            <a:avLst/>
          </a:prstGeom>
          <a:noFill/>
          <a:ln w="9525">
            <a:noFill/>
            <a:miter lim="800000"/>
            <a:headEnd/>
            <a:tailEnd/>
          </a:ln>
        </p:spPr>
      </p:pic>
      <p:pic>
        <p:nvPicPr>
          <p:cNvPr id="6" name="Picture 4" descr="C:\Users\Пользователь\Desktop\i (1).jpg"/>
          <p:cNvPicPr>
            <a:picLocks noChangeAspect="1" noChangeArrowheads="1"/>
          </p:cNvPicPr>
          <p:nvPr/>
        </p:nvPicPr>
        <p:blipFill>
          <a:blip r:embed="rId5" cstate="print"/>
          <a:srcRect/>
          <a:stretch>
            <a:fillRect/>
          </a:stretch>
        </p:blipFill>
        <p:spPr bwMode="auto">
          <a:xfrm>
            <a:off x="8301310" y="0"/>
            <a:ext cx="3682346" cy="2939969"/>
          </a:xfrm>
          <a:prstGeom prst="rect">
            <a:avLst/>
          </a:prstGeom>
          <a:noFill/>
          <a:ln w="9525">
            <a:noFill/>
            <a:miter lim="800000"/>
            <a:headEnd/>
            <a:tailEnd/>
          </a:ln>
        </p:spPr>
      </p:pic>
      <p:sp>
        <p:nvSpPr>
          <p:cNvPr id="7" name="Прямоугольник 4"/>
          <p:cNvSpPr>
            <a:spLocks noChangeArrowheads="1"/>
          </p:cNvSpPr>
          <p:nvPr/>
        </p:nvSpPr>
        <p:spPr bwMode="auto">
          <a:xfrm>
            <a:off x="834200" y="2507487"/>
            <a:ext cx="1216025" cy="369888"/>
          </a:xfrm>
          <a:prstGeom prst="rect">
            <a:avLst/>
          </a:prstGeom>
          <a:noFill/>
          <a:ln w="9525">
            <a:noFill/>
            <a:miter lim="800000"/>
            <a:headEnd/>
            <a:tailEnd/>
          </a:ln>
        </p:spPr>
        <p:txBody>
          <a:bodyPr wrap="none">
            <a:spAutoFit/>
          </a:bodyPr>
          <a:lstStyle/>
          <a:p>
            <a:r>
              <a:rPr lang="ru-RU" b="1" dirty="0" err="1">
                <a:latin typeface="Times New Roman" pitchFamily="18" charset="0"/>
                <a:cs typeface="Times New Roman" pitchFamily="18" charset="0"/>
              </a:rPr>
              <a:t>Влаголюб</a:t>
            </a:r>
            <a:endParaRPr lang="ru-RU" dirty="0"/>
          </a:p>
        </p:txBody>
      </p:sp>
      <p:sp>
        <p:nvSpPr>
          <p:cNvPr id="8" name="Прямоугольник 8"/>
          <p:cNvSpPr>
            <a:spLocks noChangeArrowheads="1"/>
          </p:cNvSpPr>
          <p:nvPr/>
        </p:nvSpPr>
        <p:spPr bwMode="auto">
          <a:xfrm>
            <a:off x="5060750" y="2523280"/>
            <a:ext cx="1925638" cy="646331"/>
          </a:xfrm>
          <a:prstGeom prst="rect">
            <a:avLst/>
          </a:prstGeom>
          <a:noFill/>
          <a:ln w="9525">
            <a:noFill/>
            <a:miter lim="800000"/>
            <a:headEnd/>
            <a:tailEnd/>
          </a:ln>
        </p:spPr>
        <p:txBody>
          <a:bodyPr wrap="square">
            <a:spAutoFit/>
          </a:bodyPr>
          <a:lstStyle/>
          <a:p>
            <a:r>
              <a:rPr lang="ru-RU" b="1" dirty="0">
                <a:latin typeface="Times New Roman" pitchFamily="18" charset="0"/>
                <a:cs typeface="Times New Roman" pitchFamily="18" charset="0"/>
              </a:rPr>
              <a:t/>
            </a:r>
            <a:br>
              <a:rPr lang="ru-RU" b="1" dirty="0">
                <a:latin typeface="Times New Roman" pitchFamily="18" charset="0"/>
                <a:cs typeface="Times New Roman" pitchFamily="18" charset="0"/>
              </a:rPr>
            </a:br>
            <a:r>
              <a:rPr lang="ru-RU" b="1" dirty="0">
                <a:latin typeface="Times New Roman" pitchFamily="18" charset="0"/>
                <a:cs typeface="Times New Roman" pitchFamily="18" charset="0"/>
              </a:rPr>
              <a:t>Лютка зелёная</a:t>
            </a:r>
            <a:endParaRPr lang="ru-RU" dirty="0"/>
          </a:p>
        </p:txBody>
      </p:sp>
      <p:sp>
        <p:nvSpPr>
          <p:cNvPr id="9" name="Прямоугольник 9"/>
          <p:cNvSpPr>
            <a:spLocks noChangeArrowheads="1"/>
          </p:cNvSpPr>
          <p:nvPr/>
        </p:nvSpPr>
        <p:spPr bwMode="auto">
          <a:xfrm>
            <a:off x="9505770" y="2959663"/>
            <a:ext cx="1765300" cy="368300"/>
          </a:xfrm>
          <a:prstGeom prst="rect">
            <a:avLst/>
          </a:prstGeom>
          <a:noFill/>
          <a:ln w="9525">
            <a:noFill/>
            <a:miter lim="800000"/>
            <a:headEnd/>
            <a:tailEnd/>
          </a:ln>
        </p:spPr>
        <p:txBody>
          <a:bodyPr wrap="none">
            <a:spAutoFit/>
          </a:bodyPr>
          <a:lstStyle/>
          <a:p>
            <a:r>
              <a:rPr lang="ru-RU" b="1" dirty="0">
                <a:latin typeface="Times New Roman" pitchFamily="18" charset="0"/>
                <a:cs typeface="Times New Roman" pitchFamily="18" charset="0"/>
              </a:rPr>
              <a:t>Лютка-невеста</a:t>
            </a:r>
            <a:endParaRPr lang="ru-RU" dirty="0"/>
          </a:p>
        </p:txBody>
      </p:sp>
      <p:sp>
        <p:nvSpPr>
          <p:cNvPr id="10" name="TextBox 9"/>
          <p:cNvSpPr txBox="1"/>
          <p:nvPr/>
        </p:nvSpPr>
        <p:spPr>
          <a:xfrm>
            <a:off x="9201873" y="4676172"/>
            <a:ext cx="184731" cy="369332"/>
          </a:xfrm>
          <a:prstGeom prst="rect">
            <a:avLst/>
          </a:prstGeom>
          <a:noFill/>
        </p:spPr>
        <p:txBody>
          <a:bodyPr wrap="none" rtlCol="0">
            <a:spAutoFit/>
          </a:bodyPr>
          <a:lstStyle/>
          <a:p>
            <a:endParaRPr lang="ru-RU" dirty="0"/>
          </a:p>
        </p:txBody>
      </p:sp>
      <p:sp>
        <p:nvSpPr>
          <p:cNvPr id="1025" name="Rectangle 1"/>
          <p:cNvSpPr>
            <a:spLocks noChangeArrowheads="1"/>
          </p:cNvSpPr>
          <p:nvPr/>
        </p:nvSpPr>
        <p:spPr bwMode="auto">
          <a:xfrm>
            <a:off x="8333772" y="3240345"/>
            <a:ext cx="3858228"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Характерными особенностями этих стрекоз, длина тела которых не превышает 25 – 35 миллиметров является наличие продолговатого темного пятна</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на кончиках прозрачных крыльев, и способность самцов выделять на своем теле порошкообразные голубые пятна. Эти стрекозы очень плохо летают,</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поэтому большую часть времени проводят вблизи мест своего постоянного обитания на берегах стоячих водоемов с густой береговой растительностью.</a:t>
            </a:r>
            <a:endParaRPr kumimoji="0" lang="ru-RU" sz="16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 name="TextBox 11"/>
          <p:cNvSpPr txBox="1"/>
          <p:nvPr/>
        </p:nvSpPr>
        <p:spPr>
          <a:xfrm>
            <a:off x="0" y="3072348"/>
            <a:ext cx="3692324" cy="3539430"/>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Тело чёрного цвета с оливково-зеленоватым оттенком, бока брюшка с рыжими пятнышками, усики рыжие. Задние ноги плавательные. Средние и задние лапки с плавательными щетинками на верхней стороне. Последний членик передних лапок самца сильно расширен и образует треугольную пластинку, красный по внутреннему краю. Взрослые </a:t>
            </a:r>
            <a:r>
              <a:rPr lang="ru-RU" sz="1600" b="1" dirty="0" err="1" smtClean="0">
                <a:latin typeface="Times New Roman" pitchFamily="18" charset="0"/>
                <a:cs typeface="Times New Roman" pitchFamily="18" charset="0"/>
              </a:rPr>
              <a:t>влаголюбы</a:t>
            </a:r>
            <a:r>
              <a:rPr lang="ru-RU" sz="1600" b="1" dirty="0" smtClean="0">
                <a:latin typeface="Times New Roman" pitchFamily="18" charset="0"/>
                <a:cs typeface="Times New Roman" pitchFamily="18" charset="0"/>
              </a:rPr>
              <a:t> питаются разнообразными мелкими водорослями и разлагающимися растительными веществами. </a:t>
            </a:r>
            <a:endParaRPr lang="ru-RU" sz="1600" b="1" dirty="0">
              <a:latin typeface="Times New Roman" pitchFamily="18" charset="0"/>
              <a:cs typeface="Times New Roman" pitchFamily="18" charset="0"/>
            </a:endParaRPr>
          </a:p>
        </p:txBody>
      </p:sp>
      <p:sp>
        <p:nvSpPr>
          <p:cNvPr id="13" name="TextBox 12"/>
          <p:cNvSpPr txBox="1"/>
          <p:nvPr/>
        </p:nvSpPr>
        <p:spPr>
          <a:xfrm>
            <a:off x="3842797" y="3368233"/>
            <a:ext cx="4409954" cy="2800767"/>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Длина брюшка 3—3,9 см, заднего крыла — 2,3—2,8 см. Эта небольшая стрекоза с ярко-зеленым, </a:t>
            </a:r>
          </a:p>
          <a:p>
            <a:r>
              <a:rPr lang="ru-RU" sz="1600" b="1" dirty="0" smtClean="0">
                <a:latin typeface="Times New Roman" pitchFamily="18" charset="0"/>
                <a:cs typeface="Times New Roman" pitchFamily="18" charset="0"/>
              </a:rPr>
              <a:t>металлически переливающимся брюшком принадлежит к семейству люток. </a:t>
            </a:r>
          </a:p>
          <a:p>
            <a:r>
              <a:rPr lang="ru-RU" sz="1600" b="1" dirty="0" smtClean="0">
                <a:latin typeface="Times New Roman" pitchFamily="18" charset="0"/>
                <a:cs typeface="Times New Roman" pitchFamily="18" charset="0"/>
              </a:rPr>
              <a:t>Летает лютка зеленая во второй половине лета,</a:t>
            </a:r>
          </a:p>
          <a:p>
            <a:r>
              <a:rPr lang="ru-RU" sz="1600" b="1" dirty="0" smtClean="0">
                <a:latin typeface="Times New Roman" pitchFamily="18" charset="0"/>
                <a:cs typeface="Times New Roman" pitchFamily="18" charset="0"/>
              </a:rPr>
              <a:t> ее можно увидеть по берегам небольших стоячих или слабо проточных водоемов, </a:t>
            </a:r>
          </a:p>
          <a:p>
            <a:r>
              <a:rPr lang="ru-RU" sz="1600" b="1" dirty="0" smtClean="0">
                <a:latin typeface="Times New Roman" pitchFamily="18" charset="0"/>
                <a:cs typeface="Times New Roman" pitchFamily="18" charset="0"/>
              </a:rPr>
              <a:t>богатых водной растительностью. Взрослые стрекозы истребляют комаров.</a:t>
            </a:r>
            <a:endParaRPr lang="ru-RU" sz="1600" b="1" dirty="0">
              <a:latin typeface="Times New Roman" pitchFamily="18" charset="0"/>
              <a:cs typeface="Times New Roman" pitchFamily="18" charset="0"/>
            </a:endParaRPr>
          </a:p>
        </p:txBody>
      </p:sp>
      <p:pic>
        <p:nvPicPr>
          <p:cNvPr id="14" name="Picture 2" descr="C:\Users\Пользователь\Desktop\45427878.jpg">
            <a:hlinkClick r:id="rId6" action="ppaction://hlinksldjump"/>
          </p:cNvPr>
          <p:cNvPicPr>
            <a:picLocks noChangeAspect="1" noChangeArrowheads="1"/>
          </p:cNvPicPr>
          <p:nvPr/>
        </p:nvPicPr>
        <p:blipFill>
          <a:blip r:embed="rId7" cstate="print"/>
          <a:srcRect/>
          <a:stretch>
            <a:fillRect/>
          </a:stretch>
        </p:blipFill>
        <p:spPr bwMode="auto">
          <a:xfrm>
            <a:off x="11487454" y="6447099"/>
            <a:ext cx="704546" cy="41090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1026" name="Picture 2" descr="F:\рям\1.jpg"/>
          <p:cNvPicPr>
            <a:picLocks noChangeAspect="1" noChangeArrowheads="1"/>
          </p:cNvPicPr>
          <p:nvPr/>
        </p:nvPicPr>
        <p:blipFill>
          <a:blip r:embed="rId3" cstate="print"/>
          <a:srcRect/>
          <a:stretch>
            <a:fillRect/>
          </a:stretch>
        </p:blipFill>
        <p:spPr bwMode="auto">
          <a:xfrm>
            <a:off x="272142" y="138897"/>
            <a:ext cx="5829558" cy="5071734"/>
          </a:xfrm>
          <a:prstGeom prst="rect">
            <a:avLst/>
          </a:prstGeom>
          <a:noFill/>
        </p:spPr>
      </p:pic>
      <p:sp>
        <p:nvSpPr>
          <p:cNvPr id="5" name="Прямоугольник 4"/>
          <p:cNvSpPr/>
          <p:nvPr/>
        </p:nvSpPr>
        <p:spPr>
          <a:xfrm>
            <a:off x="6995886" y="1117600"/>
            <a:ext cx="4804228" cy="1451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552598" y="5239956"/>
            <a:ext cx="3395610" cy="954107"/>
          </a:xfrm>
          <a:prstGeom prst="rect">
            <a:avLst/>
          </a:prstGeom>
        </p:spPr>
        <p:txBody>
          <a:bodyPr wrap="none">
            <a:spAutoFit/>
          </a:bodyPr>
          <a:lstStyle/>
          <a:p>
            <a:r>
              <a:rPr lang="ru-RU" sz="2800" b="1" dirty="0" smtClean="0">
                <a:latin typeface="Times New Roman" pitchFamily="18" charset="0"/>
                <a:cs typeface="Times New Roman" pitchFamily="18" charset="0"/>
              </a:rPr>
              <a:t>Пеструшка степная</a:t>
            </a:r>
          </a:p>
          <a:p>
            <a:r>
              <a:rPr lang="en-US" sz="2800" dirty="0" smtClean="0"/>
              <a:t> </a:t>
            </a:r>
            <a:r>
              <a:rPr lang="en-US" sz="2800" i="1" dirty="0" err="1" smtClean="0"/>
              <a:t>Lagurus</a:t>
            </a:r>
            <a:r>
              <a:rPr lang="en-US" sz="2800" i="1" dirty="0" smtClean="0"/>
              <a:t> </a:t>
            </a:r>
            <a:r>
              <a:rPr lang="en-US" sz="2800" i="1" dirty="0" err="1" smtClean="0"/>
              <a:t>lagurus</a:t>
            </a:r>
            <a:endParaRPr lang="ru-RU" sz="2800" b="1" dirty="0" smtClean="0"/>
          </a:p>
        </p:txBody>
      </p:sp>
      <p:pic>
        <p:nvPicPr>
          <p:cNvPr id="7"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8" name="Прямоугольник 7"/>
          <p:cNvSpPr/>
          <p:nvPr/>
        </p:nvSpPr>
        <p:spPr>
          <a:xfrm>
            <a:off x="6331352" y="142319"/>
            <a:ext cx="5671596" cy="6186309"/>
          </a:xfrm>
          <a:prstGeom prst="rect">
            <a:avLst/>
          </a:prstGeom>
        </p:spPr>
        <p:txBody>
          <a:bodyPr wrap="square">
            <a:spAutoFit/>
          </a:bodyPr>
          <a:lstStyle/>
          <a:p>
            <a:r>
              <a:rPr lang="ru-RU" b="1" dirty="0" smtClean="0">
                <a:latin typeface="Times New Roman" pitchFamily="18" charset="0"/>
                <a:cs typeface="Times New Roman" pitchFamily="18" charset="0"/>
              </a:rPr>
              <a:t> Единственный вид рода </a:t>
            </a:r>
            <a:r>
              <a:rPr lang="ru-RU" b="1" i="1" dirty="0" err="1" smtClean="0">
                <a:latin typeface="Times New Roman" pitchFamily="18" charset="0"/>
                <a:cs typeface="Times New Roman" pitchFamily="18" charset="0"/>
              </a:rPr>
              <a:t>Lagurus</a:t>
            </a:r>
            <a:r>
              <a:rPr lang="ru-RU" b="1" dirty="0" smtClean="0">
                <a:latin typeface="Times New Roman" pitchFamily="18" charset="0"/>
                <a:cs typeface="Times New Roman" pitchFamily="18" charset="0"/>
              </a:rPr>
              <a:t> семейства </a:t>
            </a:r>
            <a:r>
              <a:rPr lang="ru-RU" b="1" u="sng" dirty="0" err="1" smtClean="0">
                <a:latin typeface="Times New Roman" pitchFamily="18" charset="0"/>
                <a:cs typeface="Times New Roman" pitchFamily="18" charset="0"/>
              </a:rPr>
              <a:t>хомяковых</a:t>
            </a:r>
            <a:r>
              <a:rPr lang="ru-RU" b="1" dirty="0" smtClean="0">
                <a:latin typeface="Times New Roman" pitchFamily="18" charset="0"/>
                <a:cs typeface="Times New Roman" pitchFamily="18" charset="0"/>
              </a:rPr>
              <a:t>. </a:t>
            </a:r>
          </a:p>
          <a:p>
            <a:r>
              <a:rPr lang="ru-RU" b="1" dirty="0" smtClean="0">
                <a:latin typeface="Times New Roman" pitchFamily="18" charset="0"/>
                <a:cs typeface="Times New Roman" pitchFamily="18" charset="0"/>
              </a:rPr>
              <a:t>Мелкий зверёк с коротким хвостом. Длина тела 8—12 см, хвоста 7—19 мм. Весит 25—35 г</a:t>
            </a:r>
          </a:p>
          <a:p>
            <a:r>
              <a:rPr lang="ru-RU" b="1" dirty="0" smtClean="0">
                <a:latin typeface="Times New Roman" pitchFamily="18" charset="0"/>
                <a:cs typeface="Times New Roman" pitchFamily="18" charset="0"/>
              </a:rPr>
              <a:t> Глаза и уши небольшие. Окраска верха тела довольно однотонная: от тёмной или буровато-серой до светлой, серовато-палевой;</a:t>
            </a:r>
          </a:p>
          <a:p>
            <a:r>
              <a:rPr lang="ru-RU" b="1" dirty="0" smtClean="0">
                <a:latin typeface="Times New Roman" pitchFamily="18" charset="0"/>
                <a:cs typeface="Times New Roman" pitchFamily="18" charset="0"/>
              </a:rPr>
              <a:t> постепенно переходит в несколько более светлую окраску боков и брюшка. </a:t>
            </a:r>
          </a:p>
          <a:p>
            <a:r>
              <a:rPr lang="ru-RU" b="1" dirty="0" smtClean="0">
                <a:latin typeface="Times New Roman" pitchFamily="18" charset="0"/>
                <a:cs typeface="Times New Roman" pitchFamily="18" charset="0"/>
              </a:rPr>
              <a:t>Вдоль хребта от носа до хвоста идёт тёмная полоса. Зимний мех лишь немногим длиннее и гуще летнего. Активна круглосуточно, но ведёт полуподземный образ жизни и на поверхность выходит лишь ненадолго, обычно в сумерках или ночью. Роет довольно сложные норы глубиной 30—90 см; использует также норы других грызунов — сусликов, песчанок, </a:t>
            </a:r>
            <a:r>
              <a:rPr lang="ru-RU" b="1" dirty="0" err="1" smtClean="0">
                <a:latin typeface="Times New Roman" pitchFamily="18" charset="0"/>
                <a:cs typeface="Times New Roman" pitchFamily="18" charset="0"/>
              </a:rPr>
              <a:t>слепушонок</a:t>
            </a:r>
            <a:r>
              <a:rPr lang="ru-RU" b="1" dirty="0" smtClean="0">
                <a:latin typeface="Times New Roman" pitchFamily="18" charset="0"/>
                <a:cs typeface="Times New Roman" pitchFamily="18" charset="0"/>
              </a:rPr>
              <a:t>, глубокие трещины в почве. Основная нора соединена с несколькими временными сетью тропинок. Зимой прокладывает туннели под снегом. Живёт небольшими колониями; в гнездовой норе весной поселяется пара зверьков.</a:t>
            </a:r>
            <a:endParaRPr lang="ru-RU" b="1" dirty="0">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2050" name="Picture 2" descr="F:\рям\2.jpg"/>
          <p:cNvPicPr>
            <a:picLocks noChangeAspect="1" noChangeArrowheads="1"/>
          </p:cNvPicPr>
          <p:nvPr/>
        </p:nvPicPr>
        <p:blipFill>
          <a:blip r:embed="rId3" cstate="print"/>
          <a:srcRect/>
          <a:stretch>
            <a:fillRect/>
          </a:stretch>
        </p:blipFill>
        <p:spPr bwMode="auto">
          <a:xfrm>
            <a:off x="150471" y="150471"/>
            <a:ext cx="6965484" cy="4791919"/>
          </a:xfrm>
          <a:prstGeom prst="rect">
            <a:avLst/>
          </a:prstGeom>
          <a:noFill/>
        </p:spPr>
      </p:pic>
      <p:sp>
        <p:nvSpPr>
          <p:cNvPr id="2051" name="Rectangle 3"/>
          <p:cNvSpPr>
            <a:spLocks noChangeArrowheads="1"/>
          </p:cNvSpPr>
          <p:nvPr/>
        </p:nvSpPr>
        <p:spPr bwMode="auto">
          <a:xfrm>
            <a:off x="1329434" y="4975342"/>
            <a:ext cx="3925472"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Сибирская белозубка </a:t>
            </a:r>
          </a:p>
          <a:p>
            <a:pPr lvl="0" fontAlgn="base">
              <a:spcBef>
                <a:spcPct val="0"/>
              </a:spcBef>
              <a:spcAft>
                <a:spcPct val="0"/>
              </a:spcAft>
            </a:pPr>
            <a:r>
              <a:rPr lang="la-Latn" sz="2800" i="1" dirty="0" smtClean="0">
                <a:latin typeface="Times New Roman" pitchFamily="18" charset="0"/>
                <a:cs typeface="Times New Roman" pitchFamily="18" charset="0"/>
              </a:rPr>
              <a:t>Crocidura sibirica</a:t>
            </a:r>
            <a:endParaRPr lang="ru-RU" sz="2800" b="1" dirty="0" smtClean="0">
              <a:latin typeface="Times New Roman" pitchFamily="18" charset="0"/>
              <a:ea typeface="Times New Roman" pitchFamily="18" charset="0"/>
              <a:cs typeface="Times New Roman" pitchFamily="18" charset="0"/>
            </a:endParaRPr>
          </a:p>
          <a:p>
            <a:pPr lvl="0" fontAlgn="base">
              <a:spcBef>
                <a:spcPct val="0"/>
              </a:spcBef>
              <a:spcAft>
                <a:spcPct val="0"/>
              </a:spcAft>
            </a:pP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6" name="Прямоугольник 5"/>
          <p:cNvSpPr/>
          <p:nvPr/>
        </p:nvSpPr>
        <p:spPr>
          <a:xfrm>
            <a:off x="7245753" y="394692"/>
            <a:ext cx="4618298" cy="6463308"/>
          </a:xfrm>
          <a:prstGeom prst="rect">
            <a:avLst/>
          </a:prstGeom>
        </p:spPr>
        <p:txBody>
          <a:bodyPr wrap="square">
            <a:spAutoFit/>
          </a:bodyPr>
          <a:lstStyle/>
          <a:p>
            <a:r>
              <a:rPr lang="ru-RU" b="1" dirty="0" smtClean="0">
                <a:latin typeface="Times New Roman" pitchFamily="18" charset="0"/>
                <a:cs typeface="Times New Roman" pitchFamily="18" charset="0"/>
              </a:rPr>
              <a:t>Семейство Землеройковые – </a:t>
            </a:r>
            <a:r>
              <a:rPr lang="ru-RU" b="1" dirty="0" err="1" smtClean="0">
                <a:latin typeface="Times New Roman" pitchFamily="18" charset="0"/>
                <a:cs typeface="Times New Roman" pitchFamily="18" charset="0"/>
              </a:rPr>
              <a:t>Soricidae</a:t>
            </a:r>
            <a:r>
              <a:rPr lang="ru-RU" b="1" dirty="0" smtClean="0">
                <a:latin typeface="Times New Roman" pitchFamily="18" charset="0"/>
                <a:cs typeface="Times New Roman" pitchFamily="18" charset="0"/>
              </a:rPr>
              <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длина туловища этого зверька не превышает отметки в 8 см, хвост – 3- 4 см. На голове расположенный хоботок. Все тело покрывает шерсть двух цветов: мех на спине – мутного бурого оттенка, а ближе к брюху он переходит в более светлый серый оттенок. Сибирская белозубка -эндемик России. Распространена в западной Сибири и прилегающих к ней районах.</a:t>
            </a:r>
          </a:p>
          <a:p>
            <a:r>
              <a:rPr lang="ru-RU" b="1" dirty="0" smtClean="0">
                <a:latin typeface="Times New Roman" pitchFamily="18" charset="0"/>
                <a:cs typeface="Times New Roman" pitchFamily="18" charset="0"/>
              </a:rPr>
              <a:t>Имеет средние размеры и коричнево-бурый окрас. В пищевой рацион включены </a:t>
            </a:r>
            <a:r>
              <a:rPr lang="ru-RU" b="1" dirty="0" err="1" smtClean="0">
                <a:latin typeface="Times New Roman" pitchFamily="18" charset="0"/>
                <a:cs typeface="Times New Roman" pitchFamily="18" charset="0"/>
              </a:rPr>
              <a:t>горбатки</a:t>
            </a:r>
            <a:r>
              <a:rPr lang="ru-RU" b="1" dirty="0" smtClean="0">
                <a:latin typeface="Times New Roman" pitchFamily="18" charset="0"/>
                <a:cs typeface="Times New Roman" pitchFamily="18" charset="0"/>
              </a:rPr>
              <a:t>, саранчовые, личинки жужелиц, а также мелкие позвоночные.</a:t>
            </a:r>
          </a:p>
          <a:p>
            <a:r>
              <a:rPr lang="ru-RU" b="1" dirty="0" smtClean="0">
                <a:latin typeface="Times New Roman" pitchFamily="18" charset="0"/>
                <a:cs typeface="Times New Roman" pitchFamily="18" charset="0"/>
              </a:rPr>
              <a:t>Когда сибирская белозубка поедает маленького зверька, она оставляет от него части ног, шкурку и хвост. Продолжительность жизни в природных условиях составляет один год.</a:t>
            </a:r>
          </a:p>
          <a:p>
            <a:r>
              <a:rPr lang="en-US" dirty="0" smtClean="0"/>
              <a:t/>
            </a:r>
            <a:br>
              <a:rPr lang="en-US" dirty="0" smtClean="0"/>
            </a:br>
            <a:endParaRPr lang="ru-RU" dirty="0"/>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4097" name="Picture 1" descr="F:\рям\3.jpg"/>
          <p:cNvPicPr>
            <a:picLocks noChangeAspect="1" noChangeArrowheads="1"/>
          </p:cNvPicPr>
          <p:nvPr/>
        </p:nvPicPr>
        <p:blipFill>
          <a:blip r:embed="rId3" cstate="print"/>
          <a:srcRect/>
          <a:stretch>
            <a:fillRect/>
          </a:stretch>
        </p:blipFill>
        <p:spPr bwMode="auto">
          <a:xfrm>
            <a:off x="162046" y="208344"/>
            <a:ext cx="7042021" cy="5013641"/>
          </a:xfrm>
          <a:prstGeom prst="rect">
            <a:avLst/>
          </a:prstGeom>
          <a:noFill/>
        </p:spPr>
      </p:pic>
      <p:sp>
        <p:nvSpPr>
          <p:cNvPr id="5" name="Прямоугольник 4"/>
          <p:cNvSpPr/>
          <p:nvPr/>
        </p:nvSpPr>
        <p:spPr>
          <a:xfrm>
            <a:off x="843406" y="5232791"/>
            <a:ext cx="3349315" cy="954107"/>
          </a:xfrm>
          <a:prstGeom prst="rect">
            <a:avLst/>
          </a:prstGeom>
        </p:spPr>
        <p:txBody>
          <a:bodyPr wrap="none">
            <a:spAutoFit/>
          </a:bodyPr>
          <a:lstStyle/>
          <a:p>
            <a:r>
              <a:rPr lang="ru-RU" sz="2800" b="1" dirty="0" smtClean="0">
                <a:latin typeface="Times New Roman" pitchFamily="18" charset="0"/>
                <a:cs typeface="Times New Roman" pitchFamily="18" charset="0"/>
              </a:rPr>
              <a:t>Северный кожанок</a:t>
            </a:r>
          </a:p>
          <a:p>
            <a:r>
              <a:rPr lang="en-US" sz="2800" i="1" dirty="0" err="1" smtClean="0">
                <a:latin typeface="Times New Roman" pitchFamily="18" charset="0"/>
                <a:cs typeface="Times New Roman" pitchFamily="18" charset="0"/>
              </a:rPr>
              <a:t>Eptesicus</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nilssonii</a:t>
            </a:r>
            <a:endParaRPr lang="ru-RU" sz="2800" b="1" dirty="0" smtClean="0">
              <a:latin typeface="Times New Roman" pitchFamily="18" charset="0"/>
              <a:cs typeface="Times New Roman" pitchFamily="18" charset="0"/>
            </a:endParaRPr>
          </a:p>
        </p:txBody>
      </p:sp>
      <p:pic>
        <p:nvPicPr>
          <p:cNvPr id="6"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8" name="Прямоугольник 7"/>
          <p:cNvSpPr/>
          <p:nvPr/>
        </p:nvSpPr>
        <p:spPr>
          <a:xfrm>
            <a:off x="7230320" y="426063"/>
            <a:ext cx="4818926" cy="6186309"/>
          </a:xfrm>
          <a:prstGeom prst="rect">
            <a:avLst/>
          </a:prstGeom>
        </p:spPr>
        <p:txBody>
          <a:bodyPr wrap="square">
            <a:spAutoFit/>
          </a:bodyPr>
          <a:lstStyle/>
          <a:p>
            <a:pPr lvl="0" fontAlgn="base">
              <a:spcBef>
                <a:spcPct val="0"/>
              </a:spcBef>
              <a:spcAft>
                <a:spcPct val="0"/>
              </a:spcAft>
            </a:pPr>
            <a:r>
              <a:rPr lang="ru-RU" b="1" dirty="0" smtClean="0">
                <a:solidFill>
                  <a:srgbClr val="222222"/>
                </a:solidFill>
                <a:latin typeface="Times New Roman" pitchFamily="18" charset="0"/>
                <a:cs typeface="Times New Roman" pitchFamily="18" charset="0"/>
              </a:rPr>
              <a:t>Летучая мышь среднего размера. Масса 8—14 г. Длина тела 49—64 мм, длина хвоста 38—51 мм. Размах крыльев — 24—28 см, длина предплечья — 38—43 мм. Крыло сравнительно узкое, заостренное. Ухо тонкокожее, полого округленное к вершине. Мех густой и высокий. Низ светлее верха; верх буроватый с золотистым налётом, образованным светлыми концами шерстинок. У </a:t>
            </a:r>
            <a:r>
              <a:rPr lang="ru-RU" b="1" dirty="0" err="1" smtClean="0">
                <a:solidFill>
                  <a:srgbClr val="222222"/>
                </a:solidFill>
                <a:latin typeface="Times New Roman" pitchFamily="18" charset="0"/>
                <a:cs typeface="Times New Roman" pitchFamily="18" charset="0"/>
              </a:rPr>
              <a:t>кожанков</a:t>
            </a:r>
            <a:r>
              <a:rPr lang="ru-RU" b="1" dirty="0" smtClean="0">
                <a:solidFill>
                  <a:srgbClr val="222222"/>
                </a:solidFill>
                <a:latin typeface="Times New Roman" pitchFamily="18" charset="0"/>
                <a:cs typeface="Times New Roman" pitchFamily="18" charset="0"/>
              </a:rPr>
              <a:t>, обитающих в Туве, спина серовато-жёлтая. Конец хвоста на 4—5 мм выступает из </a:t>
            </a:r>
            <a:r>
              <a:rPr lang="ru-RU" b="1" dirty="0" err="1" smtClean="0">
                <a:solidFill>
                  <a:srgbClr val="222222"/>
                </a:solidFill>
                <a:latin typeface="Times New Roman" pitchFamily="18" charset="0"/>
                <a:cs typeface="Times New Roman" pitchFamily="18" charset="0"/>
              </a:rPr>
              <a:t>межбедренной</a:t>
            </a:r>
            <a:r>
              <a:rPr lang="ru-RU" b="1" dirty="0" smtClean="0">
                <a:solidFill>
                  <a:srgbClr val="222222"/>
                </a:solidFill>
                <a:latin typeface="Times New Roman" pitchFamily="18" charset="0"/>
                <a:cs typeface="Times New Roman" pitchFamily="18" charset="0"/>
              </a:rPr>
              <a:t> перепонки.</a:t>
            </a:r>
            <a:endParaRPr lang="ru-RU" b="1" dirty="0" smtClean="0">
              <a:latin typeface="Times New Roman" pitchFamily="18" charset="0"/>
              <a:cs typeface="Times New Roman" pitchFamily="18" charset="0"/>
            </a:endParaRPr>
          </a:p>
          <a:p>
            <a:pPr lvl="0" eaLnBrk="0" fontAlgn="base" hangingPunct="0">
              <a:spcBef>
                <a:spcPct val="0"/>
              </a:spcBef>
              <a:spcAft>
                <a:spcPct val="0"/>
              </a:spcAft>
            </a:pPr>
            <a:r>
              <a:rPr lang="ru-RU" b="1" dirty="0" smtClean="0">
                <a:latin typeface="Times New Roman" pitchFamily="18" charset="0"/>
                <a:cs typeface="Times New Roman" pitchFamily="18" charset="0"/>
              </a:rPr>
              <a:t>Среди всех представителей отряда рукокрылых северный кожанок наиболее стоек к пониженным температурам. </a:t>
            </a:r>
            <a:r>
              <a:rPr lang="ru-RU" b="1" dirty="0" smtClean="0">
                <a:solidFill>
                  <a:srgbClr val="0B0080"/>
                </a:solidFill>
                <a:latin typeface="Times New Roman" pitchFamily="18" charset="0"/>
                <a:cs typeface="Times New Roman" pitchFamily="18" charset="0"/>
                <a:hlinkClick r:id="rId6"/>
              </a:rPr>
              <a:t>  </a:t>
            </a:r>
            <a:endParaRPr lang="ru-RU" b="1" dirty="0" smtClean="0">
              <a:solidFill>
                <a:srgbClr val="222222"/>
              </a:solidFill>
              <a:latin typeface="Times New Roman" pitchFamily="18" charset="0"/>
              <a:cs typeface="Times New Roman" pitchFamily="18" charset="0"/>
            </a:endParaRPr>
          </a:p>
          <a:p>
            <a:pPr lvl="0" eaLnBrk="0" fontAlgn="base" hangingPunct="0">
              <a:spcBef>
                <a:spcPct val="0"/>
              </a:spcBef>
              <a:spcAft>
                <a:spcPct val="0"/>
              </a:spcAft>
            </a:pPr>
            <a:r>
              <a:rPr lang="ru-RU" b="1" dirty="0" smtClean="0">
                <a:solidFill>
                  <a:srgbClr val="222222"/>
                </a:solidFill>
                <a:latin typeface="Times New Roman" pitchFamily="18" charset="0"/>
                <a:cs typeface="Times New Roman" pitchFamily="18" charset="0"/>
              </a:rPr>
              <a:t>От других видов летучих мышей отличается металлически-золотистой окраской вершинок отдельных волос или вытянутых вдоль спины тонких блестящих прядей на темно-буром или коричневом основном фоне окраса верха тела</a:t>
            </a:r>
            <a:endParaRPr lang="ru-RU" b="1" dirty="0" smtClean="0">
              <a:solidFill>
                <a:srgbClr val="0B008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3073" name="Picture 1" descr="F:\рям\4.jpg"/>
          <p:cNvPicPr>
            <a:picLocks noChangeAspect="1" noChangeArrowheads="1"/>
          </p:cNvPicPr>
          <p:nvPr/>
        </p:nvPicPr>
        <p:blipFill>
          <a:blip r:embed="rId3" cstate="print"/>
          <a:srcRect/>
          <a:stretch>
            <a:fillRect/>
          </a:stretch>
        </p:blipFill>
        <p:spPr bwMode="auto">
          <a:xfrm>
            <a:off x="111223" y="138896"/>
            <a:ext cx="6187977" cy="4664598"/>
          </a:xfrm>
          <a:prstGeom prst="rect">
            <a:avLst/>
          </a:prstGeom>
          <a:noFill/>
        </p:spPr>
      </p:pic>
      <p:sp>
        <p:nvSpPr>
          <p:cNvPr id="5" name="Прямоугольник 4"/>
          <p:cNvSpPr/>
          <p:nvPr/>
        </p:nvSpPr>
        <p:spPr>
          <a:xfrm>
            <a:off x="796145" y="4902269"/>
            <a:ext cx="4250417" cy="954107"/>
          </a:xfrm>
          <a:prstGeom prst="rect">
            <a:avLst/>
          </a:prstGeom>
        </p:spPr>
        <p:txBody>
          <a:bodyPr wrap="square">
            <a:spAutoFit/>
          </a:bodyPr>
          <a:lstStyle/>
          <a:p>
            <a:r>
              <a:rPr lang="ru-RU" sz="2800" b="1" dirty="0" smtClean="0">
                <a:latin typeface="Times New Roman" pitchFamily="18" charset="0"/>
                <a:cs typeface="Times New Roman" pitchFamily="18" charset="0"/>
              </a:rPr>
              <a:t>Подорлик большой </a:t>
            </a:r>
          </a:p>
          <a:p>
            <a:r>
              <a:rPr lang="ru-RU" sz="2800" i="1" dirty="0" err="1" smtClean="0">
                <a:latin typeface="Times New Roman" pitchFamily="18" charset="0"/>
                <a:cs typeface="Times New Roman" pitchFamily="18" charset="0"/>
              </a:rPr>
              <a:t>Aquila</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clanga</a:t>
            </a:r>
            <a:endParaRPr lang="ru-RU" sz="2800" i="1" dirty="0">
              <a:latin typeface="Times New Roman" pitchFamily="18" charset="0"/>
              <a:cs typeface="Times New Roman" pitchFamily="18" charset="0"/>
            </a:endParaRPr>
          </a:p>
        </p:txBody>
      </p:sp>
      <p:pic>
        <p:nvPicPr>
          <p:cNvPr id="6"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7" name="Прямоугольник 6">
            <a:hlinkClick r:id="rId6" action="ppaction://hlinksldjump"/>
          </p:cNvPr>
          <p:cNvSpPr/>
          <p:nvPr/>
        </p:nvSpPr>
        <p:spPr>
          <a:xfrm>
            <a:off x="6381472" y="117693"/>
            <a:ext cx="5810528" cy="6463308"/>
          </a:xfrm>
          <a:prstGeom prst="rect">
            <a:avLst/>
          </a:prstGeom>
        </p:spPr>
        <p:txBody>
          <a:bodyPr wrap="square">
            <a:spAutoFit/>
          </a:bodyPr>
          <a:lstStyle/>
          <a:p>
            <a:r>
              <a:rPr lang="ru-RU" b="1" dirty="0" smtClean="0">
                <a:latin typeface="Times New Roman" pitchFamily="18" charset="0"/>
                <a:cs typeface="Times New Roman" pitchFamily="18" charset="0"/>
              </a:rPr>
              <a:t>Птица семейства </a:t>
            </a:r>
            <a:r>
              <a:rPr lang="ru-RU" b="1" u="sng" dirty="0" smtClean="0">
                <a:latin typeface="Times New Roman" pitchFamily="18" charset="0"/>
                <a:cs typeface="Times New Roman" pitchFamily="18" charset="0"/>
              </a:rPr>
              <a:t>ястребиных</a:t>
            </a:r>
            <a:r>
              <a:rPr lang="ru-RU" b="1" dirty="0" smtClean="0">
                <a:latin typeface="Times New Roman" pitchFamily="18" charset="0"/>
                <a:cs typeface="Times New Roman" pitchFamily="18" charset="0"/>
              </a:rPr>
              <a:t>.  Имеет длину тела 65—73 см и массу тела 1,6—3,2 кг. Половой диморфизм не выражен, самки крупнее самцов. Редко встречается светлая форма. Экология вида изучена недостаточно. Большой подорлик несколько крупнее и темнее своего ближайшего родственника — малого подорлика, но в полевых условиях эти виды практически неразличимы. Оперение взрослых птиц (от трёх лет и старше) однотонное, тёмно-бурое, затылок и подхвостье окрашены несколько светлее. </a:t>
            </a:r>
          </a:p>
          <a:p>
            <a:r>
              <a:rPr lang="ru-RU" b="1" dirty="0" smtClean="0">
                <a:latin typeface="Times New Roman" pitchFamily="18" charset="0"/>
                <a:cs typeface="Times New Roman" pitchFamily="18" charset="0"/>
              </a:rPr>
              <a:t>Маховые перья черноватые со светлыми основаниями внутренних опахал; рулевые — тёмно-бурые, иногда с черноватым поперечным рисунком. Изредка встречаются особи, у которых основной бурый </a:t>
            </a:r>
          </a:p>
          <a:p>
            <a:r>
              <a:rPr lang="ru-RU" b="1" dirty="0" smtClean="0">
                <a:latin typeface="Times New Roman" pitchFamily="18" charset="0"/>
                <a:cs typeface="Times New Roman" pitchFamily="18" charset="0"/>
              </a:rPr>
              <a:t>цвет заменён охристо-желтоватым. У молодых особей оперение со светлыми </a:t>
            </a:r>
            <a:r>
              <a:rPr lang="ru-RU" b="1" dirty="0" err="1" smtClean="0">
                <a:latin typeface="Times New Roman" pitchFamily="18" charset="0"/>
                <a:cs typeface="Times New Roman" pitchFamily="18" charset="0"/>
              </a:rPr>
              <a:t>каплевидными</a:t>
            </a:r>
            <a:r>
              <a:rPr lang="ru-RU" b="1" dirty="0" smtClean="0">
                <a:latin typeface="Times New Roman" pitchFamily="18" charset="0"/>
                <a:cs typeface="Times New Roman" pitchFamily="18" charset="0"/>
              </a:rPr>
              <a:t> пятнами </a:t>
            </a:r>
          </a:p>
          <a:p>
            <a:r>
              <a:rPr lang="ru-RU" b="1" dirty="0" smtClean="0">
                <a:latin typeface="Times New Roman" pitchFamily="18" charset="0"/>
                <a:cs typeface="Times New Roman" pitchFamily="18" charset="0"/>
              </a:rPr>
              <a:t>на верхней стороне тела, встречается также светлая вариация с преобладанием охристо-золотистого тона. </a:t>
            </a:r>
          </a:p>
          <a:p>
            <a:r>
              <a:rPr lang="ru-RU" b="1" dirty="0" smtClean="0">
                <a:latin typeface="Times New Roman" pitchFamily="18" charset="0"/>
                <a:cs typeface="Times New Roman" pitchFamily="18" charset="0"/>
              </a:rPr>
              <a:t>В промежуточных нарядах постепенно уменьшается примесь охристых </a:t>
            </a:r>
            <a:r>
              <a:rPr lang="ru-RU" b="1" dirty="0" err="1" smtClean="0">
                <a:latin typeface="Times New Roman" pitchFamily="18" charset="0"/>
                <a:cs typeface="Times New Roman" pitchFamily="18" charset="0"/>
              </a:rPr>
              <a:t>пестрин</a:t>
            </a:r>
            <a:r>
              <a:rPr lang="ru-RU" b="1" dirty="0" smtClean="0">
                <a:latin typeface="Times New Roman" pitchFamily="18" charset="0"/>
                <a:cs typeface="Times New Roman" pitchFamily="18" charset="0"/>
              </a:rPr>
              <a:t>. Клюв и когти чёрные. </a:t>
            </a:r>
          </a:p>
          <a:p>
            <a:r>
              <a:rPr lang="ru-RU" b="1" dirty="0" err="1" smtClean="0">
                <a:latin typeface="Times New Roman" pitchFamily="18" charset="0"/>
                <a:cs typeface="Times New Roman" pitchFamily="18" charset="0"/>
              </a:rPr>
              <a:t>Восковица</a:t>
            </a:r>
            <a:r>
              <a:rPr lang="ru-RU" b="1" dirty="0" smtClean="0">
                <a:latin typeface="Times New Roman" pitchFamily="18" charset="0"/>
                <a:cs typeface="Times New Roman" pitchFamily="18" charset="0"/>
              </a:rPr>
              <a:t> и ноги жёлтые. Ноги оперены до самых пальцев.</a:t>
            </a:r>
            <a:endParaRPr lang="ru-RU" b="1" dirty="0">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sp>
        <p:nvSpPr>
          <p:cNvPr id="5" name="Прямоугольник 4"/>
          <p:cNvSpPr/>
          <p:nvPr/>
        </p:nvSpPr>
        <p:spPr>
          <a:xfrm>
            <a:off x="1120237" y="5110614"/>
            <a:ext cx="2965626" cy="954107"/>
          </a:xfrm>
          <a:prstGeom prst="rect">
            <a:avLst/>
          </a:prstGeom>
        </p:spPr>
        <p:txBody>
          <a:bodyPr wrap="square">
            <a:spAutoFit/>
          </a:bodyPr>
          <a:lstStyle/>
          <a:p>
            <a:r>
              <a:rPr lang="ru-RU" sz="2800" b="1" dirty="0" smtClean="0">
                <a:latin typeface="Times New Roman" pitchFamily="18" charset="0"/>
                <a:cs typeface="Times New Roman" pitchFamily="18" charset="0"/>
              </a:rPr>
              <a:t>Кобчик</a:t>
            </a:r>
          </a:p>
          <a:p>
            <a:r>
              <a:rPr lang="la-Latn" sz="2800" i="1" dirty="0" smtClean="0">
                <a:latin typeface="Times New Roman" pitchFamily="18" charset="0"/>
                <a:cs typeface="Times New Roman" pitchFamily="18" charset="0"/>
              </a:rPr>
              <a:t>Falco vespertinus</a:t>
            </a:r>
            <a:endParaRPr lang="ru-RU" sz="2800" b="1" dirty="0">
              <a:latin typeface="Times New Roman" pitchFamily="18" charset="0"/>
              <a:cs typeface="Times New Roman" pitchFamily="18" charset="0"/>
            </a:endParaRPr>
          </a:p>
        </p:txBody>
      </p:sp>
      <p:pic>
        <p:nvPicPr>
          <p:cNvPr id="33794" name="Picture 2" descr="F:\рям\5.jpg"/>
          <p:cNvPicPr>
            <a:picLocks noChangeAspect="1" noChangeArrowheads="1"/>
          </p:cNvPicPr>
          <p:nvPr/>
        </p:nvPicPr>
        <p:blipFill>
          <a:blip r:embed="rId3" cstate="print"/>
          <a:srcRect/>
          <a:stretch>
            <a:fillRect/>
          </a:stretch>
        </p:blipFill>
        <p:spPr bwMode="auto">
          <a:xfrm>
            <a:off x="138896" y="186174"/>
            <a:ext cx="6239329" cy="4835480"/>
          </a:xfrm>
          <a:prstGeom prst="rect">
            <a:avLst/>
          </a:prstGeom>
          <a:noFill/>
        </p:spPr>
      </p:pic>
      <p:sp>
        <p:nvSpPr>
          <p:cNvPr id="7" name="Прямоугольник 6"/>
          <p:cNvSpPr/>
          <p:nvPr/>
        </p:nvSpPr>
        <p:spPr>
          <a:xfrm>
            <a:off x="6441331" y="176360"/>
            <a:ext cx="5750669" cy="7017306"/>
          </a:xfrm>
          <a:prstGeom prst="rect">
            <a:avLst/>
          </a:prstGeom>
        </p:spPr>
        <p:txBody>
          <a:bodyPr wrap="square">
            <a:spAutoFit/>
          </a:bodyPr>
          <a:lstStyle/>
          <a:p>
            <a:r>
              <a:rPr lang="ru-RU" b="1" dirty="0" smtClean="0">
                <a:latin typeface="Times New Roman" pitchFamily="18" charset="0"/>
                <a:cs typeface="Times New Roman" pitchFamily="18" charset="0"/>
              </a:rPr>
              <a:t> Вид хищных птиц рода </a:t>
            </a:r>
            <a:r>
              <a:rPr lang="ru-RU" b="1" u="sng" dirty="0" smtClean="0">
                <a:latin typeface="Times New Roman" pitchFamily="18" charset="0"/>
                <a:cs typeface="Times New Roman" pitchFamily="18" charset="0"/>
              </a:rPr>
              <a:t>соколов. </a:t>
            </a:r>
            <a:r>
              <a:rPr lang="ru-RU" b="1" dirty="0" smtClean="0">
                <a:latin typeface="Times New Roman" pitchFamily="18" charset="0"/>
                <a:cs typeface="Times New Roman" pitchFamily="18" charset="0"/>
              </a:rPr>
              <a:t>Мелкий сокол, пропорциями и поведением сходный с пустельгой, но менее ширококрылый. Длина птицы 28—33 см, длина крыла 23—35 см, размах крыльев 65—77 см, масса 130—197 г. Клюв короткий, относительно слабый. Самец тёмно-сизый (почти чёрный) с кирпично-красным низом брюха, подхвостьем и «штанами». Самка охристая с серыми с поперечной полоской спиной, крыльями и хвостом, продольными </a:t>
            </a:r>
            <a:r>
              <a:rPr lang="ru-RU" b="1" dirty="0" err="1" smtClean="0">
                <a:latin typeface="Times New Roman" pitchFamily="18" charset="0"/>
                <a:cs typeface="Times New Roman" pitchFamily="18" charset="0"/>
              </a:rPr>
              <a:t>пестринами</a:t>
            </a:r>
            <a:r>
              <a:rPr lang="ru-RU" b="1" dirty="0" smtClean="0">
                <a:latin typeface="Times New Roman" pitchFamily="18" charset="0"/>
                <a:cs typeface="Times New Roman" pitchFamily="18" charset="0"/>
              </a:rPr>
              <a:t> на брюхе, чёрными усами. Молодые птицы буроватые с белёсым низом в продольных </a:t>
            </a:r>
            <a:r>
              <a:rPr lang="ru-RU" b="1" dirty="0" err="1" smtClean="0">
                <a:latin typeface="Times New Roman" pitchFamily="18" charset="0"/>
                <a:cs typeface="Times New Roman" pitchFamily="18" charset="0"/>
              </a:rPr>
              <a:t>пестринах</a:t>
            </a:r>
            <a:r>
              <a:rPr lang="ru-RU" b="1" dirty="0" smtClean="0">
                <a:latin typeface="Times New Roman" pitchFamily="18" charset="0"/>
                <a:cs typeface="Times New Roman" pitchFamily="18" charset="0"/>
              </a:rPr>
              <a:t>. Лапы, </a:t>
            </a:r>
            <a:r>
              <a:rPr lang="ru-RU" b="1" dirty="0" err="1" smtClean="0">
                <a:latin typeface="Times New Roman" pitchFamily="18" charset="0"/>
                <a:cs typeface="Times New Roman" pitchFamily="18" charset="0"/>
              </a:rPr>
              <a:t>восковица</a:t>
            </a:r>
            <a:r>
              <a:rPr lang="ru-RU" b="1" dirty="0" smtClean="0">
                <a:latin typeface="Times New Roman" pitchFamily="18" charset="0"/>
                <a:cs typeface="Times New Roman" pitchFamily="18" charset="0"/>
              </a:rPr>
              <a:t> и кольцо вокруг глаза у птиц красные или оранжевые, у молодых — жёлтые. Когти беловато-бурые. Радужина тёмно-бурая. Питается почти исключительно крупными насекомыми — стрекозами, жуками, кузнечиками и пр. Изредка ловит мелких грызунов, ящериц. Из птиц охотится, в основном, на воробьёв, но может загнать и более крупную птицу, как голубь. Охотятся днем, вопреки латинскому видовому названию «</a:t>
            </a:r>
            <a:r>
              <a:rPr lang="ru-RU" b="1" dirty="0" err="1" smtClean="0">
                <a:latin typeface="Times New Roman" pitchFamily="18" charset="0"/>
                <a:cs typeface="Times New Roman" pitchFamily="18" charset="0"/>
              </a:rPr>
              <a:t>vespertinus</a:t>
            </a:r>
            <a:r>
              <a:rPr lang="ru-RU" b="1" dirty="0" smtClean="0">
                <a:latin typeface="Times New Roman" pitchFamily="18" charset="0"/>
                <a:cs typeface="Times New Roman" pitchFamily="18" charset="0"/>
              </a:rPr>
              <a:t>» — «вечерний». Гнездятся в брошенных гнёздах </a:t>
            </a:r>
            <a:r>
              <a:rPr lang="ru-RU" b="1" dirty="0" err="1" smtClean="0">
                <a:latin typeface="Times New Roman" pitchFamily="18" charset="0"/>
                <a:cs typeface="Times New Roman" pitchFamily="18" charset="0"/>
              </a:rPr>
              <a:t>врановых</a:t>
            </a:r>
            <a:r>
              <a:rPr lang="ru-RU" b="1" dirty="0" smtClean="0">
                <a:latin typeface="Times New Roman" pitchFamily="18" charset="0"/>
                <a:cs typeface="Times New Roman" pitchFamily="18" charset="0"/>
              </a:rPr>
              <a:t>, иногда в дуплах, нишах или норах. </a:t>
            </a:r>
          </a:p>
          <a:p>
            <a:endParaRPr lang="ru-RU" dirty="0"/>
          </a:p>
        </p:txBody>
      </p:sp>
      <p:pic>
        <p:nvPicPr>
          <p:cNvPr id="8"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25602" name="Picture 2" descr="F:\рям\6.jpg"/>
          <p:cNvPicPr>
            <a:picLocks noChangeAspect="1" noChangeArrowheads="1"/>
          </p:cNvPicPr>
          <p:nvPr/>
        </p:nvPicPr>
        <p:blipFill>
          <a:blip r:embed="rId3" cstate="print"/>
          <a:srcRect/>
          <a:stretch>
            <a:fillRect/>
          </a:stretch>
        </p:blipFill>
        <p:spPr bwMode="auto">
          <a:xfrm>
            <a:off x="173620" y="142223"/>
            <a:ext cx="6468487" cy="4718712"/>
          </a:xfrm>
          <a:prstGeom prst="rect">
            <a:avLst/>
          </a:prstGeom>
          <a:noFill/>
        </p:spPr>
      </p:pic>
      <p:sp>
        <p:nvSpPr>
          <p:cNvPr id="5" name="Прямоугольник 4"/>
          <p:cNvSpPr/>
          <p:nvPr/>
        </p:nvSpPr>
        <p:spPr>
          <a:xfrm>
            <a:off x="1656866" y="4958489"/>
            <a:ext cx="3052887" cy="954107"/>
          </a:xfrm>
          <a:prstGeom prst="rect">
            <a:avLst/>
          </a:prstGeom>
        </p:spPr>
        <p:txBody>
          <a:bodyPr wrap="none">
            <a:spAutoFit/>
          </a:bodyPr>
          <a:lstStyle/>
          <a:p>
            <a:r>
              <a:rPr lang="ru-RU" sz="2800" b="1" dirty="0" err="1" smtClean="0">
                <a:latin typeface="Times New Roman" pitchFamily="18" charset="0"/>
                <a:cs typeface="Times New Roman" pitchFamily="18" charset="0"/>
              </a:rPr>
              <a:t>Кречетка</a:t>
            </a:r>
            <a:endParaRPr lang="ru-RU" sz="2800" b="1" dirty="0" smtClean="0">
              <a:latin typeface="Times New Roman" pitchFamily="18" charset="0"/>
              <a:cs typeface="Times New Roman" pitchFamily="18" charset="0"/>
            </a:endParaRPr>
          </a:p>
          <a:p>
            <a:r>
              <a:rPr lang="ru-RU" sz="2800" b="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Vanellus</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gregarius</a:t>
            </a:r>
            <a:endParaRPr lang="ru-RU" sz="2800" i="1" dirty="0">
              <a:latin typeface="Times New Roman" pitchFamily="18" charset="0"/>
              <a:cs typeface="Times New Roman" pitchFamily="18" charset="0"/>
            </a:endParaRPr>
          </a:p>
        </p:txBody>
      </p:sp>
      <p:pic>
        <p:nvPicPr>
          <p:cNvPr id="6"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7" name="Прямоугольник 6"/>
          <p:cNvSpPr/>
          <p:nvPr/>
        </p:nvSpPr>
        <p:spPr>
          <a:xfrm>
            <a:off x="6940466" y="211767"/>
            <a:ext cx="4985316" cy="6247864"/>
          </a:xfrm>
          <a:prstGeom prst="rect">
            <a:avLst/>
          </a:prstGeom>
        </p:spPr>
        <p:txBody>
          <a:bodyPr wrap="square">
            <a:spAutoFit/>
          </a:bodyPr>
          <a:lstStyle/>
          <a:p>
            <a:r>
              <a:rPr lang="ru-RU" dirty="0" smtClean="0"/>
              <a:t> </a:t>
            </a:r>
            <a:r>
              <a:rPr lang="ru-RU" sz="2000" b="1" dirty="0" smtClean="0">
                <a:latin typeface="Times New Roman" pitchFamily="18" charset="0"/>
                <a:cs typeface="Times New Roman" pitchFamily="18" charset="0"/>
              </a:rPr>
              <a:t>Вид птиц из семейства </a:t>
            </a:r>
            <a:r>
              <a:rPr lang="ru-RU" sz="2000" b="1" dirty="0" err="1" smtClean="0">
                <a:latin typeface="Times New Roman" pitchFamily="18" charset="0"/>
                <a:cs typeface="Times New Roman" pitchFamily="18" charset="0"/>
              </a:rPr>
              <a:t>ржанковых</a:t>
            </a:r>
            <a:r>
              <a:rPr lang="ru-RU" sz="2000" b="1" dirty="0" smtClean="0">
                <a:latin typeface="Times New Roman" pitchFamily="18" charset="0"/>
                <a:cs typeface="Times New Roman" pitchFamily="18" charset="0"/>
              </a:rPr>
              <a:t>. Гнездится группами, часто вместе с другими куликами, соседние гнезда расположены не ближе 20—30 м друг от друга. В гнездо, расположенное на земле, самка откладывает 3—5 яиц. Птицы образует пары, которые поселяются в колониях. Гнездо незатейливое, всего лишь неглубокая ямка в почве от следа копыта домашнего животного, скудно выстланная корешками трав и стеблями. </a:t>
            </a:r>
            <a:r>
              <a:rPr lang="ru-RU" sz="2000" b="1" dirty="0" err="1" smtClean="0">
                <a:latin typeface="Times New Roman" pitchFamily="18" charset="0"/>
                <a:cs typeface="Times New Roman" pitchFamily="18" charset="0"/>
              </a:rPr>
              <a:t>Кречетка</a:t>
            </a:r>
            <a:r>
              <a:rPr lang="ru-RU" sz="2000" b="1" dirty="0" smtClean="0">
                <a:latin typeface="Times New Roman" pitchFamily="18" charset="0"/>
                <a:cs typeface="Times New Roman" pitchFamily="18" charset="0"/>
              </a:rPr>
              <a:t> – красивая птица с плотным телосложением. Ее размеры такие, как у чибиса. Голова крупнее и хохолок отсутствует. Оперение дымчатое, сизоватое, с темным отливом и пятнами. Крылья круглые. Средняя продолжительность жизни в естественной среде обитания составляет около 3 лет, максимальная достигает 12. </a:t>
            </a:r>
            <a:endParaRPr lang="ru-RU" sz="20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24578" name="Picture 2" descr="F:\рям\5.jpg"/>
          <p:cNvPicPr>
            <a:picLocks noChangeAspect="1" noChangeArrowheads="1"/>
          </p:cNvPicPr>
          <p:nvPr/>
        </p:nvPicPr>
        <p:blipFill>
          <a:blip r:embed="rId3" cstate="print"/>
          <a:srcRect/>
          <a:stretch>
            <a:fillRect/>
          </a:stretch>
        </p:blipFill>
        <p:spPr bwMode="auto">
          <a:xfrm>
            <a:off x="175249" y="185195"/>
            <a:ext cx="6121586" cy="5069711"/>
          </a:xfrm>
          <a:prstGeom prst="rect">
            <a:avLst/>
          </a:prstGeom>
          <a:noFill/>
        </p:spPr>
      </p:pic>
      <p:sp>
        <p:nvSpPr>
          <p:cNvPr id="5" name="Прямоугольник 4"/>
          <p:cNvSpPr/>
          <p:nvPr/>
        </p:nvSpPr>
        <p:spPr>
          <a:xfrm>
            <a:off x="1190171" y="5544457"/>
            <a:ext cx="9144000" cy="369332"/>
          </a:xfrm>
          <a:prstGeom prst="rect">
            <a:avLst/>
          </a:prstGeom>
        </p:spPr>
        <p:txBody>
          <a:bodyPr wrap="square">
            <a:spAutoFit/>
          </a:bodyPr>
          <a:lstStyle/>
          <a:p>
            <a:r>
              <a:rPr lang="ru-RU" b="1" dirty="0" smtClean="0"/>
              <a:t> </a:t>
            </a:r>
            <a:endParaRPr lang="ru-RU" sz="2800" b="1" dirty="0"/>
          </a:p>
        </p:txBody>
      </p:sp>
      <p:sp>
        <p:nvSpPr>
          <p:cNvPr id="9" name="Прямоугольник 8"/>
          <p:cNvSpPr/>
          <p:nvPr/>
        </p:nvSpPr>
        <p:spPr>
          <a:xfrm>
            <a:off x="1609879" y="5228198"/>
            <a:ext cx="2994731" cy="954107"/>
          </a:xfrm>
          <a:prstGeom prst="rect">
            <a:avLst/>
          </a:prstGeom>
        </p:spPr>
        <p:txBody>
          <a:bodyPr wrap="none">
            <a:spAutoFit/>
          </a:bodyPr>
          <a:lstStyle/>
          <a:p>
            <a:r>
              <a:rPr lang="ru-RU" sz="2800" b="1" dirty="0" err="1" smtClean="0">
                <a:latin typeface="Times New Roman" pitchFamily="18" charset="0"/>
                <a:cs typeface="Times New Roman" pitchFamily="18" charset="0"/>
              </a:rPr>
              <a:t>Де́рбник</a:t>
            </a:r>
            <a:endParaRPr lang="ru-RU" sz="2800" b="1" dirty="0" smtClean="0">
              <a:latin typeface="Times New Roman" pitchFamily="18" charset="0"/>
              <a:cs typeface="Times New Roman" pitchFamily="18" charset="0"/>
            </a:endParaRPr>
          </a:p>
          <a:p>
            <a:r>
              <a:rPr lang="ru-RU" sz="2800" i="1" dirty="0" smtClean="0">
                <a:latin typeface="Times New Roman" pitchFamily="18" charset="0"/>
                <a:cs typeface="Times New Roman" pitchFamily="18" charset="0"/>
              </a:rPr>
              <a:t> </a:t>
            </a:r>
            <a:r>
              <a:rPr lang="la-Latn" sz="2800" i="1" dirty="0" smtClean="0">
                <a:latin typeface="Times New Roman" pitchFamily="18" charset="0"/>
                <a:cs typeface="Times New Roman" pitchFamily="18" charset="0"/>
              </a:rPr>
              <a:t>Falco columbarius</a:t>
            </a:r>
            <a:endParaRPr lang="ru-RU" sz="2800" i="1" dirty="0">
              <a:latin typeface="Times New Roman" pitchFamily="18" charset="0"/>
              <a:cs typeface="Times New Roman" pitchFamily="18" charset="0"/>
            </a:endParaRPr>
          </a:p>
        </p:txBody>
      </p:sp>
      <p:sp>
        <p:nvSpPr>
          <p:cNvPr id="7" name="Прямоугольник 6"/>
          <p:cNvSpPr/>
          <p:nvPr/>
        </p:nvSpPr>
        <p:spPr>
          <a:xfrm>
            <a:off x="6342927" y="153895"/>
            <a:ext cx="5710177" cy="6555641"/>
          </a:xfrm>
          <a:prstGeom prst="rect">
            <a:avLst/>
          </a:prstGeom>
        </p:spPr>
        <p:txBody>
          <a:bodyPr wrap="square">
            <a:spAutoFit/>
          </a:bodyPr>
          <a:lstStyle/>
          <a:p>
            <a:r>
              <a:rPr lang="ru-RU"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Хищная птица, мелкий коренастый сокол, с относительно короткими заострёнными крыльями и длинным хвостом. Длина тела 24—32 см, размах крыльев 53—73 см</a:t>
            </a:r>
            <a:r>
              <a:rPr lang="ru-RU" sz="2000" b="1" baseline="30000" dirty="0" smtClean="0">
                <a:latin typeface="Times New Roman" pitchFamily="18" charset="0"/>
                <a:cs typeface="Times New Roman" pitchFamily="18" charset="0"/>
                <a:hlinkClick r:id="rId4"/>
              </a:rPr>
              <a:t>[4]</a:t>
            </a:r>
            <a:r>
              <a:rPr lang="ru-RU" sz="2000" b="1" dirty="0" smtClean="0">
                <a:latin typeface="Times New Roman" pitchFamily="18" charset="0"/>
                <a:cs typeface="Times New Roman" pitchFamily="18" charset="0"/>
              </a:rPr>
              <a:t>. Самки в среднем на треть крупнее самцов — их вес составляет 160—311 г, в то время как у самцов только 125—235 г.</a:t>
            </a:r>
            <a:r>
              <a:rPr lang="ru-RU" sz="2000" b="1" baseline="30000" dirty="0" smtClean="0">
                <a:latin typeface="Times New Roman" pitchFamily="18" charset="0"/>
                <a:cs typeface="Times New Roman" pitchFamily="18" charset="0"/>
                <a:hlinkClick r:id="rId4"/>
              </a:rPr>
              <a:t>[5]</a:t>
            </a:r>
            <a:r>
              <a:rPr lang="ru-RU" sz="2000" b="1" dirty="0" smtClean="0">
                <a:latin typeface="Times New Roman" pitchFamily="18" charset="0"/>
                <a:cs typeface="Times New Roman" pitchFamily="18" charset="0"/>
              </a:rPr>
              <a:t> В окрасе также имеются отличия.</a:t>
            </a:r>
          </a:p>
          <a:p>
            <a:r>
              <a:rPr lang="ru-RU" sz="2000" b="1" dirty="0" smtClean="0">
                <a:latin typeface="Times New Roman" pitchFamily="18" charset="0"/>
                <a:cs typeface="Times New Roman" pitchFamily="18" charset="0"/>
              </a:rPr>
              <a:t> Верх самцов сизый, иногда с фиолетовым или буроватым оттенком, с чёрными продольными </a:t>
            </a:r>
            <a:r>
              <a:rPr lang="ru-RU" sz="2000" b="1" dirty="0" err="1" smtClean="0">
                <a:latin typeface="Times New Roman" pitchFamily="18" charset="0"/>
                <a:cs typeface="Times New Roman" pitchFamily="18" charset="0"/>
              </a:rPr>
              <a:t>пестринами</a:t>
            </a:r>
            <a:r>
              <a:rPr lang="ru-RU" sz="2000" b="1" dirty="0" smtClean="0">
                <a:latin typeface="Times New Roman" pitchFamily="18" charset="0"/>
                <a:cs typeface="Times New Roman" pitchFamily="18" charset="0"/>
              </a:rPr>
              <a:t> на голове, затылке и плечах. Полёт несколько напоминает полёт </a:t>
            </a:r>
            <a:r>
              <a:rPr lang="ru-RU" sz="2000" b="1" dirty="0" smtClean="0">
                <a:latin typeface="Times New Roman" pitchFamily="18" charset="0"/>
                <a:cs typeface="Times New Roman" pitchFamily="18" charset="0"/>
                <a:hlinkClick r:id="rId5" tooltip="Ласточковые"/>
              </a:rPr>
              <a:t>ласточек</a:t>
            </a:r>
            <a:r>
              <a:rPr lang="ru-RU" sz="2000" b="1" dirty="0" smtClean="0">
                <a:latin typeface="Times New Roman" pitchFamily="18" charset="0"/>
                <a:cs typeface="Times New Roman" pitchFamily="18" charset="0"/>
              </a:rPr>
              <a:t> — быстрый и маневренный, чередуется частыми неглубокими взмахами крыльев, и скольжением. Охотится невысоко над землёй, при пикировании волнообразно скользит в воздухе со сложенными крыльями</a:t>
            </a:r>
            <a:r>
              <a:rPr lang="ru-RU" sz="2000" b="1" baseline="30000" dirty="0" smtClean="0">
                <a:latin typeface="Times New Roman" pitchFamily="18" charset="0"/>
                <a:cs typeface="Times New Roman" pitchFamily="18" charset="0"/>
                <a:hlinkClick r:id="rId4"/>
              </a:rPr>
              <a:t>[4]</a:t>
            </a:r>
            <a:r>
              <a:rPr lang="ru-RU" sz="2000" b="1" dirty="0" smtClean="0">
                <a:latin typeface="Times New Roman" pitchFamily="18" charset="0"/>
                <a:cs typeface="Times New Roman" pitchFamily="18" charset="0"/>
              </a:rPr>
              <a:t>. Необщительная и вне гнезда обычно молчаливая птица. Сигнал беспокойства — типичный для соколов ускоряющийся резкий и отрывистый крик «</a:t>
            </a:r>
            <a:r>
              <a:rPr lang="ru-RU" sz="2000" b="1" dirty="0" err="1" smtClean="0">
                <a:latin typeface="Times New Roman" pitchFamily="18" charset="0"/>
                <a:cs typeface="Times New Roman" pitchFamily="18" charset="0"/>
              </a:rPr>
              <a:t>кьяк-кьяк-кьяк</a:t>
            </a:r>
            <a:r>
              <a:rPr lang="ru-RU" sz="2000" b="1" dirty="0" smtClean="0">
                <a:latin typeface="Times New Roman" pitchFamily="18" charset="0"/>
                <a:cs typeface="Times New Roman" pitchFamily="18" charset="0"/>
              </a:rPr>
              <a:t>»</a:t>
            </a:r>
            <a:endParaRPr lang="ru-RU" sz="2000" b="1" dirty="0">
              <a:latin typeface="Times New Roman" pitchFamily="18" charset="0"/>
              <a:cs typeface="Times New Roman" pitchFamily="18" charset="0"/>
            </a:endParaRPr>
          </a:p>
        </p:txBody>
      </p:sp>
      <p:pic>
        <p:nvPicPr>
          <p:cNvPr id="8" name="Picture 2" descr="C:\Users\Пользователь\Desktop\45427878.jpg">
            <a:hlinkClick r:id="rId6" action="ppaction://hlinksldjump"/>
          </p:cNvPr>
          <p:cNvPicPr>
            <a:picLocks noChangeAspect="1" noChangeArrowheads="1"/>
          </p:cNvPicPr>
          <p:nvPr/>
        </p:nvPicPr>
        <p:blipFill>
          <a:blip r:embed="rId7" cstate="print"/>
          <a:srcRect/>
          <a:stretch>
            <a:fillRect/>
          </a:stretch>
        </p:blipFill>
        <p:spPr bwMode="auto">
          <a:xfrm>
            <a:off x="11487454" y="6371863"/>
            <a:ext cx="704546" cy="486137"/>
          </a:xfrm>
          <a:prstGeom prst="rect">
            <a:avLst/>
          </a:prstGeom>
          <a:noFill/>
        </p:spPr>
      </p:pic>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27650" name="Picture 2" descr="F:\рям\8.jpg"/>
          <p:cNvPicPr>
            <a:picLocks noChangeAspect="1" noChangeArrowheads="1"/>
          </p:cNvPicPr>
          <p:nvPr/>
        </p:nvPicPr>
        <p:blipFill>
          <a:blip r:embed="rId3" cstate="print"/>
          <a:srcRect/>
          <a:stretch>
            <a:fillRect/>
          </a:stretch>
        </p:blipFill>
        <p:spPr bwMode="auto">
          <a:xfrm>
            <a:off x="173619" y="185194"/>
            <a:ext cx="5937813" cy="5215161"/>
          </a:xfrm>
          <a:prstGeom prst="rect">
            <a:avLst/>
          </a:prstGeom>
          <a:noFill/>
        </p:spPr>
      </p:pic>
      <p:sp>
        <p:nvSpPr>
          <p:cNvPr id="5" name="Прямоугольник 4"/>
          <p:cNvSpPr/>
          <p:nvPr/>
        </p:nvSpPr>
        <p:spPr>
          <a:xfrm>
            <a:off x="669869" y="5483025"/>
            <a:ext cx="4231671" cy="954107"/>
          </a:xfrm>
          <a:prstGeom prst="rect">
            <a:avLst/>
          </a:prstGeom>
        </p:spPr>
        <p:txBody>
          <a:bodyPr wrap="none">
            <a:spAutoFit/>
          </a:bodyPr>
          <a:lstStyle/>
          <a:p>
            <a:r>
              <a:rPr lang="ru-RU" sz="2800" b="1" dirty="0" smtClean="0">
                <a:latin typeface="Times New Roman" pitchFamily="18" charset="0"/>
                <a:cs typeface="Times New Roman" pitchFamily="18" charset="0"/>
              </a:rPr>
              <a:t>Длиннохвостая неясыть </a:t>
            </a:r>
          </a:p>
          <a:p>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Strix</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uralensis</a:t>
            </a:r>
            <a:r>
              <a:rPr lang="ru-RU" sz="2800" i="1" dirty="0" smtClean="0">
                <a:latin typeface="Times New Roman" pitchFamily="18" charset="0"/>
                <a:cs typeface="Times New Roman" pitchFamily="18" charset="0"/>
              </a:rPr>
              <a:t> </a:t>
            </a:r>
            <a:r>
              <a:rPr lang="ru-RU"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pic>
        <p:nvPicPr>
          <p:cNvPr id="6"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7" name="Прямоугольник 6"/>
          <p:cNvSpPr/>
          <p:nvPr/>
        </p:nvSpPr>
        <p:spPr>
          <a:xfrm>
            <a:off x="6400800" y="358816"/>
            <a:ext cx="5405378" cy="5940088"/>
          </a:xfrm>
          <a:prstGeom prst="rect">
            <a:avLst/>
          </a:prstGeom>
        </p:spPr>
        <p:txBody>
          <a:bodyPr wrap="square">
            <a:spAutoFit/>
          </a:bodyPr>
          <a:lstStyle/>
          <a:p>
            <a:r>
              <a:rPr lang="ru-RU" sz="2000" b="1" dirty="0" smtClean="0">
                <a:latin typeface="Times New Roman" pitchFamily="18" charset="0"/>
                <a:cs typeface="Times New Roman" pitchFamily="18" charset="0"/>
              </a:rPr>
              <a:t>Птица, относящаяся к семейству настоящих сов, отряду </a:t>
            </a:r>
            <a:r>
              <a:rPr lang="ru-RU" sz="2000" b="1" dirty="0" err="1" smtClean="0">
                <a:latin typeface="Times New Roman" pitchFamily="18" charset="0"/>
                <a:cs typeface="Times New Roman" pitchFamily="18" charset="0"/>
              </a:rPr>
              <a:t>совообразных</a:t>
            </a:r>
            <a:r>
              <a:rPr lang="ru-RU" sz="2000" b="1" dirty="0" smtClean="0">
                <a:latin typeface="Times New Roman" pitchFamily="18" charset="0"/>
                <a:cs typeface="Times New Roman" pitchFamily="18" charset="0"/>
              </a:rPr>
              <a:t>. Это одна из самых крупных неясытей. Её длина достигает 70 см, размах крыльев около 115 см, длина крыла около 35—40 см, хвоста 30 см. Общая окраска спинной стороны беловато-охристая с бурым продольным рисунком и слабыми поперечными отметинами на больших перьях. Маховые и рулевые буровато-охристые с тёмно-бурым поперечным рисунком. Брюшная сторона беловато-охристая или чисто белая с четкими бурыми продольными пятнами. Лицевой диск светлый, окаймленный мелкими пестрыми перышками. «Ушей» нет. Пальцы оперены до когтей. Радужина тёмно-бурая, клюв жёлтый, когти черные. Между самцом и самкой нет никакого различия внешнего вида.</a:t>
            </a:r>
            <a:endParaRPr lang="ru-RU" sz="20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28674" name="Picture 2" descr="F:\рям\9.jpg"/>
          <p:cNvPicPr>
            <a:picLocks noChangeAspect="1" noChangeArrowheads="1"/>
          </p:cNvPicPr>
          <p:nvPr/>
        </p:nvPicPr>
        <p:blipFill>
          <a:blip r:embed="rId3" cstate="print"/>
          <a:srcRect/>
          <a:stretch>
            <a:fillRect/>
          </a:stretch>
        </p:blipFill>
        <p:spPr bwMode="auto">
          <a:xfrm>
            <a:off x="162046" y="219918"/>
            <a:ext cx="6690167" cy="4988689"/>
          </a:xfrm>
          <a:prstGeom prst="rect">
            <a:avLst/>
          </a:prstGeom>
          <a:noFill/>
        </p:spPr>
      </p:pic>
      <p:sp>
        <p:nvSpPr>
          <p:cNvPr id="5" name="Прямоугольник 4"/>
          <p:cNvSpPr/>
          <p:nvPr/>
        </p:nvSpPr>
        <p:spPr>
          <a:xfrm>
            <a:off x="1206872" y="5247306"/>
            <a:ext cx="4618124" cy="954107"/>
          </a:xfrm>
          <a:prstGeom prst="rect">
            <a:avLst/>
          </a:prstGeom>
        </p:spPr>
        <p:txBody>
          <a:bodyPr wrap="none">
            <a:spAutoFit/>
          </a:bodyPr>
          <a:lstStyle/>
          <a:p>
            <a:r>
              <a:rPr lang="ru-RU" sz="2800" b="1" dirty="0" err="1" smtClean="0">
                <a:latin typeface="Times New Roman" pitchFamily="18" charset="0"/>
                <a:cs typeface="Times New Roman" pitchFamily="18" charset="0"/>
              </a:rPr>
              <a:t>Большо́й</a:t>
            </a:r>
            <a:r>
              <a:rPr lang="ru-RU" sz="2800" b="1" dirty="0" smtClean="0">
                <a:latin typeface="Times New Roman" pitchFamily="18" charset="0"/>
                <a:cs typeface="Times New Roman" pitchFamily="18" charset="0"/>
              </a:rPr>
              <a:t> серый </a:t>
            </a:r>
            <a:r>
              <a:rPr lang="ru-RU" sz="2800" b="1" dirty="0" err="1" smtClean="0">
                <a:latin typeface="Times New Roman" pitchFamily="18" charset="0"/>
                <a:cs typeface="Times New Roman" pitchFamily="18" charset="0"/>
              </a:rPr>
              <a:t>сорокопу́т</a:t>
            </a:r>
            <a:r>
              <a:rPr lang="ru-RU" sz="2800" dirty="0" smtClean="0">
                <a:latin typeface="Times New Roman" pitchFamily="18" charset="0"/>
                <a:cs typeface="Times New Roman" pitchFamily="18" charset="0"/>
              </a:rPr>
              <a:t> </a:t>
            </a:r>
          </a:p>
          <a:p>
            <a:r>
              <a:rPr lang="ru-RU" sz="2800" i="1" dirty="0" smtClean="0">
                <a:latin typeface="Times New Roman" pitchFamily="18" charset="0"/>
                <a:cs typeface="Times New Roman" pitchFamily="18" charset="0"/>
              </a:rPr>
              <a:t> </a:t>
            </a:r>
            <a:r>
              <a:rPr lang="la-Latn" sz="2800" i="1" dirty="0" smtClean="0">
                <a:latin typeface="Times New Roman" pitchFamily="18" charset="0"/>
                <a:cs typeface="Times New Roman" pitchFamily="18" charset="0"/>
              </a:rPr>
              <a:t>Lanius excubitor</a:t>
            </a:r>
            <a:r>
              <a:rPr lang="ru-RU" sz="2800" i="1" dirty="0" smtClean="0"/>
              <a:t> </a:t>
            </a:r>
            <a:endParaRPr lang="ru-RU" sz="2800" i="1" dirty="0"/>
          </a:p>
        </p:txBody>
      </p:sp>
      <p:sp>
        <p:nvSpPr>
          <p:cNvPr id="6" name="Прямоугольник 5"/>
          <p:cNvSpPr/>
          <p:nvPr/>
        </p:nvSpPr>
        <p:spPr>
          <a:xfrm>
            <a:off x="6886937" y="304761"/>
            <a:ext cx="5305063" cy="6186309"/>
          </a:xfrm>
          <a:prstGeom prst="rect">
            <a:avLst/>
          </a:prstGeom>
        </p:spPr>
        <p:txBody>
          <a:bodyPr wrap="square">
            <a:spAutoFit/>
          </a:bodyPr>
          <a:lstStyle/>
          <a:p>
            <a:r>
              <a:rPr lang="ru-RU" b="1" dirty="0" smtClean="0">
                <a:latin typeface="Times New Roman" pitchFamily="18" charset="0"/>
                <a:cs typeface="Times New Roman" pitchFamily="18" charset="0"/>
              </a:rPr>
              <a:t> Достаточно крупная певчая птица из семейства </a:t>
            </a:r>
            <a:r>
              <a:rPr lang="ru-RU" b="1" u="sng" dirty="0" err="1" smtClean="0">
                <a:latin typeface="Times New Roman" pitchFamily="18" charset="0"/>
                <a:cs typeface="Times New Roman" pitchFamily="18" charset="0"/>
              </a:rPr>
              <a:t>сорокопутовых</a:t>
            </a:r>
            <a:r>
              <a:rPr lang="ru-RU" b="1" u="sng"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с большой головой, короткими закруглёнными крыльями и достаточно длинным ступенчатым хвостом. Длина 23—38 см, размах крыльев 35—39 см, вес около 60—80 г.</a:t>
            </a:r>
            <a:r>
              <a:rPr lang="ru-RU" b="1" baseline="30000" dirty="0" smtClean="0">
                <a:latin typeface="Times New Roman" pitchFamily="18" charset="0"/>
                <a:cs typeface="Times New Roman" pitchFamily="18" charset="0"/>
                <a:hlinkClick r:id="rId4"/>
              </a:rPr>
              <a:t>[5]</a:t>
            </a:r>
            <a:r>
              <a:rPr lang="ru-RU" b="1" dirty="0" smtClean="0">
                <a:latin typeface="Times New Roman" pitchFamily="18" charset="0"/>
                <a:cs typeface="Times New Roman" pitchFamily="18" charset="0"/>
              </a:rPr>
              <a:t> Верх чаще всего пепельно-серый, однако у отдельных подвидов он может быть как более светлым, так и тёмным. Щёки и подбородок, а также малозаметная узкая полоска над глазом белые. Через глаз от основания клюва до кроющих уха проходит широкая чёрная полоса, образуя подобие «маски». Плечевые белые или белёсые, крылья чёрные со светлым полем, образованным белыми основаниями первостепенных маховых. У некоторых популяций белое пятно на крыле также немного захватывает второстепенные маховые. Хвост округлый, чёрный с белыми каёмками. Для привлечения внимания самки самец часто комбинирует подобный свист с песней. При общении между собой птицы издают более мягкие свисты «</a:t>
            </a:r>
            <a:r>
              <a:rPr lang="ru-RU" b="1" dirty="0" err="1" smtClean="0">
                <a:latin typeface="Times New Roman" pitchFamily="18" charset="0"/>
                <a:cs typeface="Times New Roman" pitchFamily="18" charset="0"/>
              </a:rPr>
              <a:t>трюю</a:t>
            </a:r>
            <a:r>
              <a:rPr lang="ru-RU" b="1" dirty="0" smtClean="0">
                <a:latin typeface="Times New Roman" pitchFamily="18" charset="0"/>
                <a:cs typeface="Times New Roman" pitchFamily="18" charset="0"/>
              </a:rPr>
              <a:t>. т»</a:t>
            </a:r>
            <a:endParaRPr lang="ru-RU" b="1" dirty="0">
              <a:latin typeface="Times New Roman" pitchFamily="18" charset="0"/>
              <a:cs typeface="Times New Roman" pitchFamily="18" charset="0"/>
            </a:endParaRPr>
          </a:p>
        </p:txBody>
      </p:sp>
      <p:pic>
        <p:nvPicPr>
          <p:cNvPr id="7" name="Picture 2" descr="C:\Users\Пользователь\Desktop\45427878.jpg">
            <a:hlinkClick r:id="rId5" action="ppaction://hlinksldjump"/>
          </p:cNvPr>
          <p:cNvPicPr>
            <a:picLocks noChangeAspect="1" noChangeArrowheads="1"/>
          </p:cNvPicPr>
          <p:nvPr/>
        </p:nvPicPr>
        <p:blipFill>
          <a:blip r:embed="rId6" cstate="print"/>
          <a:srcRect/>
          <a:stretch>
            <a:fillRect/>
          </a:stretch>
        </p:blipFill>
        <p:spPr bwMode="auto">
          <a:xfrm>
            <a:off x="11487454" y="6371863"/>
            <a:ext cx="704546" cy="486137"/>
          </a:xfrm>
          <a:prstGeom prst="rect">
            <a:avLst/>
          </a:prstGeom>
          <a:noFill/>
        </p:spPr>
      </p:pic>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29698" name="Picture 2" descr="F:\рям\10.jpg"/>
          <p:cNvPicPr>
            <a:picLocks noChangeAspect="1" noChangeArrowheads="1"/>
          </p:cNvPicPr>
          <p:nvPr/>
        </p:nvPicPr>
        <p:blipFill>
          <a:blip r:embed="rId3" cstate="print"/>
          <a:srcRect/>
          <a:stretch>
            <a:fillRect/>
          </a:stretch>
        </p:blipFill>
        <p:spPr bwMode="auto">
          <a:xfrm>
            <a:off x="0" y="138896"/>
            <a:ext cx="6342927" cy="5058137"/>
          </a:xfrm>
          <a:prstGeom prst="rect">
            <a:avLst/>
          </a:prstGeom>
          <a:noFill/>
        </p:spPr>
      </p:pic>
      <p:sp>
        <p:nvSpPr>
          <p:cNvPr id="5" name="Прямоугольник 4"/>
          <p:cNvSpPr/>
          <p:nvPr/>
        </p:nvSpPr>
        <p:spPr>
          <a:xfrm>
            <a:off x="964957" y="5496803"/>
            <a:ext cx="4116704" cy="954107"/>
          </a:xfrm>
          <a:prstGeom prst="rect">
            <a:avLst/>
          </a:prstGeom>
        </p:spPr>
        <p:txBody>
          <a:bodyPr wrap="none">
            <a:spAutoFit/>
          </a:bodyPr>
          <a:lstStyle/>
          <a:p>
            <a:r>
              <a:rPr lang="ru-RU" sz="2800" b="1" dirty="0" smtClean="0">
                <a:latin typeface="Times New Roman" pitchFamily="18" charset="0"/>
                <a:cs typeface="Times New Roman" pitchFamily="18" charset="0"/>
              </a:rPr>
              <a:t>Обыкновенный соловей</a:t>
            </a:r>
          </a:p>
          <a:p>
            <a:r>
              <a:rPr lang="en-US" sz="2800"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Luscinia</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luscinia</a:t>
            </a:r>
            <a:endParaRPr lang="ru-RU" sz="2800" dirty="0">
              <a:latin typeface="Times New Roman" pitchFamily="18" charset="0"/>
              <a:cs typeface="Times New Roman" pitchFamily="18" charset="0"/>
            </a:endParaRPr>
          </a:p>
        </p:txBody>
      </p:sp>
      <p:pic>
        <p:nvPicPr>
          <p:cNvPr id="6"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7" name="Прямоугольник 6"/>
          <p:cNvSpPr/>
          <p:nvPr/>
        </p:nvSpPr>
        <p:spPr>
          <a:xfrm>
            <a:off x="6447099" y="169436"/>
            <a:ext cx="5744901" cy="6463308"/>
          </a:xfrm>
          <a:prstGeom prst="rect">
            <a:avLst/>
          </a:prstGeom>
        </p:spPr>
        <p:txBody>
          <a:bodyPr wrap="square">
            <a:spAutoFit/>
          </a:bodyPr>
          <a:lstStyle/>
          <a:p>
            <a:r>
              <a:rPr lang="ru-RU" b="1" dirty="0" smtClean="0">
                <a:latin typeface="Times New Roman" pitchFamily="18" charset="0"/>
                <a:cs typeface="Times New Roman" pitchFamily="18" charset="0"/>
              </a:rPr>
              <a:t>Причисляются к семейству дроздовых. Самки и самцы внешне не отличаются друг от друга. Обыкновенный соловей – птичка небольших размеров, немного крупнее воробья. Его окрас также неприметный, преимущественно однотонный, коричнево-оливковый. Часть брюшка и горлышко у птички белого цвета. По бокам и на грудке цвет немного темней основного окраса. Верх хвоста имеет слабый рыжеватый оттенок. Цвет соловьев практически не изменяется круглый год. Молодых особей можно отличить по чешуйчатой окраске снизу и светлым </a:t>
            </a:r>
            <a:r>
              <a:rPr lang="ru-RU" b="1" dirty="0" err="1" smtClean="0">
                <a:latin typeface="Times New Roman" pitchFamily="18" charset="0"/>
                <a:cs typeface="Times New Roman" pitchFamily="18" charset="0"/>
              </a:rPr>
              <a:t>пестринам</a:t>
            </a:r>
            <a:r>
              <a:rPr lang="ru-RU" b="1" dirty="0" smtClean="0">
                <a:latin typeface="Times New Roman" pitchFamily="18" charset="0"/>
                <a:cs typeface="Times New Roman" pitchFamily="18" charset="0"/>
              </a:rPr>
              <a:t> с верхней стороны. Круглые глаза кажутся практически черными. Длина соловья не превышает 20 см, а его вес в среднем 25 грамм. Крылья у птицы около 9 см, а размах может составлять 29 см. У этих птичек хвост прямой. Но встречаются особи с закруглениями на конце. Когда соловей сидит, хвост то поднимается, то опускается. Обыкновенный соловей — влаголюбивая птица, охотно гнездится и в густых зарослях влаголюбивых трав. Важно лишь то, чтобы под пологом травостоя, хорошо скрывающего птицу и </a:t>
            </a:r>
            <a:r>
              <a:rPr lang="ru-RU" b="1" dirty="0" err="1" smtClean="0">
                <a:latin typeface="Times New Roman" pitchFamily="18" charset="0"/>
                <a:cs typeface="Times New Roman" pitchFamily="18" charset="0"/>
              </a:rPr>
              <a:t>притеняющего</a:t>
            </a:r>
            <a:r>
              <a:rPr lang="ru-RU" b="1" dirty="0" smtClean="0">
                <a:latin typeface="Times New Roman" pitchFamily="18" charset="0"/>
                <a:cs typeface="Times New Roman" pitchFamily="18" charset="0"/>
              </a:rPr>
              <a:t> землю, оставалось голое, свободное от травы пространство.</a:t>
            </a:r>
            <a:endParaRPr lang="ru-RU" b="1" dirty="0">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30722" name="Picture 2" descr="F:\рям\11.jpg"/>
          <p:cNvPicPr>
            <a:picLocks noChangeAspect="1" noChangeArrowheads="1"/>
          </p:cNvPicPr>
          <p:nvPr/>
        </p:nvPicPr>
        <p:blipFill>
          <a:blip r:embed="rId3" cstate="print"/>
          <a:srcRect/>
          <a:stretch>
            <a:fillRect/>
          </a:stretch>
        </p:blipFill>
        <p:spPr bwMode="auto">
          <a:xfrm>
            <a:off x="150471" y="173622"/>
            <a:ext cx="6007261" cy="5162308"/>
          </a:xfrm>
          <a:prstGeom prst="rect">
            <a:avLst/>
          </a:prstGeom>
          <a:noFill/>
        </p:spPr>
      </p:pic>
      <p:sp>
        <p:nvSpPr>
          <p:cNvPr id="5" name="Прямоугольник 4"/>
          <p:cNvSpPr/>
          <p:nvPr/>
        </p:nvSpPr>
        <p:spPr>
          <a:xfrm>
            <a:off x="1079209" y="5676304"/>
            <a:ext cx="3656642" cy="954107"/>
          </a:xfrm>
          <a:prstGeom prst="rect">
            <a:avLst/>
          </a:prstGeom>
        </p:spPr>
        <p:txBody>
          <a:bodyPr wrap="none">
            <a:spAutoFit/>
          </a:bodyPr>
          <a:lstStyle/>
          <a:p>
            <a:r>
              <a:rPr lang="ru-RU" sz="2800" b="1" dirty="0" smtClean="0">
                <a:latin typeface="Times New Roman" pitchFamily="18" charset="0"/>
                <a:cs typeface="Times New Roman" pitchFamily="18" charset="0"/>
              </a:rPr>
              <a:t>Соловьиный сверчок</a:t>
            </a:r>
          </a:p>
          <a:p>
            <a:r>
              <a:rPr lang="la-Latn" sz="2800" i="1" dirty="0" smtClean="0">
                <a:latin typeface="Times New Roman" pitchFamily="18" charset="0"/>
                <a:cs typeface="Times New Roman" pitchFamily="18" charset="0"/>
              </a:rPr>
              <a:t>Locustella luscinioides</a:t>
            </a:r>
            <a:r>
              <a:rPr lang="ru-RU" sz="2800" b="1" dirty="0" smtClean="0">
                <a:latin typeface="Times New Roman" pitchFamily="18" charset="0"/>
                <a:cs typeface="Times New Roman" pitchFamily="18" charset="0"/>
              </a:rPr>
              <a:t> </a:t>
            </a:r>
            <a:endParaRPr lang="ru-RU" sz="2800" b="1" dirty="0">
              <a:latin typeface="Times New Roman" pitchFamily="18" charset="0"/>
              <a:cs typeface="Times New Roman" pitchFamily="18" charset="0"/>
            </a:endParaRPr>
          </a:p>
        </p:txBody>
      </p:sp>
      <p:sp>
        <p:nvSpPr>
          <p:cNvPr id="7" name="Прямоугольник 6"/>
          <p:cNvSpPr/>
          <p:nvPr/>
        </p:nvSpPr>
        <p:spPr>
          <a:xfrm>
            <a:off x="6319777" y="162046"/>
            <a:ext cx="5872223" cy="6555641"/>
          </a:xfrm>
          <a:prstGeom prst="rect">
            <a:avLst/>
          </a:prstGeom>
        </p:spPr>
        <p:txBody>
          <a:bodyPr wrap="square">
            <a:spAutoFit/>
          </a:bodyPr>
          <a:lstStyle/>
          <a:p>
            <a:r>
              <a:rPr lang="ru-RU" sz="2000" b="1" dirty="0" smtClean="0">
                <a:latin typeface="Times New Roman" pitchFamily="18" charset="0"/>
                <a:cs typeface="Times New Roman" pitchFamily="18" charset="0"/>
              </a:rPr>
              <a:t>Певчая птица семейства Сверчковые. Достигает 14 см и весит 12–24 г. Хвост широкий, закруглённый. Оперение абсолютно коричневое, без узора. Бровь неясная и короткая. Живет менее скрытно, чем обыкновенный сверчок. Он кричит при опасности коротко «</a:t>
            </a:r>
            <a:r>
              <a:rPr lang="ru-RU" sz="2000" b="1" dirty="0" err="1" smtClean="0">
                <a:latin typeface="Times New Roman" pitchFamily="18" charset="0"/>
                <a:cs typeface="Times New Roman" pitchFamily="18" charset="0"/>
              </a:rPr>
              <a:t>цик</a:t>
            </a:r>
            <a:r>
              <a:rPr lang="ru-RU" sz="2000" b="1" dirty="0" smtClean="0">
                <a:latin typeface="Times New Roman" pitchFamily="18" charset="0"/>
                <a:cs typeface="Times New Roman" pitchFamily="18" charset="0"/>
              </a:rPr>
              <a:t>», у гнезда «пит». Пение значительно глубже, чем пение обыкновенного сверчка, и имеет более короткие строфы, которые часто сопровождаются более короткими, набирающими скорость элементами «</a:t>
            </a:r>
            <a:r>
              <a:rPr lang="ru-RU" sz="2000" b="1" dirty="0" err="1" smtClean="0">
                <a:latin typeface="Times New Roman" pitchFamily="18" charset="0"/>
                <a:cs typeface="Times New Roman" pitchFamily="18" charset="0"/>
              </a:rPr>
              <a:t>тик-тиктиктик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ёрр</a:t>
            </a:r>
            <a:r>
              <a:rPr lang="ru-RU" sz="2000" b="1" dirty="0" smtClean="0">
                <a:latin typeface="Times New Roman" pitchFamily="18" charset="0"/>
                <a:cs typeface="Times New Roman" pitchFamily="18" charset="0"/>
              </a:rPr>
              <a:t>». Когда соловьиный сверчок пугается, он падает, вытянув кверху шею и поджав хвост.  Ищет насекомых и пауков в тростнике, при этом он карабкается, часто при помощи крыльев, по стеблю вверх или сидит, ухватившись лапками, между двумя стебельками. Гнездится дважды с мая по июнь в протяжённых зарослях камыша. Он строит большое, частично крытое гнездо из стебельков и листьев камыша в гуще камыша прямо над водой.</a:t>
            </a:r>
            <a:endParaRPr lang="ru-RU" sz="2000" b="1" dirty="0">
              <a:latin typeface="Times New Roman" pitchFamily="18" charset="0"/>
              <a:cs typeface="Times New Roman" pitchFamily="18" charset="0"/>
            </a:endParaRPr>
          </a:p>
        </p:txBody>
      </p:sp>
      <p:pic>
        <p:nvPicPr>
          <p:cNvPr id="8"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31746" name="Picture 2" descr="F:\рям\12.jpg"/>
          <p:cNvPicPr>
            <a:picLocks noChangeAspect="1" noChangeArrowheads="1"/>
          </p:cNvPicPr>
          <p:nvPr/>
        </p:nvPicPr>
        <p:blipFill>
          <a:blip r:embed="rId3" cstate="print"/>
          <a:srcRect/>
          <a:stretch>
            <a:fillRect/>
          </a:stretch>
        </p:blipFill>
        <p:spPr bwMode="auto">
          <a:xfrm>
            <a:off x="196771" y="75005"/>
            <a:ext cx="5821612" cy="4832661"/>
          </a:xfrm>
          <a:prstGeom prst="rect">
            <a:avLst/>
          </a:prstGeom>
          <a:noFill/>
        </p:spPr>
      </p:pic>
      <p:sp>
        <p:nvSpPr>
          <p:cNvPr id="5" name="Прямоугольник 4"/>
          <p:cNvSpPr/>
          <p:nvPr/>
        </p:nvSpPr>
        <p:spPr>
          <a:xfrm>
            <a:off x="543162" y="5056598"/>
            <a:ext cx="4502451" cy="954107"/>
          </a:xfrm>
          <a:prstGeom prst="rect">
            <a:avLst/>
          </a:prstGeom>
        </p:spPr>
        <p:txBody>
          <a:bodyPr wrap="none">
            <a:spAutoFit/>
          </a:bodyPr>
          <a:lstStyle/>
          <a:p>
            <a:r>
              <a:rPr lang="ru-RU" sz="2800" b="1" dirty="0" smtClean="0">
                <a:latin typeface="Times New Roman" pitchFamily="18" charset="0"/>
                <a:cs typeface="Times New Roman" pitchFamily="18" charset="0"/>
              </a:rPr>
              <a:t>Шмель </a:t>
            </a:r>
            <a:r>
              <a:rPr lang="ru-RU" sz="2800" b="1" dirty="0" err="1" smtClean="0">
                <a:latin typeface="Times New Roman" pitchFamily="18" charset="0"/>
                <a:cs typeface="Times New Roman" pitchFamily="18" charset="0"/>
              </a:rPr>
              <a:t>пластинчатозубый</a:t>
            </a:r>
            <a:endParaRPr lang="ru-RU" sz="2800" b="1" dirty="0" smtClean="0">
              <a:latin typeface="Times New Roman" pitchFamily="18" charset="0"/>
              <a:cs typeface="Times New Roman" pitchFamily="18" charset="0"/>
            </a:endParaRPr>
          </a:p>
          <a:p>
            <a:r>
              <a:rPr lang="en-US" sz="2800" i="1" dirty="0" err="1" smtClean="0">
                <a:latin typeface="Times New Roman" pitchFamily="18" charset="0"/>
                <a:cs typeface="Times New Roman" pitchFamily="18" charset="0"/>
              </a:rPr>
              <a:t>Bombus</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serrisquama</a:t>
            </a:r>
            <a:r>
              <a:rPr lang="ru-RU" sz="2800" b="1"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pic>
        <p:nvPicPr>
          <p:cNvPr id="6"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
        <p:nvSpPr>
          <p:cNvPr id="7" name="Прямоугольник 6"/>
          <p:cNvSpPr/>
          <p:nvPr/>
        </p:nvSpPr>
        <p:spPr>
          <a:xfrm>
            <a:off x="6192456" y="150471"/>
            <a:ext cx="5999544" cy="6740307"/>
          </a:xfrm>
          <a:prstGeom prst="rect">
            <a:avLst/>
          </a:prstGeom>
        </p:spPr>
        <p:txBody>
          <a:bodyPr wrap="square">
            <a:spAutoFit/>
          </a:bodyPr>
          <a:lstStyle/>
          <a:p>
            <a:pPr fontAlgn="base"/>
            <a:r>
              <a:rPr lang="ru-RU" b="1" dirty="0" smtClean="0">
                <a:latin typeface="Times New Roman" pitchFamily="18" charset="0"/>
                <a:cs typeface="Times New Roman" pitchFamily="18" charset="0"/>
              </a:rPr>
              <a:t>Иногда </a:t>
            </a:r>
            <a:r>
              <a:rPr lang="ru-RU" b="1" dirty="0" err="1" smtClean="0">
                <a:latin typeface="Times New Roman" pitchFamily="18" charset="0"/>
                <a:cs typeface="Times New Roman" pitchFamily="18" charset="0"/>
              </a:rPr>
              <a:t>пластинчатозубого</a:t>
            </a:r>
            <a:r>
              <a:rPr lang="ru-RU" b="1" dirty="0" smtClean="0">
                <a:latin typeface="Times New Roman" pitchFamily="18" charset="0"/>
                <a:cs typeface="Times New Roman" pitchFamily="18" charset="0"/>
              </a:rPr>
              <a:t> шмеля рассматривают в качестве подвида. Средних размеров, длина тела 18 мм, крыльев — 14—15 мм, хоботка — 10 мм. Голова спереди округло-сердцевидная. Щеки короткие, их ширина составляет примерно 0,7 ширины основания жвал. Верхняя часть висков в густых и равномерно расположенных </a:t>
            </a:r>
            <a:r>
              <a:rPr lang="ru-RU" b="1" dirty="0" err="1" smtClean="0">
                <a:latin typeface="Times New Roman" pitchFamily="18" charset="0"/>
                <a:cs typeface="Times New Roman" pitchFamily="18" charset="0"/>
              </a:rPr>
              <a:t>точках.Верхний</a:t>
            </a:r>
            <a:r>
              <a:rPr lang="ru-RU" b="1" dirty="0" smtClean="0">
                <a:latin typeface="Times New Roman" pitchFamily="18" charset="0"/>
                <a:cs typeface="Times New Roman" pitchFamily="18" charset="0"/>
              </a:rPr>
              <a:t> край среднего глазка находится ниже линии, соединяющей нижние края боковых глазков. На середине верхней губы имеется глубокая округлая впадина, а на боках — хорошо развитые </a:t>
            </a:r>
            <a:r>
              <a:rPr lang="ru-RU" b="1" dirty="0" err="1" smtClean="0">
                <a:latin typeface="Times New Roman" pitchFamily="18" charset="0"/>
                <a:cs typeface="Times New Roman" pitchFamily="18" charset="0"/>
              </a:rPr>
              <a:t>бугры.Опушение</a:t>
            </a:r>
            <a:r>
              <a:rPr lang="ru-RU" b="1" dirty="0" smtClean="0">
                <a:latin typeface="Times New Roman" pitchFamily="18" charset="0"/>
                <a:cs typeface="Times New Roman" pitchFamily="18" charset="0"/>
              </a:rPr>
              <a:t> тела густое, ровное и довольно короткое. На голове, задней части боков груди, 3-м </a:t>
            </a:r>
            <a:r>
              <a:rPr lang="ru-RU" b="1" dirty="0" err="1" smtClean="0">
                <a:latin typeface="Times New Roman" pitchFamily="18" charset="0"/>
                <a:cs typeface="Times New Roman" pitchFamily="18" charset="0"/>
              </a:rPr>
              <a:t>тергите</a:t>
            </a:r>
            <a:r>
              <a:rPr lang="ru-RU" b="1" dirty="0" smtClean="0">
                <a:latin typeface="Times New Roman" pitchFamily="18" charset="0"/>
                <a:cs typeface="Times New Roman" pitchFamily="18" charset="0"/>
              </a:rPr>
              <a:t> брюшка, на тазиках, бедрах и голенях ног волоски черные. На спинке, между основаниями крыльев, черные волоски образуют резко отграниченную перевязь, ширина которой посередине несколько больше перевязи из желтых волосков на передней части спинки.</a:t>
            </a:r>
          </a:p>
          <a:p>
            <a:pPr fontAlgn="base"/>
            <a:r>
              <a:rPr lang="ru-RU" b="1" dirty="0" smtClean="0">
                <a:latin typeface="Times New Roman" pitchFamily="18" charset="0"/>
                <a:cs typeface="Times New Roman" pitchFamily="18" charset="0"/>
              </a:rPr>
              <a:t>Передняя часть спинки, передняя половина боков груди, щиток, 1-й и 2-й </a:t>
            </a:r>
            <a:r>
              <a:rPr lang="ru-RU" b="1" dirty="0" err="1" smtClean="0">
                <a:latin typeface="Times New Roman" pitchFamily="18" charset="0"/>
                <a:cs typeface="Times New Roman" pitchFamily="18" charset="0"/>
              </a:rPr>
              <a:t>тергиты</a:t>
            </a:r>
            <a:r>
              <a:rPr lang="ru-RU" b="1" dirty="0" smtClean="0">
                <a:latin typeface="Times New Roman" pitchFamily="18" charset="0"/>
                <a:cs typeface="Times New Roman" pitchFamily="18" charset="0"/>
              </a:rPr>
              <a:t> брюшка в желтых волосках. 4—6-й </a:t>
            </a:r>
            <a:r>
              <a:rPr lang="ru-RU" b="1" dirty="0" err="1" smtClean="0">
                <a:latin typeface="Times New Roman" pitchFamily="18" charset="0"/>
                <a:cs typeface="Times New Roman" pitchFamily="18" charset="0"/>
              </a:rPr>
              <a:t>тергиты</a:t>
            </a:r>
            <a:r>
              <a:rPr lang="ru-RU" b="1" dirty="0" smtClean="0">
                <a:latin typeface="Times New Roman" pitchFamily="18" charset="0"/>
                <a:cs typeface="Times New Roman" pitchFamily="18" charset="0"/>
              </a:rPr>
              <a:t> в оранжево-желтых волосках. Стерниты по заднему краю обрамлены светло-желтыми волосками.</a:t>
            </a:r>
          </a:p>
          <a:p>
            <a:endParaRPr lang="ru-RU" dirty="0"/>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32770" name="Picture 2" descr="F:\рям\13.jpg"/>
          <p:cNvPicPr>
            <a:picLocks noChangeAspect="1" noChangeArrowheads="1"/>
          </p:cNvPicPr>
          <p:nvPr/>
        </p:nvPicPr>
        <p:blipFill>
          <a:blip r:embed="rId3" cstate="print"/>
          <a:srcRect/>
          <a:stretch>
            <a:fillRect/>
          </a:stretch>
        </p:blipFill>
        <p:spPr bwMode="auto">
          <a:xfrm>
            <a:off x="164828" y="150471"/>
            <a:ext cx="6250486" cy="4710895"/>
          </a:xfrm>
          <a:prstGeom prst="rect">
            <a:avLst/>
          </a:prstGeom>
          <a:noFill/>
        </p:spPr>
      </p:pic>
      <p:sp>
        <p:nvSpPr>
          <p:cNvPr id="32771" name="Rectangle 3"/>
          <p:cNvSpPr>
            <a:spLocks noChangeArrowheads="1"/>
          </p:cNvSpPr>
          <p:nvPr/>
        </p:nvSpPr>
        <p:spPr bwMode="auto">
          <a:xfrm>
            <a:off x="1039518" y="4848388"/>
            <a:ext cx="3613505" cy="1475298"/>
          </a:xfrm>
          <a:prstGeom prst="rect">
            <a:avLst/>
          </a:prstGeom>
          <a:noFill/>
          <a:ln w="9525">
            <a:noFill/>
            <a:miter lim="800000"/>
            <a:headEnd/>
            <a:tailEnd/>
          </a:ln>
          <a:effectLst/>
        </p:spPr>
        <p:txBody>
          <a:bodyPr vert="horz" wrap="square" lIns="91440" tIns="142830" rIns="91440" bIns="190440" numCol="1" anchor="ctr" anchorCtr="0" compatLnSpc="1">
            <a:prstTxWarp prst="textNoShape">
              <a:avLst/>
            </a:prstTxWarp>
            <a:spAutoFit/>
          </a:bodyPr>
          <a:lstStyle/>
          <a:p>
            <a:pPr lvl="0" fontAlgn="base">
              <a:spcBef>
                <a:spcPct val="0"/>
              </a:spcBef>
              <a:spcAft>
                <a:spcPct val="0"/>
              </a:spcAft>
            </a:pPr>
            <a:r>
              <a:rPr kumimoji="0" lang="ru-RU" sz="2800" b="1" i="0" u="none" strike="noStrike" cap="none" normalizeH="0" baseline="0" dirty="0" smtClean="0">
                <a:ln>
                  <a:noFill/>
                </a:ln>
                <a:effectLst/>
                <a:latin typeface="Times New Roman" pitchFamily="18" charset="0"/>
                <a:ea typeface="Times New Roman" pitchFamily="18" charset="0"/>
                <a:cs typeface="Times New Roman" pitchFamily="18" charset="0"/>
              </a:rPr>
              <a:t>Шмель моховой</a:t>
            </a:r>
          </a:p>
          <a:p>
            <a:pPr lvl="0" fontAlgn="base">
              <a:spcBef>
                <a:spcPct val="0"/>
              </a:spcBef>
              <a:spcAft>
                <a:spcPct val="0"/>
              </a:spcAft>
            </a:pPr>
            <a:r>
              <a:rPr lang="la-Latn" sz="2800" i="1" dirty="0" smtClean="0">
                <a:latin typeface="Times New Roman" pitchFamily="18" charset="0"/>
                <a:cs typeface="Times New Roman" pitchFamily="18" charset="0"/>
              </a:rPr>
              <a:t>Bombus muscorum</a:t>
            </a:r>
            <a:endParaRPr kumimoji="0" lang="ru-RU" sz="2800" b="1" i="0" u="none" strike="noStrike" cap="none" normalizeH="0" baseline="0" dirty="0" smtClean="0">
              <a:ln>
                <a:noFill/>
              </a:ln>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6585996" y="117693"/>
            <a:ext cx="5416952" cy="6463308"/>
          </a:xfrm>
          <a:prstGeom prst="rect">
            <a:avLst/>
          </a:prstGeom>
        </p:spPr>
        <p:txBody>
          <a:bodyPr wrap="square">
            <a:spAutoFit/>
          </a:bodyPr>
          <a:lstStyle/>
          <a:p>
            <a:r>
              <a:rPr lang="ru-RU" dirty="0" smtClean="0"/>
              <a:t> </a:t>
            </a:r>
            <a:r>
              <a:rPr lang="ru-RU" b="1" dirty="0" smtClean="0">
                <a:latin typeface="Times New Roman" pitchFamily="18" charset="0"/>
                <a:cs typeface="Times New Roman" pitchFamily="18" charset="0"/>
              </a:rPr>
              <a:t>Насекомое семейства настоящих пчёл. У самок и рабочих особей брюшко состоит из 6 видимых </a:t>
            </a:r>
            <a:r>
              <a:rPr lang="ru-RU" b="1" dirty="0" err="1" smtClean="0">
                <a:latin typeface="Times New Roman" pitchFamily="18" charset="0"/>
                <a:cs typeface="Times New Roman" pitchFamily="18" charset="0"/>
              </a:rPr>
              <a:t>тергитов</a:t>
            </a:r>
            <a:r>
              <a:rPr lang="ru-RU" b="1" dirty="0" smtClean="0">
                <a:latin typeface="Times New Roman" pitchFamily="18" charset="0"/>
                <a:cs typeface="Times New Roman" pitchFamily="18" charset="0"/>
              </a:rPr>
              <a:t>, имеется жало, усики, состоящие из 12 члеников. У самцов брюшко из 7 </a:t>
            </a:r>
            <a:r>
              <a:rPr lang="ru-RU" b="1" dirty="0" err="1" smtClean="0">
                <a:latin typeface="Times New Roman" pitchFamily="18" charset="0"/>
                <a:cs typeface="Times New Roman" pitchFamily="18" charset="0"/>
              </a:rPr>
              <a:t>тергитов</a:t>
            </a:r>
            <a:r>
              <a:rPr lang="ru-RU" b="1" dirty="0" smtClean="0">
                <a:latin typeface="Times New Roman" pitchFamily="18" charset="0"/>
                <a:cs typeface="Times New Roman" pitchFamily="18" charset="0"/>
              </a:rPr>
              <a:t>, жало отсутствует, усики 13-члениковые. Вид отличается одноцветной окраской спинки и брюшка. Спинка покрыта рыжими или жёлтыми волосками, а брюшко — жёлтыми. Шмели живут небольшими семьями, в среднем по 50—100 особей. В составе семьи три типа особей: самки, рабочие шмели (неполовозрелые самки) и самцы. После оплодотворения самок самцы гибнут, молодые самки покидают гнездо и зимуют поодиночке.  Весной и летом выводятся только рабочие шмели. Первых шмелей воспитывает самка, собирая пищу на </a:t>
            </a:r>
            <a:r>
              <a:rPr lang="ru-RU" b="1" dirty="0" err="1" smtClean="0">
                <a:latin typeface="Times New Roman" pitchFamily="18" charset="0"/>
                <a:cs typeface="Times New Roman" pitchFamily="18" charset="0"/>
              </a:rPr>
              <a:t>цветущих=</a:t>
            </a:r>
            <a:r>
              <a:rPr lang="ru-RU" b="1" dirty="0" smtClean="0">
                <a:latin typeface="Times New Roman" pitchFamily="18" charset="0"/>
                <a:cs typeface="Times New Roman" pitchFamily="18" charset="0"/>
              </a:rPr>
              <a:t> растениях и согревая их своим теплом. В дальнейшем заботу о потомстве берут на себя рабочие шмели, а самка продолжает откладывать </a:t>
            </a:r>
            <a:r>
              <a:rPr lang="ru-RU" b="1" dirty="0" err="1" smtClean="0">
                <a:latin typeface="Times New Roman" pitchFamily="18" charset="0"/>
                <a:cs typeface="Times New Roman" pitchFamily="18" charset="0"/>
              </a:rPr>
              <a:t>яйца.Гнездо</a:t>
            </a:r>
            <a:r>
              <a:rPr lang="ru-RU" b="1" dirty="0" smtClean="0">
                <a:latin typeface="Times New Roman" pitchFamily="18" charset="0"/>
                <a:cs typeface="Times New Roman" pitchFamily="18" charset="0"/>
              </a:rPr>
              <a:t> шмели строят на поверхности почвы из мха и сухой травы. Предпочитают посещать растения семейств бобовых, сложноцветных и губоцветных.</a:t>
            </a:r>
            <a:endParaRPr lang="ru-RU" b="1" dirty="0">
              <a:latin typeface="Times New Roman" pitchFamily="18" charset="0"/>
              <a:cs typeface="Times New Roman" pitchFamily="18" charset="0"/>
            </a:endParaRPr>
          </a:p>
        </p:txBody>
      </p:sp>
      <p:pic>
        <p:nvPicPr>
          <p:cNvPr id="7" name="Picture 2" descr="C:\Users\Пользователь\Desktop\45427878.jpg">
            <a:hlinkClick r:id="rId4" action="ppaction://hlinksldjump"/>
          </p:cNvPr>
          <p:cNvPicPr>
            <a:picLocks noChangeAspect="1" noChangeArrowheads="1"/>
          </p:cNvPicPr>
          <p:nvPr/>
        </p:nvPicPr>
        <p:blipFill>
          <a:blip r:embed="rId5" cstate="print"/>
          <a:srcRect/>
          <a:stretch>
            <a:fillRect/>
          </a:stretch>
        </p:blipFill>
        <p:spPr bwMode="auto">
          <a:xfrm>
            <a:off x="11487454" y="6371863"/>
            <a:ext cx="704546" cy="486137"/>
          </a:xfrm>
          <a:prstGeom prst="rect">
            <a:avLst/>
          </a:prstGeom>
          <a:noFill/>
        </p:spPr>
      </p:pic>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7199454" y="254643"/>
            <a:ext cx="4490978" cy="6247864"/>
          </a:xfrm>
          <a:prstGeom prst="rect">
            <a:avLst/>
          </a:prstGeom>
        </p:spPr>
        <p:txBody>
          <a:bodyPr wrap="square">
            <a:spAutoFit/>
          </a:bodyPr>
          <a:lstStyle/>
          <a:p>
            <a:r>
              <a:rPr lang="ru-RU" sz="2000" b="1" dirty="0" smtClean="0">
                <a:latin typeface="Times New Roman" pitchFamily="18" charset="0"/>
                <a:cs typeface="Times New Roman" pitchFamily="18" charset="0"/>
              </a:rPr>
              <a:t>Хищная птица семейства ястребиных. Крылья у птиц заостренные и узкие. Оперенье у самцов внизу тела белое, сверху светло-серого оттенка. Концы крыльев черные. </a:t>
            </a:r>
          </a:p>
          <a:p>
            <a:r>
              <a:rPr lang="ru-RU" sz="2000" b="1" dirty="0" smtClean="0">
                <a:latin typeface="Times New Roman" pitchFamily="18" charset="0"/>
                <a:cs typeface="Times New Roman" pitchFamily="18" charset="0"/>
              </a:rPr>
              <a:t>Самки имеют белое надхвостье и покрыты коричневыми перьями. Под глазами птиц есть пятна из перьев белого цвета. </a:t>
            </a:r>
          </a:p>
          <a:p>
            <a:r>
              <a:rPr lang="ru-RU" sz="2000" b="1" dirty="0" smtClean="0">
                <a:latin typeface="Times New Roman" pitchFamily="18" charset="0"/>
                <a:cs typeface="Times New Roman" pitchFamily="18" charset="0"/>
              </a:rPr>
              <a:t>Когти и клюв черные, </a:t>
            </a:r>
            <a:r>
              <a:rPr lang="ru-RU" sz="2000" b="1" dirty="0" err="1" smtClean="0">
                <a:latin typeface="Times New Roman" pitchFamily="18" charset="0"/>
                <a:cs typeface="Times New Roman" pitchFamily="18" charset="0"/>
              </a:rPr>
              <a:t>восковица</a:t>
            </a:r>
            <a:r>
              <a:rPr lang="ru-RU" sz="2000" b="1" dirty="0" smtClean="0">
                <a:latin typeface="Times New Roman" pitchFamily="18" charset="0"/>
                <a:cs typeface="Times New Roman" pitchFamily="18" charset="0"/>
              </a:rPr>
              <a:t> и лапы желтые. Молодые степные луни имеют бурую радужную оболочку глаз, тогда как у взрослых птиц она бледно-желтая. </a:t>
            </a:r>
          </a:p>
          <a:p>
            <a:r>
              <a:rPr lang="ru-RU" sz="2000" b="1" dirty="0" smtClean="0">
                <a:latin typeface="Times New Roman" pitchFamily="18" charset="0"/>
                <a:cs typeface="Times New Roman" pitchFamily="18" charset="0"/>
              </a:rPr>
              <a:t>Цвет оперенья молодняка похож на оперенье самок. На 4-ом году жизни, после 3-х линек, молодые птицы приобретают окрас, как у взрослых особей.</a:t>
            </a:r>
            <a:endParaRPr lang="ru-RU" sz="2000" b="1" dirty="0">
              <a:latin typeface="Times New Roman" pitchFamily="18" charset="0"/>
              <a:cs typeface="Times New Roman" pitchFamily="18" charset="0"/>
            </a:endParaRPr>
          </a:p>
        </p:txBody>
      </p:sp>
      <p:pic>
        <p:nvPicPr>
          <p:cNvPr id="2050" name="Picture 2" descr="C:\Users\Пользователь\Desktop\stepnoy-lun.jpg"/>
          <p:cNvPicPr>
            <a:picLocks noChangeAspect="1" noChangeArrowheads="1"/>
          </p:cNvPicPr>
          <p:nvPr/>
        </p:nvPicPr>
        <p:blipFill>
          <a:blip r:embed="rId3" cstate="print"/>
          <a:srcRect/>
          <a:stretch>
            <a:fillRect/>
          </a:stretch>
        </p:blipFill>
        <p:spPr bwMode="auto">
          <a:xfrm>
            <a:off x="165904" y="159152"/>
            <a:ext cx="6886936" cy="5165202"/>
          </a:xfrm>
          <a:prstGeom prst="rect">
            <a:avLst/>
          </a:prstGeom>
          <a:noFill/>
        </p:spPr>
      </p:pic>
      <p:sp>
        <p:nvSpPr>
          <p:cNvPr id="7" name="Прямоугольник 6"/>
          <p:cNvSpPr/>
          <p:nvPr/>
        </p:nvSpPr>
        <p:spPr>
          <a:xfrm>
            <a:off x="1706703" y="5478248"/>
            <a:ext cx="2847831" cy="954107"/>
          </a:xfrm>
          <a:prstGeom prst="rect">
            <a:avLst/>
          </a:prstGeom>
        </p:spPr>
        <p:txBody>
          <a:bodyPr wrap="none">
            <a:spAutoFit/>
          </a:bodyPr>
          <a:lstStyle/>
          <a:p>
            <a:r>
              <a:rPr lang="ru-RU" sz="2800" b="1" dirty="0" smtClean="0">
                <a:latin typeface="Times New Roman" pitchFamily="18" charset="0"/>
                <a:cs typeface="Times New Roman" pitchFamily="18" charset="0"/>
              </a:rPr>
              <a:t>Степной лунь</a:t>
            </a:r>
          </a:p>
          <a:p>
            <a:r>
              <a:rPr lang="en-US" sz="2800" i="1" dirty="0" smtClean="0">
                <a:latin typeface="Times New Roman" pitchFamily="18" charset="0"/>
                <a:cs typeface="Times New Roman" pitchFamily="18" charset="0"/>
              </a:rPr>
              <a:t>Circus </a:t>
            </a:r>
            <a:r>
              <a:rPr lang="en-US" sz="2800" i="1" dirty="0" err="1" smtClean="0">
                <a:latin typeface="Times New Roman" pitchFamily="18" charset="0"/>
                <a:cs typeface="Times New Roman" pitchFamily="18" charset="0"/>
              </a:rPr>
              <a:t>macrourus</a:t>
            </a:r>
            <a:r>
              <a:rPr lang="ru-RU" sz="2800" b="1"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sp>
        <p:nvSpPr>
          <p:cNvPr id="5" name="Прямоугольник 4"/>
          <p:cNvSpPr/>
          <p:nvPr/>
        </p:nvSpPr>
        <p:spPr>
          <a:xfrm>
            <a:off x="6995886" y="1117600"/>
            <a:ext cx="4804228" cy="1451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335667" y="1613097"/>
            <a:ext cx="11493661" cy="4985980"/>
          </a:xfrm>
          <a:prstGeom prst="rect">
            <a:avLst/>
          </a:prstGeom>
        </p:spPr>
        <p:txBody>
          <a:bodyPr wrap="square">
            <a:spAutoFit/>
          </a:bodyPr>
          <a:lstStyle/>
          <a:p>
            <a:r>
              <a:rPr lang="en-US" sz="2000" dirty="0" smtClean="0">
                <a:latin typeface="Times New Roman" pitchFamily="18" charset="0"/>
                <a:cs typeface="Times New Roman" pitchFamily="18" charset="0"/>
                <a:hlinkClick r:id="rId3"/>
              </a:rPr>
              <a:t>http://www.zapoved.ru/catalog/4073/%D0%9C%D0%B8%D1%85%D0%B0%D0%B9%D0%BB%D0%BE%D0%B2%D1%81%D0%BA%D0%B8%D0%B9-%D1%80%D1%8F%D0%BC</a:t>
            </a:r>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hlinkClick r:id="rId4"/>
              </a:rPr>
              <a:t>http://lib.knigi-x.ru/23raznoe/394095-1-1-departament-prirodnih-resursov-ohrani-okruzhayuschey-sredi-novosibirskoy-oblasti-novosibirskiy-gosudarstvenniy.php</a:t>
            </a:r>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hlinkClick r:id="rId5"/>
              </a:rPr>
              <a:t>http://oopt.aari.ru/oopt/%D0%9C%D0%B8%D1%85%D0%B0%D0%B9%D0%BB%D0%BE%D0%B2%D1%81%D0%BA%D0%B8%D0%B9-%D1%80%D1%8F%D0%BC</a:t>
            </a:r>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hlinkClick r:id="rId6"/>
              </a:rPr>
              <a:t>https://nsportal.ru/ap/library/drugoe/2015/02/20/prezentatsiya-fonovye-vidy-bespozvonochnykh-mikhaylovskogo-ryama</a:t>
            </a:r>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r>
              <a:rPr lang="ru-RU" sz="2000" dirty="0" smtClean="0">
                <a:hlinkClick r:id="rId7"/>
              </a:rPr>
              <a:t>http://fb.ru/article/249334/obyiknovennyiy-solovey-opisanie-areal-obitaniya</a:t>
            </a:r>
            <a:endParaRPr lang="ru-RU" sz="2000" dirty="0" smtClean="0">
              <a:latin typeface="Times New Roman" pitchFamily="18" charset="0"/>
              <a:cs typeface="Times New Roman" pitchFamily="18" charset="0"/>
            </a:endParaRPr>
          </a:p>
          <a:p>
            <a:endParaRPr lang="ru-RU" sz="2000" dirty="0" smtClean="0">
              <a:latin typeface="Times New Roman" pitchFamily="18" charset="0"/>
              <a:cs typeface="Times New Roman" pitchFamily="18" charset="0"/>
            </a:endParaRPr>
          </a:p>
          <a:p>
            <a:r>
              <a:rPr lang="ru-RU" sz="2000" dirty="0" smtClean="0"/>
              <a:t>http://tom3.ru/zhivotnye/mlekopitayushchie/553-sibirskaya-belozubka.html</a:t>
            </a:r>
            <a:endParaRPr lang="ru-RU" sz="2000" dirty="0" smtClean="0">
              <a:latin typeface="Times New Roman" pitchFamily="18" charset="0"/>
              <a:cs typeface="Times New Roman" pitchFamily="18" charset="0"/>
            </a:endParaRPr>
          </a:p>
          <a:p>
            <a:endParaRPr lang="ru-RU" dirty="0"/>
          </a:p>
        </p:txBody>
      </p:sp>
      <p:sp>
        <p:nvSpPr>
          <p:cNvPr id="8" name="TextBox 7"/>
          <p:cNvSpPr txBox="1"/>
          <p:nvPr/>
        </p:nvSpPr>
        <p:spPr>
          <a:xfrm>
            <a:off x="601883" y="462988"/>
            <a:ext cx="3003579" cy="707886"/>
          </a:xfrm>
          <a:prstGeom prst="rect">
            <a:avLst/>
          </a:prstGeom>
          <a:noFill/>
        </p:spPr>
        <p:txBody>
          <a:bodyPr wrap="none" rtlCol="0">
            <a:spAutoFit/>
          </a:bodyPr>
          <a:lstStyle/>
          <a:p>
            <a:r>
              <a:rPr lang="ru-RU" sz="4000" b="1" i="1" dirty="0" smtClean="0">
                <a:solidFill>
                  <a:srgbClr val="C00000"/>
                </a:solidFill>
                <a:latin typeface="Times New Roman" pitchFamily="18" charset="0"/>
                <a:cs typeface="Times New Roman" pitchFamily="18" charset="0"/>
              </a:rPr>
              <a:t>Источники:</a:t>
            </a:r>
            <a:endParaRPr lang="ru-RU" sz="4000" b="1" i="1" dirty="0">
              <a:solidFill>
                <a:srgbClr val="C0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37497829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1279</Words>
  <Application>Microsoft Office PowerPoint</Application>
  <PresentationFormat>Произвольный</PresentationFormat>
  <Paragraphs>134</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Sony</dc:creator>
  <cp:lastModifiedBy>Пользователь</cp:lastModifiedBy>
  <cp:revision>37</cp:revision>
  <dcterms:created xsi:type="dcterms:W3CDTF">2017-10-22T19:28:20Z</dcterms:created>
  <dcterms:modified xsi:type="dcterms:W3CDTF">2022-02-17T03:57:13Z</dcterms:modified>
</cp:coreProperties>
</file>