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60" r:id="rId5"/>
    <p:sldId id="268" r:id="rId6"/>
    <p:sldId id="269" r:id="rId7"/>
    <p:sldId id="282" r:id="rId8"/>
    <p:sldId id="283" r:id="rId9"/>
    <p:sldId id="287" r:id="rId10"/>
    <p:sldId id="279" r:id="rId11"/>
    <p:sldId id="281" r:id="rId12"/>
    <p:sldId id="284" r:id="rId13"/>
    <p:sldId id="285" r:id="rId14"/>
    <p:sldId id="286" r:id="rId15"/>
    <p:sldId id="27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84" y="732"/>
      </p:cViewPr>
      <p:guideLst>
        <p:guide orient="horz" pos="2115"/>
        <p:guide pos="37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42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826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197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04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751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54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78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905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78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554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43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B1401-E801-41AF-B164-0459A5655AE4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9D447-AE5E-4641-8A88-E0F9F407CD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82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co-kras.ru/" TargetMode="External"/><Relationship Id="rId2" Type="http://schemas.openxmlformats.org/officeDocument/2006/relationships/hyperlink" Target="http://kco-kras.ru/index.php/books/knigi_lebedincev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kco-kras.ru/wp-content/uploads/2024/03/&#1057;&#1090;&#1072;&#1085;&#1086;&#1074;&#1083;&#1077;&#1085;&#1080;&#1077;-&#1082;&#1086;&#1083;&#1083;&#1077;&#1082;&#1090;&#1080;&#1074;&#1085;&#1086;&#1075;&#1086;-&#1089;&#1087;&#1086;&#1089;&#1086;&#1073;&#1072;-&#1086;&#1073;&#1091;&#1095;&#1077;&#1085;&#1080;&#1103;-2023.pdf" TargetMode="External"/><Relationship Id="rId4" Type="http://schemas.openxmlformats.org/officeDocument/2006/relationships/hyperlink" Target="http://kco-kras.ru/wp-content/uploads/2022/09/Frontalno-parnye-zanyatia-2022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1193" y="1955800"/>
            <a:ext cx="11497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СПОСОБ ОБУЧЕНИЯ 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образовательная деятельность </a:t>
            </a:r>
          </a:p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индивидуального подхода в ДОУ)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61703" y="4834550"/>
            <a:ext cx="51302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ru-RU" sz="2000" u="sng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С.И. </a:t>
            </a:r>
            <a:r>
              <a:rPr lang="ru-RU" sz="2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Валова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ГМО «Коллективная образовательная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на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индивидуального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подхода», воспитатель МДОБУ «Детский </a:t>
            </a:r>
          </a:p>
          <a:p>
            <a:pPr lvl="0" fontAlgn="t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 №14», высшая кв. категория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t"/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74471" y="6160406"/>
            <a:ext cx="3087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Минусинск, 2024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46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597" l="1459" r="316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5" y="0"/>
            <a:ext cx="79248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235200" y="220930"/>
            <a:ext cx="99019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Авторы технологии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u="sng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коллективного </a:t>
            </a:r>
            <a:r>
              <a:rPr lang="ru-RU" sz="20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способа </a:t>
            </a:r>
            <a:r>
              <a:rPr lang="ru-RU" sz="2000" b="1" u="sng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В.К. Дьяченко, А.Г. Ривин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62789" y="1129363"/>
            <a:ext cx="37971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принцип технологии: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89715" y="3891885"/>
            <a:ext cx="24973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обучения сотрудничеству, совместной творческой </a:t>
            </a:r>
          </a:p>
          <a:p>
            <a:pPr lvl="0" fontAlgn="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38205" y="1978853"/>
            <a:ext cx="53036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СПОСОБ ОБУЧЕНИЯ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159919" y="1121627"/>
            <a:ext cx="45787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«Каждый – цель, каждый – средство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65306" y="5519885"/>
            <a:ext cx="17490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Особенность: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9133" y="5820729"/>
            <a:ext cx="10160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способ обучения позволяет: </a:t>
            </a:r>
            <a:r>
              <a:rPr lang="ru-RU" sz="20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во-первых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объединять различные технологии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обучения; </a:t>
            </a:r>
            <a:r>
              <a:rPr lang="ru-RU" sz="20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во-вторых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взаимодействие и сотрудничество активно воздействовать на формирование познавательного интереса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425526">
            <a:off x="9165825" y="2119865"/>
            <a:ext cx="901978" cy="104031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72246">
            <a:off x="4328877" y="2524107"/>
            <a:ext cx="1041274" cy="128177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3813" y="2206860"/>
            <a:ext cx="926008" cy="8303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228377">
            <a:off x="5633080" y="2543008"/>
            <a:ext cx="1053678" cy="1215285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908773" y="2994958"/>
            <a:ext cx="28675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11022" y="3729169"/>
            <a:ext cx="20948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интеллектуально развивающая технология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9952744" y="3024253"/>
            <a:ext cx="21843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гуманного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085789" y="3827583"/>
            <a:ext cx="2309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самообучения и самоуправления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80207">
            <a:off x="6790093" y="2321591"/>
            <a:ext cx="1505843" cy="1675262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7241517" y="3900973"/>
            <a:ext cx="15584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демократиче-ского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способа обучения по способностям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163684">
            <a:off x="8173242" y="2496349"/>
            <a:ext cx="1253394" cy="110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5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/>
          <p:cNvSpPr/>
          <p:nvPr/>
        </p:nvSpPr>
        <p:spPr>
          <a:xfrm>
            <a:off x="249597" y="417826"/>
            <a:ext cx="4702011" cy="1166004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54515" y="708440"/>
            <a:ext cx="4525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  слова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336463" y="2437407"/>
            <a:ext cx="2390991" cy="81034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МС - методика схематизации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201" y="3562834"/>
            <a:ext cx="2883658" cy="82303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256" y="2456832"/>
            <a:ext cx="3101475" cy="82303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683" y="1049834"/>
            <a:ext cx="4071487" cy="82303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77" y="2418409"/>
            <a:ext cx="4046580" cy="82303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9915" y="4547300"/>
            <a:ext cx="2170659" cy="82303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921" y="4550343"/>
            <a:ext cx="3139774" cy="8230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27" y="5683709"/>
            <a:ext cx="3322197" cy="82303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200" y="4601929"/>
            <a:ext cx="3130565" cy="82303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304" y="5640970"/>
            <a:ext cx="2883658" cy="82303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688" y="3541650"/>
            <a:ext cx="2362964" cy="82303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60" y="4549174"/>
            <a:ext cx="2316474" cy="823031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8741342" y="4776023"/>
            <a:ext cx="3124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ИР – индивидуальная работа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81652" y="4675059"/>
            <a:ext cx="31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anose="02020603050405020304" pitchFamily="18" charset="0"/>
              </a:rPr>
              <a:t>ПСС – пары сменного </a:t>
            </a:r>
            <a:r>
              <a:rPr lang="ru-RU" b="1" dirty="0" smtClean="0">
                <a:cs typeface="Times New Roman" panose="02020603050405020304" pitchFamily="18" charset="0"/>
              </a:rPr>
              <a:t>состава (</a:t>
            </a:r>
            <a:r>
              <a:rPr lang="ru-RU" b="1" dirty="0">
                <a:cs typeface="Times New Roman" panose="02020603050405020304" pitchFamily="18" charset="0"/>
              </a:rPr>
              <a:t>динамические)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181" y="3551818"/>
            <a:ext cx="3514246" cy="823031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23364" y="4746452"/>
            <a:ext cx="2381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ПС – пара статическая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317450" y="4735727"/>
            <a:ext cx="2170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СГ – сводная </a:t>
            </a:r>
            <a:r>
              <a:rPr lang="ru-RU" b="1" dirty="0" smtClean="0"/>
              <a:t>группа</a:t>
            </a:r>
            <a:endParaRPr lang="ru-RU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9190935" y="5747176"/>
            <a:ext cx="2423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ИП - индивидуальный план работы на день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04245" y="5790861"/>
            <a:ext cx="3136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ФПЦ </a:t>
            </a:r>
            <a:r>
              <a:rPr lang="ru-RU" b="1" dirty="0"/>
              <a:t>– </a:t>
            </a:r>
            <a:r>
              <a:rPr lang="ru-RU" b="1" dirty="0" smtClean="0"/>
              <a:t>фронтально-парный цикл</a:t>
            </a:r>
            <a:endParaRPr lang="ru-RU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6335240" y="1293215"/>
            <a:ext cx="3958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КСО - коллективный способ обучения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296177" y="2605881"/>
            <a:ext cx="39020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ВПТ - методика </a:t>
            </a:r>
            <a:r>
              <a:rPr lang="ru-RU" b="1" dirty="0" err="1">
                <a:solidFill>
                  <a:srgbClr val="C00000"/>
                </a:solidFill>
              </a:rPr>
              <a:t>взаимопередачи</a:t>
            </a:r>
            <a:r>
              <a:rPr lang="ru-RU" b="1" dirty="0">
                <a:solidFill>
                  <a:srgbClr val="C00000"/>
                </a:solidFill>
              </a:rPr>
              <a:t> тем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8247050" y="2657911"/>
            <a:ext cx="2642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ВП - </a:t>
            </a:r>
            <a:r>
              <a:rPr lang="ru-RU" b="1" dirty="0" err="1">
                <a:solidFill>
                  <a:srgbClr val="C00000"/>
                </a:solidFill>
              </a:rPr>
              <a:t>взаимоподражание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42101" y="3736748"/>
            <a:ext cx="2079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ВТ - </a:t>
            </a:r>
            <a:r>
              <a:rPr lang="ru-RU" b="1" dirty="0" err="1">
                <a:solidFill>
                  <a:srgbClr val="C00000"/>
                </a:solidFill>
              </a:rPr>
              <a:t>взаимотренаж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785633" y="3778667"/>
            <a:ext cx="350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КПС – </a:t>
            </a:r>
            <a:r>
              <a:rPr lang="ru-RU" b="1" dirty="0" smtClean="0">
                <a:solidFill>
                  <a:srgbClr val="C00000"/>
                </a:solidFill>
              </a:rPr>
              <a:t>карусель </a:t>
            </a:r>
            <a:r>
              <a:rPr lang="ru-RU" b="1" dirty="0" smtClean="0">
                <a:solidFill>
                  <a:srgbClr val="C00000"/>
                </a:solidFill>
              </a:rPr>
              <a:t>парных станций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8778201" y="3517772"/>
            <a:ext cx="29837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ИИ из РО </a:t>
            </a:r>
            <a:r>
              <a:rPr lang="ru-RU" b="1" dirty="0">
                <a:solidFill>
                  <a:srgbClr val="C00000"/>
                </a:solidFill>
              </a:rPr>
              <a:t>– </a:t>
            </a:r>
            <a:r>
              <a:rPr lang="ru-RU" b="1" dirty="0" smtClean="0">
                <a:solidFill>
                  <a:srgbClr val="C00000"/>
                </a:solidFill>
              </a:rPr>
              <a:t>извлечение информации из реальных объектов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4141" y="5642286"/>
            <a:ext cx="3322197" cy="823031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4766959" y="5749438"/>
            <a:ext cx="3136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ФПЗ </a:t>
            </a:r>
            <a:r>
              <a:rPr lang="ru-RU" b="1" dirty="0"/>
              <a:t>– </a:t>
            </a:r>
            <a:r>
              <a:rPr lang="ru-RU" b="1" dirty="0" smtClean="0"/>
              <a:t>фронтально-парное занятие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6824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0" b="100000" l="4013" r="9154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7909705" y="4907280"/>
            <a:ext cx="4282295" cy="195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2016271" y="135762"/>
            <a:ext cx="8034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60453" y="2083893"/>
            <a:ext cx="4958094" cy="1975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463" indent="-271463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наличие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сменных пар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взаимообучение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взаимоконтроль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взаимоуправление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10142" y="1755825"/>
            <a:ext cx="55433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завершенности обучения;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дифференциации;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сотрудничества и взаимопомощи;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разноуровневости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разнообразия заданий;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педагогизации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каждого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 занятий;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П. непрерывности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безотлагательности;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95344" y="1026289"/>
            <a:ext cx="22755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692041" y="1044714"/>
            <a:ext cx="2323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специфические</a:t>
            </a:r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88440">
            <a:off x="4803836" y="758235"/>
            <a:ext cx="620498" cy="5551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475473">
            <a:off x="5739005" y="762152"/>
            <a:ext cx="589112" cy="52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8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1" y="-297"/>
            <a:ext cx="12052837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7790" y="1477865"/>
            <a:ext cx="10707298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принуждать, не высказывать, если кто-то не хочет работать в паре.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выяснить причину отказа от работы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4375" indent="187325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10-15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 совместной работы – это максимальное время. Если время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больше, то участники утомляются и эффективность снижается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-87313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требовать абсолютной тишины, но следует бороться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выкрикиванием.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43238" indent="276225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наказывать лишением работы в паре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0" indent="276225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Необходимо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договориться: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соглашаться, как возражать,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споры необходимы, когда недопустимы,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помогать, как просить о помощи.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50815" y="137879"/>
            <a:ext cx="99698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«Золотые правила»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организации парной работы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3812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849711" y="116572"/>
            <a:ext cx="88841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Опоры для проектирования и анализа </a:t>
            </a:r>
          </a:p>
          <a:p>
            <a:pPr algn="ctr"/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фронтально-парный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цикл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 (4 этапа)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5367" y="1995130"/>
            <a:ext cx="4789992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Учебный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материал разделен на части (смысловые фрагменты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Каждый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фрагмент = смысловая целостность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Новый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материал с одновременно фиксируемыми опорами (схемы: знаки, символы, примеры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Готовые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схемы не используются. Схема рождается по ходу мысли. </a:t>
            </a: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Опорные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схемы = содержание. </a:t>
            </a:r>
            <a:endParaRPr lang="ru-RU" sz="1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дает возможность задавать вопросы на понимание и поощряет эту инициативу обучающихся.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93250" y="1564243"/>
            <a:ext cx="279422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Вброс</a:t>
            </a:r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содержания</a:t>
            </a:r>
            <a:endParaRPr lang="ru-RU" sz="2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368446" y="1560409"/>
            <a:ext cx="32137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Запуск работы в паре</a:t>
            </a:r>
            <a:endParaRPr lang="ru-RU" sz="2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88440">
            <a:off x="3872286" y="1194083"/>
            <a:ext cx="620498" cy="5551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475473">
            <a:off x="6753977" y="1240030"/>
            <a:ext cx="589112" cy="5282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486278" y="1995130"/>
            <a:ext cx="52881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Задания соответствуют содержанию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нового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материала и возрасту обучающихся.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подбираются по способу работы в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паре.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Установка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 работу: включенность в парную работу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обучающихся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их позиционное разделение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Объем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задания для работы в парах соответствует данному смысловому материалу. </a:t>
            </a: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 bwMode="auto">
          <a:xfrm>
            <a:off x="2590363" y="223781"/>
            <a:ext cx="7402882" cy="437063"/>
          </a:xfrm>
          <a:prstGeom prst="round2DiagRect">
            <a:avLst/>
          </a:prstGeom>
          <a:solidFill>
            <a:schemeClr val="accent2"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94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079227" y="171599"/>
            <a:ext cx="87279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Опоры для проектирования и анализа </a:t>
            </a:r>
          </a:p>
          <a:p>
            <a:pPr algn="ctr"/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фронтально-парный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цикл/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 (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этапа)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3049" y="1998622"/>
            <a:ext cx="478999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Педагог следит за общей включенностью в работу всех пар.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Способ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деления на пары позволяет включиться каждому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обучающемуся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Педагог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следит за работой по позициям, регулирует действия обучающихся при необходимости.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необходимости корректировать содержание в паре, педагог это осуществляет, учитывая то, что при этом делали напарники.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Парная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работа не оценивается!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63498" y="1564243"/>
            <a:ext cx="155831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Отладка</a:t>
            </a:r>
            <a:endParaRPr lang="ru-RU" sz="2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63003" y="1564243"/>
            <a:ext cx="261417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Акцентирование</a:t>
            </a:r>
            <a:endParaRPr lang="ru-RU" sz="2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88440">
            <a:off x="3069263" y="1127566"/>
            <a:ext cx="620498" cy="5551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475473">
            <a:off x="7643325" y="1108529"/>
            <a:ext cx="589112" cy="5282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12493" y="1995130"/>
            <a:ext cx="5761975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Цель - подытожить содержание «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вброса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 и то, что обсуждалось в парах, а также итоги взаимодействия в парах.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Обсуждаются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непонятные вопросы, относящиеся к содержанию «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вбросов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», установке на парную работу и работу в паре. Новые вопросы не обсуждаются.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Пока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парная работа не отлажена хорошо, обязательно отмечаются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трудности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коммуникации.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Педагог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обращается к парам.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Возникшие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вопросы у обучающихся, если на них не получается ответить сразу, уточняются после занятия.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3909" y="182696"/>
            <a:ext cx="7419475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5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504230" y="182696"/>
            <a:ext cx="95200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Опоры для проектирования и анализа </a:t>
            </a:r>
          </a:p>
          <a:p>
            <a:pPr algn="ctr"/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фронтально-парного цикла/занятия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этапа)</a:t>
            </a:r>
          </a:p>
          <a:p>
            <a:pPr algn="ctr"/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909" y="182696"/>
            <a:ext cx="7419475" cy="45114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9648" t="33726" r="28275" b="48713"/>
          <a:stretch/>
        </p:blipFill>
        <p:spPr>
          <a:xfrm>
            <a:off x="235340" y="1815921"/>
            <a:ext cx="11764772" cy="387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1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9141" y="918971"/>
            <a:ext cx="10045873" cy="5157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Обучающиеся</a:t>
            </a:r>
            <a:r>
              <a:rPr lang="ru-RU" sz="24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умеют</a:t>
            </a:r>
            <a:r>
              <a:rPr lang="ru-RU" sz="20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планировать и фиксировать свою деятельность с помощью символических изображений, через блокнот «Мой день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(ИП – индивидуальный план),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мнемотаблицу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знают назначение экрана выбора - для работы в центрах, для выбора деятельности, для отслеживания своей деятельности;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применяют в свободной деятельности методики «схематизация»,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взаимотренаж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взаимообучение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взаимопередача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тем», парную работу;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применяют способы организации деятельности - постоянные пары, пары сменного состава,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микрогруппы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умеют задавать вопросы, аргументировать ответы;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примеряют разные социальные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роли: «педагог», ребенок-знаток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командир сводного отряда, наблюдатель за соблюдением правил;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осуществляют взаимоконтроль и помощь сверстникам.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52718" y="300718"/>
            <a:ext cx="5013617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результаты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9367" y="5409358"/>
            <a:ext cx="2957379" cy="134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5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2499" y="111401"/>
            <a:ext cx="9895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Карточки-схемы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для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педагогов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по внедрению в работу с детьми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некоторых методик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по коллективной образовательной деятельности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9956" y="1544645"/>
            <a:ext cx="4818345" cy="4556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Методика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Взаимотренаж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(ВТ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- 4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8, 16.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роли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«учителя»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выступает воспитатель или заранее обученный ребёнок, который озвучивает названия картинок.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Инструкция от педагога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обучающимся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работе (как встаём; какой вопрос-ответ озвучиваем)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работы в паре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- 1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минута, сигнал колокольчика к переходу внешнего круга.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наглядные картинки, карточки (например: цифр, букв).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https://sun9-5.userapi.com/impg/umgZZHhMXdzVu9hwHZy_An9fYVHpcyvPwvX6Lg/RrjwwM0u-Q4.jpg?size=810x1080&amp;quality=95&amp;sign=acd0e2e18b67b4534e60e8b2b484523b&amp;type=album"/>
          <p:cNvPicPr/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51613" y="978214"/>
            <a:ext cx="3874135" cy="5953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785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0493" y="123927"/>
            <a:ext cx="9807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Карточки-схемы для педагогов по внедрению в работу с детьми некоторых методик по коллективной образовательной деятельности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2838" y="1377017"/>
            <a:ext cx="6613743" cy="5236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Методика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«Извлечение информации из реальных объектов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- 4, 8.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роли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«учителя»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выступает воспитатель, он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знакомит обучающихся с объектом исследования и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обозначениями -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значками в схеме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у пары схема одна на двоих,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–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каждого.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Сначала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 говорит - другой его слушает, потом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наоборот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Можно работать как стоя, так и за столами.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работы в паре - 2 минуты, сигнал - обмен.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предметы (например: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ветки 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шишки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                       камни и листья, хвоинки и ветки хвойных деревьев, фрукты, овощи),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схемы. </a:t>
            </a:r>
          </a:p>
        </p:txBody>
      </p:sp>
      <p:pic>
        <p:nvPicPr>
          <p:cNvPr id="5" name="Рисунок 4" descr="https://sun9-37.userapi.com/impg/Xf2H7-rhnLl9i0QkZBOtMl_8Qx7-NwBvzut7Gg/ms_eFQ_MLmU.jpg?size=1280x960&amp;quality=95&amp;sign=cfdfd98e060a6ebaae928b994483d515&amp;type=album"/>
          <p:cNvPicPr/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39" t="30685" r="8044" b="11430"/>
          <a:stretch/>
        </p:blipFill>
        <p:spPr bwMode="auto">
          <a:xfrm>
            <a:off x="5837129" y="1954060"/>
            <a:ext cx="6129402" cy="39339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7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0180" y="186557"/>
            <a:ext cx="9795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Карточки-схемы для педагогов по внедрению в работу с детьми некоторых методик по коллективной образовательной деятельности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2941" y="1546089"/>
            <a:ext cx="5974916" cy="4365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Методика «Карусель парных станций»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Станции - по количеству пар участников (8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участников -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станции; 16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участников - 8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станций).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Задание от педагога - объединиться в пары.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каждой станции находится алгоритм выполнения задания, если 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понятно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объяснения.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Правило в паре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договориться действовать сообща.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работы на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станции - 2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минуты,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сигнал –колокольчик -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к следующей станции.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алгоритмы, карточки, схемы, картинки, счётный материал и т.д.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l="4827" t="14349" b="7343"/>
          <a:stretch/>
        </p:blipFill>
        <p:spPr>
          <a:xfrm>
            <a:off x="6601216" y="1177446"/>
            <a:ext cx="5373666" cy="552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42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1392" y="148979"/>
            <a:ext cx="98705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Карточки-схемы для педагогов по внедрению в работу с детьми некоторых методик по коллективной образовательной деятельности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8097" y="1861579"/>
            <a:ext cx="5787026" cy="4874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- 4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в роли учителя обучает четырёх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обучающихся,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проверяет правильность изложенного.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(Т)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каждого своя.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Затем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обучающиеся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становятся учителями, обучают и обучаются в своей четверке.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карты (заполненные подсказки) 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пустые карты,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которых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обучающийся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работает, маленькие картинки по теме карты.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 карт: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классификацию (обувь, мебель,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посуда);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сравнение (природа зимой и летом); на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последовательность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(солнечная система, строение растения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и др.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t="25064" r="9391"/>
          <a:stretch/>
        </p:blipFill>
        <p:spPr>
          <a:xfrm>
            <a:off x="6236647" y="2743183"/>
            <a:ext cx="5537819" cy="279332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0935" y="1450697"/>
            <a:ext cx="7332113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Методика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Взаимопередача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темы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посредством иллюстраций»</a:t>
            </a:r>
          </a:p>
        </p:txBody>
      </p:sp>
    </p:spTree>
    <p:extLst>
      <p:ext uri="{BB962C8B-B14F-4D97-AF65-F5344CB8AC3E}">
        <p14:creationId xmlns:p14="http://schemas.microsoft.com/office/powerpoint/2010/main" val="87873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359824"/>
            <a:ext cx="120750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ссылки: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pPr algn="ctr"/>
            <a:r>
              <a:rPr lang="ru-RU" sz="2000" b="1" u="sng" dirty="0" smtClean="0">
                <a:hlinkClick r:id="rId3"/>
              </a:rPr>
              <a:t>www.kco-kras.ru</a:t>
            </a:r>
            <a:endParaRPr lang="ru-RU" sz="2000" b="1" u="sng" dirty="0" smtClean="0"/>
          </a:p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://kco-kras.ru/index.php/books/knigi_lebedincev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kco-kras.ru/wp-content/uploads/2022/09/Frontalno-parnye-zanyatia-2022.pdf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http://kco-kras.ru/wp-content/uploads/2024/03/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Становление-коллективного-способа-обучения-2023.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pdf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94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5603</TotalTime>
  <Words>1246</Words>
  <Application>Microsoft Office PowerPoint</Application>
  <PresentationFormat>Широкоэкранный</PresentationFormat>
  <Paragraphs>162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дом</cp:lastModifiedBy>
  <cp:revision>96</cp:revision>
  <dcterms:created xsi:type="dcterms:W3CDTF">2021-02-24T13:15:50Z</dcterms:created>
  <dcterms:modified xsi:type="dcterms:W3CDTF">2024-06-21T15:18:10Z</dcterms:modified>
</cp:coreProperties>
</file>