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65" r:id="rId3"/>
    <p:sldId id="262" r:id="rId4"/>
    <p:sldId id="263" r:id="rId5"/>
    <p:sldId id="264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6F2E-CE2D-4BC1-8306-248D53F1D32D}" type="datetimeFigureOut">
              <a:rPr lang="ru-RU" smtClean="0"/>
              <a:t>05.05.2026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5EE14740-E59D-4D03-AD8B-AA58F23973C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522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6F2E-CE2D-4BC1-8306-248D53F1D32D}" type="datetimeFigureOut">
              <a:rPr lang="ru-RU" smtClean="0"/>
              <a:t>05.05.2026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4740-E59D-4D03-AD8B-AA58F23973C8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0947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6F2E-CE2D-4BC1-8306-248D53F1D32D}" type="datetimeFigureOut">
              <a:rPr lang="ru-RU" smtClean="0"/>
              <a:t>05.05.2026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4740-E59D-4D03-AD8B-AA58F23973C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393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6F2E-CE2D-4BC1-8306-248D53F1D32D}" type="datetimeFigureOut">
              <a:rPr lang="ru-RU" smtClean="0"/>
              <a:t>05.05.2026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4740-E59D-4D03-AD8B-AA58F23973C8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1569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6F2E-CE2D-4BC1-8306-248D53F1D32D}" type="datetimeFigureOut">
              <a:rPr lang="ru-RU" smtClean="0"/>
              <a:t>05.05.2026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4740-E59D-4D03-AD8B-AA58F23973C8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5091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6F2E-CE2D-4BC1-8306-248D53F1D32D}" type="datetimeFigureOut">
              <a:rPr lang="ru-RU" smtClean="0"/>
              <a:t>05.05.2026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4740-E59D-4D03-AD8B-AA58F23973C8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2653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6F2E-CE2D-4BC1-8306-248D53F1D32D}" type="datetimeFigureOut">
              <a:rPr lang="ru-RU" smtClean="0"/>
              <a:t>05.05.2026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4740-E59D-4D03-AD8B-AA58F2397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526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6F2E-CE2D-4BC1-8306-248D53F1D32D}" type="datetimeFigureOut">
              <a:rPr lang="ru-RU" smtClean="0"/>
              <a:t>05.05.2026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4740-E59D-4D03-AD8B-AA58F23973C8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3098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0ADA6F2E-CE2D-4BC1-8306-248D53F1D32D}" type="datetimeFigureOut">
              <a:rPr lang="ru-RU" smtClean="0"/>
              <a:t>05.05.2026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4740-E59D-4D03-AD8B-AA58F23973C8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6724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6F2E-CE2D-4BC1-8306-248D53F1D32D}" type="datetimeFigureOut">
              <a:rPr lang="ru-RU" smtClean="0"/>
              <a:t>05.05.2026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4740-E59D-4D03-AD8B-AA58F23973C8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1494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6F2E-CE2D-4BC1-8306-248D53F1D32D}" type="datetimeFigureOut">
              <a:rPr lang="ru-RU" smtClean="0"/>
              <a:t>05.05.2026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4740-E59D-4D03-AD8B-AA58F23973C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046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A6F2E-CE2D-4BC1-8306-248D53F1D32D}" type="datetimeFigureOut">
              <a:rPr lang="ru-RU" smtClean="0"/>
              <a:t>05.05.2026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EE14740-E59D-4D03-AD8B-AA58F23973C8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9725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17899" y="330201"/>
            <a:ext cx="8407401" cy="1320800"/>
          </a:xfrm>
        </p:spPr>
        <p:txBody>
          <a:bodyPr>
            <a:normAutofit fontScale="90000"/>
          </a:bodyPr>
          <a:lstStyle/>
          <a:p>
            <a:pPr algn="r"/>
            <a:r>
              <a:rPr lang="ru-RU" sz="2700" b="1" i="1" dirty="0"/>
              <a:t> </a:t>
            </a:r>
            <a:r>
              <a:rPr lang="ru-RU" sz="2700" b="1" i="1"/>
              <a:t> </a:t>
            </a:r>
            <a:r>
              <a:rPr lang="ru-RU" sz="2700" b="1" i="1" smtClean="0"/>
              <a:t>«</a:t>
            </a:r>
            <a:r>
              <a:rPr lang="ru-RU" sz="1800" b="1" i="1" dirty="0"/>
              <a:t>Е</a:t>
            </a:r>
            <a:r>
              <a:rPr lang="ru-RU" sz="1800" b="1" i="1" smtClean="0"/>
              <a:t>сли </a:t>
            </a:r>
            <a:r>
              <a:rPr lang="ru-RU" sz="1800" b="1" i="1" dirty="0"/>
              <a:t>профессия становится образом жизни,</a:t>
            </a: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i="1" dirty="0"/>
              <a:t>                                                                            </a:t>
            </a:r>
            <a:r>
              <a:rPr lang="en-US" sz="1800" b="1" i="1" dirty="0" smtClean="0"/>
              <a:t/>
            </a:r>
            <a:br>
              <a:rPr lang="en-US" sz="1800" b="1" i="1" dirty="0" smtClean="0"/>
            </a:br>
            <a:r>
              <a:rPr lang="ru-RU" sz="1800" b="1" i="1" dirty="0" smtClean="0"/>
              <a:t>то </a:t>
            </a:r>
            <a:r>
              <a:rPr lang="ru-RU" sz="1800" b="1" i="1" dirty="0"/>
              <a:t>ремесло превращается в </a:t>
            </a:r>
            <a:r>
              <a:rPr lang="ru-RU" sz="1800" b="1" i="1" dirty="0" smtClean="0"/>
              <a:t>искусство»</a:t>
            </a: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9500" y="1536700"/>
            <a:ext cx="10299700" cy="1447801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Профессиональная ориентация учащихся школ: применение системного подхода с целью популяризации </a:t>
            </a:r>
            <a:r>
              <a:rPr lang="ru-RU" sz="3200" b="1" dirty="0" err="1" smtClean="0"/>
              <a:t>фп</a:t>
            </a:r>
            <a:r>
              <a:rPr lang="ru-RU" sz="3200" b="1" dirty="0" smtClean="0"/>
              <a:t> «</a:t>
            </a:r>
            <a:r>
              <a:rPr lang="ru-RU" sz="3200" b="1" dirty="0" err="1" smtClean="0"/>
              <a:t>профессионалитет</a:t>
            </a:r>
            <a:r>
              <a:rPr lang="ru-RU" sz="3200" b="1" dirty="0" smtClean="0"/>
              <a:t>»</a:t>
            </a:r>
            <a:endParaRPr lang="ru-RU" sz="32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357" y="3690270"/>
            <a:ext cx="4995909" cy="2354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768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1" y="571501"/>
            <a:ext cx="10521454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«</a:t>
            </a:r>
            <a:r>
              <a:rPr lang="ru-RU" b="1" dirty="0" err="1">
                <a:solidFill>
                  <a:srgbClr val="C00000"/>
                </a:solidFill>
              </a:rPr>
              <a:t>Профессионалитет</a:t>
            </a:r>
            <a:r>
              <a:rPr lang="ru-RU" b="1" dirty="0">
                <a:solidFill>
                  <a:srgbClr val="C00000"/>
                </a:solidFill>
              </a:rPr>
              <a:t>»</a:t>
            </a:r>
            <a:r>
              <a:rPr lang="ru-RU" dirty="0">
                <a:solidFill>
                  <a:srgbClr val="C00000"/>
                </a:solidFill>
              </a:rPr>
              <a:t> — </a:t>
            </a:r>
            <a:r>
              <a:rPr lang="ru-RU" b="1" dirty="0">
                <a:solidFill>
                  <a:srgbClr val="C00000"/>
                </a:solidFill>
              </a:rPr>
              <a:t>федеральный проект</a:t>
            </a:r>
            <a:r>
              <a:rPr lang="ru-RU" dirty="0"/>
              <a:t>, инициатива Министерства просвещения Российской Федерации, направленная на реформирование системы среднего профессионального образования (СПО). Запущен в 2022 году в рамках национального проекта «Образование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011" y="3098800"/>
            <a:ext cx="5049806" cy="2832100"/>
          </a:xfrm>
        </p:spPr>
      </p:pic>
      <p:sp>
        <p:nvSpPr>
          <p:cNvPr id="5" name="Прямоугольник 4"/>
          <p:cNvSpPr/>
          <p:nvPr/>
        </p:nvSpPr>
        <p:spPr>
          <a:xfrm>
            <a:off x="419100" y="2551837"/>
            <a:ext cx="87249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smtClean="0">
                <a:solidFill>
                  <a:srgbClr val="333333"/>
                </a:solidFill>
                <a:effectLst/>
                <a:latin typeface="YS Text"/>
              </a:rPr>
              <a:t>«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2942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1900" y="804519"/>
            <a:ext cx="10274300" cy="1049235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Цель </a:t>
            </a:r>
            <a:r>
              <a:rPr lang="ru-RU" sz="3600" b="1" dirty="0" err="1">
                <a:solidFill>
                  <a:srgbClr val="C00000"/>
                </a:solidFill>
              </a:rPr>
              <a:t>профориентационной</a:t>
            </a:r>
            <a:r>
              <a:rPr lang="ru-RU" sz="3600" b="1" dirty="0">
                <a:solidFill>
                  <a:srgbClr val="C00000"/>
                </a:solidFill>
              </a:rPr>
              <a:t> работы в </a:t>
            </a:r>
            <a:r>
              <a:rPr lang="ru-RU" sz="3600" b="1" dirty="0" smtClean="0">
                <a:solidFill>
                  <a:srgbClr val="C00000"/>
                </a:solidFill>
              </a:rPr>
              <a:t>школе</a:t>
            </a:r>
            <a:r>
              <a:rPr lang="ru-RU" sz="3600" b="1" dirty="0">
                <a:solidFill>
                  <a:srgbClr val="C00000"/>
                </a:solidFill>
              </a:rPr>
              <a:t/>
            </a:r>
            <a:br>
              <a:rPr lang="ru-RU" sz="3600" b="1" dirty="0">
                <a:solidFill>
                  <a:srgbClr val="C00000"/>
                </a:solidFill>
              </a:rPr>
            </a:b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6100" y="2015732"/>
            <a:ext cx="11137900" cy="3450613"/>
          </a:xfrm>
        </p:spPr>
        <p:txBody>
          <a:bodyPr>
            <a:normAutofit/>
          </a:bodyPr>
          <a:lstStyle/>
          <a:p>
            <a:r>
              <a:rPr lang="ru-RU" sz="2800" b="1" dirty="0"/>
              <a:t>формирование у школьников осознанного выбора профессии с учётом их интересов, способностей и потребностей рынка </a:t>
            </a:r>
            <a:r>
              <a:rPr lang="ru-RU" sz="2800" b="1" dirty="0" smtClean="0"/>
              <a:t>труда</a:t>
            </a:r>
            <a:endParaRPr lang="ru-RU" sz="2800" b="1" dirty="0"/>
          </a:p>
          <a:p>
            <a:r>
              <a:rPr lang="ru-RU" sz="2800" b="1" dirty="0"/>
              <a:t>содействие в адаптации к выбору дальнейшего образовательного </a:t>
            </a:r>
            <a:r>
              <a:rPr lang="ru-RU" sz="2800" b="1" dirty="0" smtClean="0"/>
              <a:t>пути</a:t>
            </a:r>
            <a:endParaRPr lang="ru-RU" sz="2800" b="1" dirty="0"/>
          </a:p>
          <a:p>
            <a:r>
              <a:rPr lang="ru-RU" sz="2800" b="1" dirty="0"/>
              <a:t>повышение привлекательности колледжа как образовательного </a:t>
            </a:r>
            <a:r>
              <a:rPr lang="ru-RU" sz="2800" b="1" dirty="0" smtClean="0"/>
              <a:t>учреждения</a:t>
            </a:r>
            <a:endParaRPr lang="ru-RU" sz="2800" b="1" dirty="0"/>
          </a:p>
          <a:p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849823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Задачи </a:t>
            </a:r>
            <a:r>
              <a:rPr lang="ru-RU" sz="3600" b="1" dirty="0" err="1">
                <a:solidFill>
                  <a:srgbClr val="C00000"/>
                </a:solidFill>
              </a:rPr>
              <a:t>профориентационной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</a:rPr>
              <a:t>работы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9400" y="2015732"/>
            <a:ext cx="6223001" cy="3450613"/>
          </a:xfrm>
        </p:spPr>
        <p:txBody>
          <a:bodyPr>
            <a:normAutofit fontScale="92500"/>
          </a:bodyPr>
          <a:lstStyle/>
          <a:p>
            <a:endParaRPr lang="ru-RU" sz="2400" b="1" dirty="0" smtClean="0"/>
          </a:p>
          <a:p>
            <a:r>
              <a:rPr lang="ru-RU" sz="3000" b="1" dirty="0" smtClean="0"/>
              <a:t>формирование </a:t>
            </a:r>
            <a:r>
              <a:rPr lang="ru-RU" sz="3000" b="1" dirty="0"/>
              <a:t>профессионального интереса и </a:t>
            </a:r>
            <a:r>
              <a:rPr lang="ru-RU" sz="3000" b="1" dirty="0" smtClean="0"/>
              <a:t>мотивации</a:t>
            </a:r>
            <a:endParaRPr lang="ru-RU" sz="3000" b="1" dirty="0"/>
          </a:p>
          <a:p>
            <a:r>
              <a:rPr lang="ru-RU" sz="3000" b="1" dirty="0"/>
              <a:t>повышение осведомлённости о специальностях и профессиях </a:t>
            </a:r>
            <a:r>
              <a:rPr lang="ru-RU" sz="3000" b="1" dirty="0" smtClean="0"/>
              <a:t>колледжа</a:t>
            </a:r>
            <a:endParaRPr lang="ru-RU" sz="3000" b="1" dirty="0"/>
          </a:p>
          <a:p>
            <a:endParaRPr lang="ru-RU" sz="24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401" y="2285999"/>
            <a:ext cx="5359400" cy="267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022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600" y="4188460"/>
            <a:ext cx="5486400" cy="21945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1900" y="804519"/>
            <a:ext cx="8552954" cy="1049235"/>
          </a:xfrm>
        </p:spPr>
        <p:txBody>
          <a:bodyPr/>
          <a:lstStyle/>
          <a:p>
            <a:r>
              <a:rPr lang="ru-RU" sz="3600" b="1" dirty="0">
                <a:solidFill>
                  <a:srgbClr val="C00000"/>
                </a:solidFill>
              </a:rPr>
              <a:t>Направления и формы работы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700" y="1752600"/>
            <a:ext cx="10534155" cy="30988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+mj-lt"/>
                <a:cs typeface="Times New Roman" panose="02020603050405020304" pitchFamily="18" charset="0"/>
              </a:rPr>
              <a:t>дни </a:t>
            </a:r>
            <a:r>
              <a:rPr lang="ru-RU" sz="3200" b="1" dirty="0">
                <a:latin typeface="+mj-lt"/>
                <a:cs typeface="Times New Roman" panose="02020603050405020304" pitchFamily="18" charset="0"/>
              </a:rPr>
              <a:t>открытых </a:t>
            </a:r>
            <a:r>
              <a:rPr lang="ru-RU" sz="3200" b="1" dirty="0" smtClean="0">
                <a:latin typeface="+mj-lt"/>
                <a:cs typeface="Times New Roman" panose="02020603050405020304" pitchFamily="18" charset="0"/>
              </a:rPr>
              <a:t>дверей</a:t>
            </a:r>
            <a:endParaRPr lang="en-US" sz="3200" b="1" dirty="0" smtClean="0">
              <a:latin typeface="+mj-lt"/>
              <a:cs typeface="Times New Roman" panose="02020603050405020304" pitchFamily="18" charset="0"/>
            </a:endParaRPr>
          </a:p>
          <a:p>
            <a:r>
              <a:rPr lang="ru-RU" sz="3200" b="1" dirty="0">
                <a:latin typeface="+mj-lt"/>
                <a:cs typeface="Times New Roman" panose="02020603050405020304" pitchFamily="18" charset="0"/>
              </a:rPr>
              <a:t>м</a:t>
            </a:r>
            <a:r>
              <a:rPr lang="ru-RU" sz="3200" b="1" dirty="0" smtClean="0">
                <a:latin typeface="+mj-lt"/>
                <a:cs typeface="Times New Roman" panose="02020603050405020304" pitchFamily="18" charset="0"/>
              </a:rPr>
              <a:t>астер-классы </a:t>
            </a:r>
            <a:r>
              <a:rPr lang="ru-RU" sz="3200" b="1" dirty="0">
                <a:latin typeface="+mj-lt"/>
                <a:cs typeface="Times New Roman" panose="02020603050405020304" pitchFamily="18" charset="0"/>
              </a:rPr>
              <a:t>и профессиональные </a:t>
            </a:r>
            <a:r>
              <a:rPr lang="ru-RU" sz="3200" b="1" dirty="0" smtClean="0">
                <a:latin typeface="+mj-lt"/>
                <a:cs typeface="Times New Roman" panose="02020603050405020304" pitchFamily="18" charset="0"/>
              </a:rPr>
              <a:t>пробы</a:t>
            </a:r>
            <a:endParaRPr lang="en-US" sz="3200" b="1" dirty="0" smtClean="0">
              <a:latin typeface="+mj-lt"/>
              <a:cs typeface="Times New Roman" panose="02020603050405020304" pitchFamily="18" charset="0"/>
            </a:endParaRPr>
          </a:p>
          <a:p>
            <a:r>
              <a:rPr lang="ru-RU" sz="3200" b="1" dirty="0">
                <a:latin typeface="+mj-lt"/>
                <a:cs typeface="Times New Roman" panose="02020603050405020304" pitchFamily="18" charset="0"/>
              </a:rPr>
              <a:t>э</a:t>
            </a:r>
            <a:r>
              <a:rPr lang="ru-RU" sz="3200" b="1" dirty="0" smtClean="0">
                <a:latin typeface="+mj-lt"/>
                <a:cs typeface="Times New Roman" panose="02020603050405020304" pitchFamily="18" charset="0"/>
              </a:rPr>
              <a:t>кскурсии </a:t>
            </a:r>
            <a:r>
              <a:rPr lang="ru-RU" sz="3200" b="1" dirty="0">
                <a:latin typeface="+mj-lt"/>
                <a:cs typeface="Times New Roman" panose="02020603050405020304" pitchFamily="18" charset="0"/>
              </a:rPr>
              <a:t>в колледж и на </a:t>
            </a:r>
            <a:r>
              <a:rPr lang="ru-RU" sz="3200" b="1" dirty="0" smtClean="0">
                <a:latin typeface="+mj-lt"/>
                <a:cs typeface="Times New Roman" panose="02020603050405020304" pitchFamily="18" charset="0"/>
              </a:rPr>
              <a:t>предприятия</a:t>
            </a:r>
            <a:endParaRPr lang="en-US" sz="3200" b="1" dirty="0" smtClean="0">
              <a:latin typeface="+mj-lt"/>
              <a:cs typeface="Times New Roman" panose="02020603050405020304" pitchFamily="18" charset="0"/>
            </a:endParaRPr>
          </a:p>
          <a:p>
            <a:r>
              <a:rPr lang="ru-RU" sz="3200" b="1" dirty="0">
                <a:latin typeface="+mj-lt"/>
                <a:cs typeface="Times New Roman" panose="02020603050405020304" pitchFamily="18" charset="0"/>
              </a:rPr>
              <a:t>и</a:t>
            </a:r>
            <a:r>
              <a:rPr lang="ru-RU" sz="3200" b="1" dirty="0" smtClean="0">
                <a:latin typeface="+mj-lt"/>
                <a:cs typeface="Times New Roman" panose="02020603050405020304" pitchFamily="18" charset="0"/>
              </a:rPr>
              <a:t>спользование информационных материалов </a:t>
            </a:r>
            <a:endParaRPr lang="ru-RU" sz="3200" b="1" dirty="0">
              <a:latin typeface="+mj-lt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646343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333</TotalTime>
  <Words>83</Words>
  <Application>Microsoft Office PowerPoint</Application>
  <PresentationFormat>Широкоэкранный</PresentationFormat>
  <Paragraphs>17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Gill Sans MT</vt:lpstr>
      <vt:lpstr>Times New Roman</vt:lpstr>
      <vt:lpstr>YS Text</vt:lpstr>
      <vt:lpstr>Gallery</vt:lpstr>
      <vt:lpstr>  «Если профессия становится образом жизни,                                                                              то ремесло превращается в искусство»  </vt:lpstr>
      <vt:lpstr>«Профессионалитет» — федеральный проект, инициатива Министерства просвещения Российской Федерации, направленная на реформирование системы среднего профессионального образования (СПО). Запущен в 2022 году в рамках национального проекта «Образование»</vt:lpstr>
      <vt:lpstr>Цель профориентационной работы в школе </vt:lpstr>
      <vt:lpstr>Задачи профориентационной работы </vt:lpstr>
      <vt:lpstr>Направления и формы работы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Если профессия становится образом жизни,                                                                              то ремесло превращается в искусство.</dc:title>
  <dc:creator>Marinad</dc:creator>
  <cp:lastModifiedBy>Marinad</cp:lastModifiedBy>
  <cp:revision>16</cp:revision>
  <dcterms:created xsi:type="dcterms:W3CDTF">2026-04-28T05:48:59Z</dcterms:created>
  <dcterms:modified xsi:type="dcterms:W3CDTF">2026-05-05T05:48:56Z</dcterms:modified>
</cp:coreProperties>
</file>