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92" r:id="rId2"/>
    <p:sldId id="294" r:id="rId3"/>
    <p:sldId id="295" r:id="rId4"/>
    <p:sldId id="346" r:id="rId5"/>
    <p:sldId id="296" r:id="rId6"/>
    <p:sldId id="259" r:id="rId7"/>
    <p:sldId id="316" r:id="rId8"/>
    <p:sldId id="300" r:id="rId9"/>
    <p:sldId id="334" r:id="rId10"/>
    <p:sldId id="301" r:id="rId11"/>
    <p:sldId id="351" r:id="rId12"/>
    <p:sldId id="352" r:id="rId13"/>
    <p:sldId id="353" r:id="rId14"/>
    <p:sldId id="347" r:id="rId15"/>
    <p:sldId id="330" r:id="rId16"/>
    <p:sldId id="355" r:id="rId17"/>
    <p:sldId id="354" r:id="rId18"/>
    <p:sldId id="325" r:id="rId19"/>
    <p:sldId id="329" r:id="rId20"/>
    <p:sldId id="307" r:id="rId21"/>
    <p:sldId id="319" r:id="rId22"/>
    <p:sldId id="337" r:id="rId23"/>
    <p:sldId id="339" r:id="rId24"/>
    <p:sldId id="344" r:id="rId25"/>
    <p:sldId id="318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49" autoAdjust="0"/>
    <p:restoredTop sz="87912" autoAdjust="0"/>
  </p:normalViewPr>
  <p:slideViewPr>
    <p:cSldViewPr>
      <p:cViewPr varScale="1">
        <p:scale>
          <a:sx n="75" d="100"/>
          <a:sy n="75" d="100"/>
        </p:scale>
        <p:origin x="-100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824F80-978C-4C2E-AC6D-B6C2B0AE593C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196AE1-587F-433C-8798-B1C665596C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42782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96AE1-587F-433C-8798-B1C665596C1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B636-5A7C-4FE7-A0CD-991E73B58DEC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3A35E-F6B6-42C7-814B-7EE06340D2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09845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B636-5A7C-4FE7-A0CD-991E73B58DEC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3A35E-F6B6-42C7-814B-7EE06340D2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7069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B636-5A7C-4FE7-A0CD-991E73B58DEC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3A35E-F6B6-42C7-814B-7EE06340D2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3643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B636-5A7C-4FE7-A0CD-991E73B58DEC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3A35E-F6B6-42C7-814B-7EE06340D2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14206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B636-5A7C-4FE7-A0CD-991E73B58DEC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3A35E-F6B6-42C7-814B-7EE06340D2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03442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B636-5A7C-4FE7-A0CD-991E73B58DEC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3A35E-F6B6-42C7-814B-7EE06340D2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39311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B636-5A7C-4FE7-A0CD-991E73B58DEC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3A35E-F6B6-42C7-814B-7EE06340D2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37087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B636-5A7C-4FE7-A0CD-991E73B58DEC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3A35E-F6B6-42C7-814B-7EE06340D2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33026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B636-5A7C-4FE7-A0CD-991E73B58DEC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3A35E-F6B6-42C7-814B-7EE06340D2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2316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B636-5A7C-4FE7-A0CD-991E73B58DEC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3A35E-F6B6-42C7-814B-7EE06340D2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46110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B636-5A7C-4FE7-A0CD-991E73B58DEC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3A35E-F6B6-42C7-814B-7EE06340D2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3744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44B636-5A7C-4FE7-A0CD-991E73B58DEC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3A35E-F6B6-42C7-814B-7EE06340D2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4330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210146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Государственное бюджетное общеобразовательное учреждение Республики Хакасия для детей-сирот и детей, оставшихся без попечения родителей,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«Черногорская школа-интернат»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«Партнёрство с родителями в развитии творческой деятельности как средства социализации детей с ОВЗ»</a:t>
            </a:r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algn="ctr">
              <a:buNone/>
            </a:pP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endParaRPr lang="ru-RU" sz="19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sz="1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Татарова Н. В., </a:t>
            </a:r>
          </a:p>
          <a:p>
            <a:pPr algn="r">
              <a:buNone/>
            </a:pPr>
            <a:r>
              <a:rPr lang="ru-RU" sz="1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учитель русского языка и литературы</a:t>
            </a:r>
          </a:p>
          <a:p>
            <a:pPr algn="ctr">
              <a:buNone/>
            </a:pP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924944"/>
            <a:ext cx="3401596" cy="2952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5509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64704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СОЦИАЛИЗАЦИЯ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08720"/>
            <a:ext cx="8712968" cy="5688632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  <a:buNone/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- процесс усвоения индивидом образцов поведения, психологических установок, социальных норм и ценностей, знаний, навыков, позволяющих ему успешно функционировать в обществе;</a:t>
            </a:r>
          </a:p>
          <a:p>
            <a:pPr>
              <a:buFontTx/>
              <a:buChar char="-"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процесс адаптации (приспособления) индивида к окружающему миру. 	</a:t>
            </a:r>
          </a:p>
          <a:p>
            <a:pPr>
              <a:buNone/>
            </a:pP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Родившись, человек сможет жить в человеческом обществе лишь при том условии, если сумеет адаптироваться, т. е. приспособиться к нему.</a:t>
            </a:r>
          </a:p>
          <a:p>
            <a:pPr>
              <a:buNone/>
            </a:pP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Процесс социализации протекает всю жизнь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 самого рождения человека и до старости. В ходе социализации человек осваивает множество социальных норм и социальных ролей, учится взаимодействовать с другими, в этом процессе формируется его Я. Человек становится социальным существом.</a:t>
            </a:r>
          </a:p>
          <a:p>
            <a:pPr algn="ctr">
              <a:lnSpc>
                <a:spcPct val="150000"/>
              </a:lnSpc>
              <a:buNone/>
              <a:defRPr/>
            </a:pP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286378467_.shortcut-artic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3232" y="0"/>
            <a:ext cx="1340768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5509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136904" cy="2924944"/>
          </a:xfrm>
        </p:spPr>
        <p:txBody>
          <a:bodyPr>
            <a:noAutofit/>
          </a:bodyPr>
          <a:lstStyle/>
          <a:p>
            <a:pPr algn="l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	     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Институты социализации – 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это социальные учреждения, которые влияют на процесс социализации личности, помогающие человеку в формировании его личностных качеств: </a:t>
            </a:r>
            <a:b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первичные: 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семья, детский сад, школа;</a:t>
            </a:r>
            <a:b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вторичные: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вуз, армия, спортивная школа, музыкальная школа, церковь, СМИ и другие.</a:t>
            </a:r>
            <a:b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3040" y="3501008"/>
            <a:ext cx="8245424" cy="3024336"/>
          </a:xfrm>
        </p:spPr>
        <p:txBody>
          <a:bodyPr>
            <a:norm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Что влияет на социализацию подростка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в возрасте от 11-16 лет: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Семья (46%)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Группа сверстников (32%)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СМИ (12%)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Школа (10%)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91828" y="1"/>
            <a:ext cx="1452171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5509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461448" cy="5904656"/>
          </a:xfrm>
        </p:spPr>
        <p:txBody>
          <a:bodyPr>
            <a:noAutofit/>
          </a:bodyPr>
          <a:lstStyle/>
          <a:p>
            <a:pPr algn="l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	     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dirty="0" smtClean="0"/>
              <a:t> 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семья влияет на социализацию ребёнка в обществе?</a:t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Семья – это самый первый, мощный механизм становления личности ребёнка, накопления им социального опыта. Неформальное общение, атмосфера любви и заботы друг о друге, повседневная полезная  деятельность  детей и взрослых создают уникальные возможности для формирования у ребёнка нравственных ценностей, отношений, жизненных установок, социальной зрелости. 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школа влияет на социализацию?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Школа организует процесс направляемой и стихийной социализации одновременно, становясь ведущим источником информационного обеспечения для ребёнка, поскольку в ней сосредоточено общение с взрослыми - педагогами и сверстниками - детьми. Соответственно осуществляется двухканальный обмен социальным опытом, передачей знаний, умений, навыков, формирование определённого стереотипа или модели поведения ребёнка.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C:\Users\Ольга\Desktop\128198923_0_11b62c_6869440_orig__2_ (1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75389" y="0"/>
            <a:ext cx="1168611" cy="1268759"/>
          </a:xfrm>
          <a:prstGeom prst="rect">
            <a:avLst/>
          </a:prstGeom>
          <a:noFill/>
        </p:spPr>
      </p:pic>
      <p:pic>
        <p:nvPicPr>
          <p:cNvPr id="7" name="Picture 2" descr="novyy-risunok-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84606" y="2852936"/>
            <a:ext cx="1282242" cy="119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xmlns="" val="3655090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7886700" cy="548681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Актуальность темы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20688"/>
            <a:ext cx="8568952" cy="5976664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ru-RU" dirty="0"/>
              <a:t>	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Дети с особенностями развития имеют множество ограничений в различных видах деятельности. Они не самостоятельны и нуждаются в постоянном сопровождении взрослого. Они лишены широких контактов, возможности получать опыт от других сверстников, которые есть у обычного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ребёнка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Их мотивация к различным видам деятельности и возможности приобретения навыков сильно ограничены, а также снижена собственная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активность,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как источник познавательной активности. Трудности в освоении ими окружающего мира приводят к возникновению эмоциональных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проблем,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таких как страх,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тревожность, неуверенность.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Часто мир для них кажется пугающим и опасным. Невозможность выразить свои переживания, например, в игре, как это происходит у обычных детей , приводит к возрастанию эмоционального напряжения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как следствие, к возникновению поведенческих проблем. Это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становится серьёзным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препятствием в развитии и дальнейшей социализации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ребёнка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ОВЗ.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	Если для обычного ребёнка социализация представляет собой естественный процесс, то применительно к «особому» ребёнку погружение в общество - это кропотливая работа, процесс и  результат которого полностью зависит от тех условий развития и обучения, которые создают для этого взрослые.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эту проблему можно решить через занятия с ними продуктивной творческой деятельностью и социального общения, в которых может развиваться личность ребенка, обеспечивая ему “ситуацию успеха”.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Школьное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образование предоставляет ребёнку максимум возможностей для развития его потенциальных творческих способностей с учётом интересов и желаний, оказывает огромное влияние на его дальнейшую судьбу. Для многих детей – это основная, а иногда и единственная возможность для того, чтобы получить жизненно важные практические навыки. </a:t>
            </a:r>
          </a:p>
        </p:txBody>
      </p:sp>
      <p:pic>
        <p:nvPicPr>
          <p:cNvPr id="6146" name="Picture 2" descr="http://www.2fons.ru/pic/201406/1920x1080/2fons.ru-188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1640" cy="695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7270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pPr algn="l"/>
            <a:r>
              <a:rPr lang="ru-RU" sz="31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научить ребёнка мир любить?</a:t>
            </a:r>
            <a:br>
              <a:rPr lang="ru-RU" sz="31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показать, что жизнь крылата?</a:t>
            </a:r>
            <a:br>
              <a:rPr lang="ru-RU" sz="31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Попробуй научить детей творить –</a:t>
            </a:r>
            <a:br>
              <a:rPr lang="ru-RU" sz="31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крылья обретут ребята!</a:t>
            </a:r>
            <a:r>
              <a:rPr lang="ru-RU" i="1" dirty="0" smtClean="0"/>
              <a:t/>
            </a:r>
            <a:br>
              <a:rPr lang="ru-RU" i="1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988840"/>
            <a:ext cx="8373616" cy="4525963"/>
          </a:xfrm>
        </p:spPr>
        <p:txBody>
          <a:bodyPr>
            <a:normAutofit fontScale="92500" lnSpcReduction="10000"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  <a:buNone/>
            </a:pPr>
            <a:r>
              <a:rPr lang="ru-RU" b="1" spc="-10" dirty="0" smtClean="0">
                <a:latin typeface="Times New Roman"/>
                <a:cs typeface="Times New Roman"/>
              </a:rPr>
              <a:t>«Дитя </a:t>
            </a:r>
            <a:r>
              <a:rPr lang="ru-RU" b="1" spc="-5" dirty="0" smtClean="0">
                <a:latin typeface="Times New Roman"/>
                <a:cs typeface="Times New Roman"/>
              </a:rPr>
              <a:t>мыслит </a:t>
            </a:r>
            <a:r>
              <a:rPr lang="ru-RU" b="1" spc="-10" dirty="0" smtClean="0">
                <a:latin typeface="Times New Roman"/>
                <a:cs typeface="Times New Roman"/>
              </a:rPr>
              <a:t>формами, красками, </a:t>
            </a:r>
            <a:r>
              <a:rPr lang="ru-RU" b="1" spc="-20" dirty="0" smtClean="0">
                <a:latin typeface="Times New Roman"/>
                <a:cs typeface="Times New Roman"/>
              </a:rPr>
              <a:t>звуками, </a:t>
            </a:r>
            <a:r>
              <a:rPr lang="ru-RU" b="1" spc="-5" dirty="0" smtClean="0">
                <a:latin typeface="Times New Roman"/>
                <a:cs typeface="Times New Roman"/>
              </a:rPr>
              <a:t>ощущениями  вообще».</a:t>
            </a:r>
            <a:r>
              <a:rPr lang="ru-RU" b="1" spc="5" dirty="0" smtClean="0">
                <a:latin typeface="Times New Roman"/>
                <a:cs typeface="Times New Roman"/>
              </a:rPr>
              <a:t> </a:t>
            </a:r>
            <a:r>
              <a:rPr lang="ru-RU" sz="2400" spc="-25" dirty="0" smtClean="0">
                <a:latin typeface="Times New Roman"/>
                <a:cs typeface="Times New Roman"/>
              </a:rPr>
              <a:t>К.Д.Ушинский.</a:t>
            </a:r>
            <a:r>
              <a:rPr lang="ru-RU" spc="-25" dirty="0" smtClean="0">
                <a:latin typeface="Times New Roman"/>
                <a:cs typeface="Times New Roman"/>
              </a:rPr>
              <a:t> </a:t>
            </a:r>
          </a:p>
          <a:p>
            <a:pPr marL="12700" marR="5080" algn="just">
              <a:lnSpc>
                <a:spcPct val="100000"/>
              </a:lnSpc>
              <a:spcBef>
                <a:spcPts val="95"/>
              </a:spcBef>
              <a:buNone/>
            </a:pPr>
            <a:r>
              <a:rPr lang="ru-RU" spc="-15" dirty="0" smtClean="0">
                <a:latin typeface="Times New Roman"/>
                <a:cs typeface="Times New Roman"/>
              </a:rPr>
              <a:t>Поэтому </a:t>
            </a:r>
            <a:r>
              <a:rPr lang="ru-RU" spc="-10" dirty="0" smtClean="0">
                <a:latin typeface="Times New Roman"/>
                <a:cs typeface="Times New Roman"/>
              </a:rPr>
              <a:t>эстетическое и </a:t>
            </a:r>
            <a:r>
              <a:rPr lang="ru-RU" spc="-25" dirty="0" smtClean="0">
                <a:latin typeface="Times New Roman"/>
                <a:cs typeface="Times New Roman"/>
              </a:rPr>
              <a:t>творческое </a:t>
            </a:r>
            <a:r>
              <a:rPr lang="ru-RU" spc="-5" dirty="0" smtClean="0">
                <a:latin typeface="Times New Roman"/>
                <a:cs typeface="Times New Roman"/>
              </a:rPr>
              <a:t>развитие очень важно в детские (благоприятные) годы для</a:t>
            </a:r>
            <a:r>
              <a:rPr lang="ru-RU" spc="-10" dirty="0" smtClean="0">
                <a:latin typeface="Times New Roman"/>
                <a:cs typeface="Times New Roman"/>
              </a:rPr>
              <a:t>  </a:t>
            </a:r>
            <a:r>
              <a:rPr lang="ru-RU" spc="-15" dirty="0" smtClean="0">
                <a:latin typeface="Times New Roman"/>
                <a:cs typeface="Times New Roman"/>
              </a:rPr>
              <a:t>развития</a:t>
            </a:r>
            <a:r>
              <a:rPr lang="ru-RU" spc="-5" dirty="0" smtClean="0">
                <a:latin typeface="Times New Roman"/>
                <a:cs typeface="Times New Roman"/>
              </a:rPr>
              <a:t> </a:t>
            </a:r>
            <a:r>
              <a:rPr lang="ru-RU" spc="-10" dirty="0" smtClean="0">
                <a:latin typeface="Times New Roman"/>
                <a:cs typeface="Times New Roman"/>
              </a:rPr>
              <a:t>воображения, </a:t>
            </a:r>
            <a:r>
              <a:rPr lang="ru-RU" spc="5" dirty="0" smtClean="0">
                <a:latin typeface="Times New Roman"/>
                <a:cs typeface="Times New Roman"/>
              </a:rPr>
              <a:t>пространственного </a:t>
            </a:r>
            <a:r>
              <a:rPr lang="ru-RU" spc="-5" dirty="0" smtClean="0">
                <a:latin typeface="Times New Roman"/>
                <a:cs typeface="Times New Roman"/>
              </a:rPr>
              <a:t>и </a:t>
            </a:r>
            <a:r>
              <a:rPr lang="ru-RU" spc="-10" dirty="0" smtClean="0">
                <a:latin typeface="Times New Roman"/>
                <a:cs typeface="Times New Roman"/>
              </a:rPr>
              <a:t>цветового  видения, обогащения </a:t>
            </a:r>
            <a:r>
              <a:rPr lang="ru-RU" dirty="0" smtClean="0">
                <a:latin typeface="Times New Roman"/>
                <a:cs typeface="Times New Roman"/>
              </a:rPr>
              <a:t>внутреннего </a:t>
            </a:r>
            <a:r>
              <a:rPr lang="ru-RU" spc="-5" dirty="0" smtClean="0">
                <a:latin typeface="Times New Roman"/>
                <a:cs typeface="Times New Roman"/>
              </a:rPr>
              <a:t>мира </a:t>
            </a:r>
            <a:r>
              <a:rPr lang="ru-RU" spc="-15" dirty="0" smtClean="0">
                <a:latin typeface="Times New Roman"/>
                <a:cs typeface="Times New Roman"/>
              </a:rPr>
              <a:t>ребёнка, </a:t>
            </a:r>
            <a:r>
              <a:rPr lang="ru-RU" spc="-20" dirty="0" smtClean="0">
                <a:latin typeface="Times New Roman"/>
                <a:cs typeface="Times New Roman"/>
              </a:rPr>
              <a:t>повышения </a:t>
            </a:r>
            <a:r>
              <a:rPr lang="ru-RU" spc="-5" dirty="0" smtClean="0">
                <a:latin typeface="Times New Roman"/>
                <a:cs typeface="Times New Roman"/>
              </a:rPr>
              <a:t>общего  эмоционального настроя, </a:t>
            </a:r>
            <a:r>
              <a:rPr lang="ru-RU" spc="-15" dirty="0" smtClean="0">
                <a:latin typeface="Times New Roman"/>
                <a:cs typeface="Times New Roman"/>
              </a:rPr>
              <a:t>привития вкуса, об</a:t>
            </a:r>
            <a:r>
              <a:rPr lang="ru-RU" spc="-25" dirty="0" smtClean="0">
                <a:latin typeface="Times New Roman"/>
                <a:cs typeface="Times New Roman"/>
              </a:rPr>
              <a:t>учения </a:t>
            </a:r>
            <a:r>
              <a:rPr lang="ru-RU" spc="-10" dirty="0" smtClean="0">
                <a:latin typeface="Times New Roman"/>
                <a:cs typeface="Times New Roman"/>
              </a:rPr>
              <a:t>элементам</a:t>
            </a:r>
            <a:r>
              <a:rPr lang="ru-RU" spc="190" dirty="0" smtClean="0">
                <a:latin typeface="Times New Roman"/>
                <a:cs typeface="Times New Roman"/>
              </a:rPr>
              <a:t> </a:t>
            </a:r>
            <a:r>
              <a:rPr lang="ru-RU" spc="-5" dirty="0" smtClean="0">
                <a:latin typeface="Times New Roman"/>
                <a:cs typeface="Times New Roman"/>
              </a:rPr>
              <a:t>дизайна, усвоения норм поведения.</a:t>
            </a: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4" name="Picture 2" descr="C:\Users\Ник\Desktop\Материалы и задания от Мандрук\презентации\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7" y="188640"/>
            <a:ext cx="2627784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65509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playcast.ru/uploads/2015/07/30/1451328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435608" y="0"/>
            <a:ext cx="6880808" cy="2276872"/>
          </a:xfrm>
        </p:spPr>
        <p:txBody>
          <a:bodyPr>
            <a:normAutofit/>
          </a:bodyPr>
          <a:lstStyle/>
          <a:p>
            <a:pPr algn="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Чем больше мастерства </a:t>
            </a:r>
            <a:b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детской ладошке, </a:t>
            </a:r>
            <a:b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 умнее ребёнок». </a:t>
            </a:r>
            <a:b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В.А. Сухомлинский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51520" y="2132856"/>
            <a:ext cx="8352928" cy="4248472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Ребёнку с нарушением интеллекта для полноценного развития занятия творчеством необходимы как воздух. На таких занятиях идёт освоение и постижение окружающего мира, красоты, гармонии окружающего мира, природы.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Создание изделий своими руками – это универсальное образовательное средство, способное уравновесить одностороннюю интеллектуальную деятельность маленького человека, чтобы он развивался всесторонне. Занятия творческим трудом призваны воздействовать на ум, волю, чувства детей, побуждать их к творческому самовыражению.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Занятия творчеством позволяют достичь детям ситуации успеха в деятельности, в которой он может соперничать с другими детьми.</a:t>
            </a:r>
          </a:p>
          <a:p>
            <a:endParaRPr lang="ru-RU" dirty="0"/>
          </a:p>
        </p:txBody>
      </p:sp>
      <p:pic>
        <p:nvPicPr>
          <p:cNvPr id="9" name="Рисунок 8" descr="http://ovsyannikovo.ucoz.ru/Sodru/ssss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0"/>
            <a:ext cx="295232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Виды творческой деятельности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764704"/>
            <a:ext cx="8424936" cy="5877272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Бисероплетение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Лепка из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глины и солёного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теста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Поделки из природного и бросового материала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 Поделки из бумаги, картона и ниток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Аппликация из разных материалов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Бумагопластика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 разрывная аппликация,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сминание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бумаги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 Нетрадиционные техники (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декупаж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витраж, коллаж с применением семян, крупы, скорлупы,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т.п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., комбинированная аппликация – с пластилином, ватой и др. )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Росписи поделок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Мозаика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Оригами</a:t>
            </a:r>
          </a:p>
          <a:p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Квиллинг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Холодный батик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Театрализованная деятельность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Работа 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мукой, солью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Макраме, вязание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Словотворчество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artemij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7" y="4293096"/>
            <a:ext cx="3703249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956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6832" y="260648"/>
            <a:ext cx="835664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Как  ЗАНЯТИЯ творчеством влияют НА СОЦИАЛИЗАЦИЮ</a:t>
            </a:r>
            <a:endParaRPr lang="ru-RU" sz="2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692696"/>
            <a:ext cx="8892480" cy="59400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ru-RU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Рисование помогает  натренировать пальцы и руки,  это очень хорошее упражнение для координации рук и глаз. В дальнейшем, творчество поможет ребёнку лучше справляться с палочками и крючками на уроках правописания.</a:t>
            </a:r>
          </a:p>
          <a:p>
            <a:r>
              <a:rPr lang="ru-RU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•	Совместное рисование (со взрослыми) помогает детям социализироваться и научиться работать в команде.</a:t>
            </a:r>
          </a:p>
          <a:p>
            <a:r>
              <a:rPr lang="ru-RU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•	лепка поможет развить силу рук, запомнить цвет, форму, размер</a:t>
            </a:r>
            <a:r>
              <a:rPr lang="ru-RU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право-лево, верх-низ.</a:t>
            </a:r>
            <a:endParaRPr lang="ru-RU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•	оригами развивает способность работать руками под контролем сознания, совершенствует точные движения пальцев, глазомер. </a:t>
            </a:r>
          </a:p>
          <a:p>
            <a:r>
              <a:rPr lang="ru-RU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•         Шитьё и вязание формируют культуру труда, аккуратность.</a:t>
            </a:r>
          </a:p>
          <a:p>
            <a:r>
              <a:rPr lang="ru-RU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•         работа с природным материалом </a:t>
            </a:r>
            <a:r>
              <a:rPr lang="ru-RU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Развивает чувство композиции, колорита, световосприятия, фактурности, объёма.</a:t>
            </a:r>
          </a:p>
          <a:p>
            <a:r>
              <a:rPr lang="ru-RU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•            </a:t>
            </a:r>
            <a:r>
              <a:rPr lang="ru-RU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квиллинг</a:t>
            </a:r>
            <a:r>
              <a:rPr lang="ru-RU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отлично успокаивает детей с различными психическими проблемами.</a:t>
            </a:r>
          </a:p>
          <a:p>
            <a:r>
              <a:rPr lang="ru-RU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•           словотворчество помогает развить речь, расширить словарный запас.</a:t>
            </a:r>
          </a:p>
          <a:p>
            <a:r>
              <a:rPr lang="ru-RU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•          театральная деятельность формирует навыки коммуникации, совершенствует выразительность речи, мимики.</a:t>
            </a:r>
            <a:endParaRPr lang="ru-RU" b="1" dirty="0" smtClean="0"/>
          </a:p>
          <a:p>
            <a:endParaRPr lang="ru-RU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880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Эффективность использования разных видов творчества с детьми с ОВЗ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96752"/>
            <a:ext cx="8892480" cy="4929411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Снимают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страх неудачи, создают комфортную среду для общения.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Активизируют индивидуальные способности детей: изобразительные, художественно-конструкторские.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Развивают восприятие, мышление, мелкую моторику, зрительно-двигательную координацию, внимание, память.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Развивают речь, обогащают словарный запас, способствуют формированию грамматического строя речи.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Дают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 неограниченные возможности для импровизации сочетания самых разных материалов.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Формируют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 необходимые для творчества  качества: уверенность в себе, самоутверждение, самоуважение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Развивают нестандартность мышления, свободу, индивидуальность, умение всматриваться и наблюдать.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Обеспечивают успешную самореализацию, помогают стать активней.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Дети с ОВЗ приобретают жизненно важные умения и навыки, необходимые для разнообразных современных профессий.</a:t>
            </a:r>
          </a:p>
          <a:p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8259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оль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семьи в социализации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24744"/>
            <a:ext cx="8712968" cy="540060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Совместное творчество детей и родителей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одно из средств успешной социализации ребёнка. Оно помогает создать атмосферу общности интересов, эмоциональной близости,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взаимоподдержки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взаимной заинтересованности. В результате совместной творческой деятельности ребёнок и родитель достигают взаимопонимания, укрепляются семейные традиции.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формы сотрудничества: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-выставки совместных творческих работ детей, родителей и педагогов;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-конкурсы декоративно-прикладного творчества;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-праздничные мероприятия;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-оформление класса и школы к праздничным мероприятиям;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-участие родителей в организации и проведении массовых мероприятий;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-участие родителей в проектной деятельности.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Творчество даёт возможность ребёнку показать свои умения и навыки, ощутить свою значимость и выразить своё мнение.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734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944216"/>
          </a:xfrm>
        </p:spPr>
        <p:txBody>
          <a:bodyPr>
            <a:normAutofit fontScale="90000"/>
          </a:bodyPr>
          <a:lstStyle/>
          <a:p>
            <a:pPr marL="0" indent="0"/>
            <a:r>
              <a:rPr lang="ru-RU" sz="2800" b="1" dirty="0" smtClean="0">
                <a:ln w="11430"/>
                <a:solidFill>
                  <a:srgbClr val="C00000"/>
                </a:solidFill>
                <a:latin typeface="Times New Roman" pitchFamily="18" charset="0"/>
                <a:cs typeface="Times New Roman" panose="02020603050405020304" pitchFamily="18" charset="0"/>
              </a:rPr>
              <a:t>«Если хочешь, чтобы скорее расцвёл цветок, не нужно насильно развёртывать лепестки, а нужно создать условия, при которых он сам распустится»</a:t>
            </a:r>
            <a:br>
              <a:rPr lang="ru-RU" sz="2800" b="1" dirty="0" smtClean="0">
                <a:ln w="11430"/>
                <a:solidFill>
                  <a:srgbClr val="C00000"/>
                </a:solidFill>
                <a:latin typeface="Times New Roman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n w="11430"/>
                <a:solidFill>
                  <a:srgbClr val="C00000"/>
                </a:solidFill>
                <a:latin typeface="Times New Roman" pitchFamily="18" charset="0"/>
                <a:cs typeface="Times New Roman" panose="02020603050405020304" pitchFamily="18" charset="0"/>
              </a:rPr>
              <a:t>                                                        </a:t>
            </a:r>
            <a:r>
              <a:rPr lang="ru-RU" sz="2000" b="1" dirty="0" smtClean="0">
                <a:ln w="11430"/>
                <a:solidFill>
                  <a:srgbClr val="C00000"/>
                </a:solidFill>
                <a:latin typeface="Times New Roman" pitchFamily="18" charset="0"/>
                <a:cs typeface="Times New Roman" panose="02020603050405020304" pitchFamily="18" charset="0"/>
              </a:rPr>
              <a:t>Л.Н. Толстой</a:t>
            </a:r>
            <a:endParaRPr lang="ru-RU" sz="2000" b="1" dirty="0">
              <a:ln w="11430"/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3" descr="DSCN69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8448" y="2077199"/>
            <a:ext cx="4113512" cy="2431921"/>
          </a:xfrm>
          <a:prstGeom prst="rect">
            <a:avLst/>
          </a:prstGeom>
        </p:spPr>
      </p:pic>
      <p:pic>
        <p:nvPicPr>
          <p:cNvPr id="6" name="Рисунок 5" descr="E:\фотографии с телефона\IMG_20181219_19074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25144"/>
            <a:ext cx="1481947" cy="1976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E:\фотографии с телефона\IMG_20181219_19080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4725144"/>
            <a:ext cx="1440160" cy="1940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E:\с телефона\IMG_20191001_13352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2060848"/>
            <a:ext cx="4032448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E:\Рабочий стол\детские работы 2014\DSC_023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4725144"/>
            <a:ext cx="136815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user\Desktop\20141210_102915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4725144"/>
            <a:ext cx="1296144" cy="1907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E:\Рабочий стол\детские работы 2014\20141210_085705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2160" y="4725144"/>
            <a:ext cx="1447441" cy="1930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user\Desktop\20141210_102120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610939" y="4725144"/>
            <a:ext cx="1533061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50734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944216"/>
          </a:xfrm>
        </p:spPr>
        <p:txBody>
          <a:bodyPr>
            <a:normAutofit/>
          </a:bodyPr>
          <a:lstStyle/>
          <a:p>
            <a:pPr algn="l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Одна из форм поощрения– это участие в классной или школьной выставке. Периодическая организация выставок даёт детям возможность заново увидеть и оценить свои работы, ощутить радость успеха. Выполненные на занятиях и во внеурочное время, а также дома при помощи родителей, работы ребят могут быть использованы как подарки для родных и друзей, применяются в оформлении школы, становятся участниками разных конкурсов.</a:t>
            </a:r>
          </a:p>
        </p:txBody>
      </p:sp>
      <p:pic>
        <p:nvPicPr>
          <p:cNvPr id="14" name="Рисунок 13" descr="C:\Users\user\Desktop\20141210_10271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916832"/>
            <a:ext cx="2843808" cy="1940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C:\Users\user\Desktop\детские работы\IMG_20231103_11193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133864" y="4315409"/>
            <a:ext cx="2852935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C:\Users\user\Desktop\детские работы\IMG_20230411_11335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916832"/>
            <a:ext cx="2664184" cy="1943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C:\Users\user\Desktop\детские работы\IMG_20230124_135153~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331088" y="4429552"/>
            <a:ext cx="2780928" cy="2075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C:\Users\user\Desktop\детские работы\IMG_20231113_14511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1916832"/>
            <a:ext cx="2586127" cy="1939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user\Desktop\IMG_20221219_080745~2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888" y="4077072"/>
            <a:ext cx="2088232" cy="27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50734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136904" cy="720080"/>
          </a:xfrm>
        </p:spPr>
        <p:txBody>
          <a:bodyPr>
            <a:no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	     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60648"/>
            <a:ext cx="8245424" cy="792088"/>
          </a:xfrm>
        </p:spPr>
        <p:txBody>
          <a:bodyPr>
            <a:norm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lang="ru-RU" b="1" dirty="0" smtClean="0">
                <a:solidFill>
                  <a:srgbClr val="C00000"/>
                </a:solidFill>
                <a:latin typeface="Times New Roman"/>
                <a:cs typeface="Times New Roman"/>
              </a:rPr>
              <a:t>Словотворчество – тоже творчество</a:t>
            </a:r>
            <a:endParaRPr lang="ru-RU" b="1" dirty="0">
              <a:solidFill>
                <a:srgbClr val="C00000"/>
              </a:solidFill>
              <a:latin typeface="Times New Roman"/>
              <a:cs typeface="Times New Roman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467544" y="1196752"/>
          <a:ext cx="2160240" cy="2376260"/>
        </p:xfrm>
        <a:graphic>
          <a:graphicData uri="http://schemas.openxmlformats.org/drawingml/2006/table">
            <a:tbl>
              <a:tblPr/>
              <a:tblGrid>
                <a:gridCol w="1080120"/>
                <a:gridCol w="1080120"/>
              </a:tblGrid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чело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перст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очи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ланита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уста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9" name="Рисунок 18" descr="https://catherineasquithgallery.com/uploads/posts/2021-03/1614570286_3-p-gubi-na-belom-fone-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24744"/>
            <a:ext cx="714375" cy="583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https://avatars.mds.yandex.net/i?id=174ad6b1da17744624d9229204e864cbfeb20b38-10889624-images-thumbs&amp;ref=rim&amp;n=33&amp;w=300&amp;h=20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00808"/>
            <a:ext cx="647700" cy="43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https://age-less.pl/wp-content/uploads/2019/01/Projekt-bez-tytu%C5%82u-8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132856"/>
            <a:ext cx="647700" cy="461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https://avatars.mds.yandex.net/i?id=89a3c4423cc0e8986463cd09fe2f43d6e9fc93f5-10385608-images-thumbs&amp;n=13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636912"/>
            <a:ext cx="561975" cy="453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https://media.baamboozle.com/uploads/images/706128/1649173104_57273.jpe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3068960"/>
            <a:ext cx="561975" cy="474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Прямоугольник 23"/>
          <p:cNvSpPr/>
          <p:nvPr/>
        </p:nvSpPr>
        <p:spPr>
          <a:xfrm>
            <a:off x="2915816" y="1196752"/>
            <a:ext cx="5688632" cy="237626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тетрадях проводятся работы на развитие речи: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-найти названия предметов (устаревшие слова);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-придумать окончания строк в стихах;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-заменить слова в стихах;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подобрать синонимы;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прочитать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слова без первой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буквы: игра «Первый звук – вон!»</a:t>
            </a:r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найти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подчеркнуть рифмы в строках, добавить  рифмы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51520" y="4005064"/>
            <a:ext cx="2592288" cy="252028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Шутка – утка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Гроза – роза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Смех –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Светка –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Драма –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Краны – </a:t>
            </a:r>
          </a:p>
          <a:p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131840" y="4005064"/>
            <a:ext cx="2736304" cy="244827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Алфавит- азбука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Пилот – лётчик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Учебник –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Скакалка –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Изба –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Собака – </a:t>
            </a:r>
          </a:p>
          <a:p>
            <a:pPr algn="ctr"/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6156176" y="4005064"/>
            <a:ext cx="2736304" cy="237626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Загремел весёлый </a:t>
            </a:r>
            <a:r>
              <a:rPr lang="ru-RU"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гНом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b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Дождь идёт в лесу густом.</a:t>
            </a:r>
          </a:p>
          <a:p>
            <a:pPr algn="ctr"/>
            <a:endParaRPr lang="ru-RU" sz="1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Старший брат несёт обед,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 у Тани </a:t>
            </a:r>
            <a:r>
              <a:rPr lang="ru-RU"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лоДки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нет.</a:t>
            </a:r>
          </a:p>
          <a:p>
            <a:pPr algn="ctr"/>
            <a:endParaRPr lang="ru-RU" sz="1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509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5890666"/>
          </a:xfrm>
        </p:spPr>
        <p:txBody>
          <a:bodyPr>
            <a:normAutofit/>
          </a:bodyPr>
          <a:lstStyle/>
          <a:p>
            <a:pPr marL="342900" lvl="0" indent="-342900" algn="l">
              <a:lnSpc>
                <a:spcPct val="90000"/>
              </a:lnSpc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https://avatars.mds.yandex.net/i?id=2d28faf6be9816b618a0bfe6a3a2e883_l-5220059-images-thumbs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92696"/>
            <a:ext cx="410445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hobbyndom.ru/wp-content/uploads/4/8/0/4800ebfe0609dd59c7d58e1da991bf80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764704"/>
            <a:ext cx="3960440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1547664" y="260648"/>
            <a:ext cx="6336704" cy="43204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Работа на уроке  чтения при чтении текста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3068960"/>
            <a:ext cx="8892480" cy="100811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 чтении рассказов о животных в стиле оригами складываются фигурки животных, даются им имена,  обыгрывается ситуация с передачей голоса, интонации, движений героя. Фигурки вклеиваются в тетрадь. Задание на дом: научить родителей складывать фигурку, поиграть с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младшими членами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семьи..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https://hobbyndom.ru/wp-content/uploads/f/f/f/fff2560475fd7868e7a0cc5a20a27f6d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221088"/>
            <a:ext cx="2664296" cy="26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https://i0.wp.com/ihappymama.ru/wp-content/uploads/2016/01/origami.jpg?resize=573%2C960&amp;ssl=1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4221088"/>
            <a:ext cx="237626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AutoShape 2" descr="https://37dent.ru/wp-content/uploads/b/4/e/b4e4ddf28eb000aa77069ee5158f736d.jpe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" name="Рисунок 15" descr="https://i.pinimg.com/originals/05/20/79/0520797c6bde3efb4c0a4a456782c054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4077072"/>
            <a:ext cx="2160240" cy="27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5509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5890666"/>
          </a:xfrm>
        </p:spPr>
        <p:txBody>
          <a:bodyPr>
            <a:normAutofit/>
          </a:bodyPr>
          <a:lstStyle/>
          <a:p>
            <a:pPr marL="342900" lvl="0" indent="-342900" algn="l">
              <a:lnSpc>
                <a:spcPct val="90000"/>
              </a:lnSpc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https://avatars.mds.yandex.net/i?id=bb70626825a9c69ff076daeb2002c2b8_l-5256771-images-thumbs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581128"/>
            <a:ext cx="223224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179512" y="692696"/>
            <a:ext cx="4032448" cy="1800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Составь новые слова из слова:</a:t>
            </a:r>
          </a:p>
          <a:p>
            <a:pPr algn="ctr"/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Простокваша – каша, ток, кот…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Листопад – лист, тост, спил…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Лесопилка – пила, сопка, лиса…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Перекрёсток – прок, ток, крот,…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75656" y="0"/>
            <a:ext cx="6336704" cy="43204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Работа на уроке  чтения при чтении текста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55776" y="4581128"/>
            <a:ext cx="2376264" cy="201622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оценки характера героя после подбора прилагательных можно использовать картинку клоуна для дорисовки: </a:t>
            </a:r>
            <a:r>
              <a:rPr lang="ru-RU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весёлый-злой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79512" y="2780928"/>
            <a:ext cx="4536504" cy="158417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Незнайки был кошмар -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Падать стал воздушный... (шар)</a:t>
            </a:r>
          </a:p>
          <a:p>
            <a:pPr algn="ctr"/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Скачем в танце, как пружинки.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окном летят ....                (снежинки)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 descr="https://theslide.ru/img/thumbs/4ab9e4ff5cf110dad9494f3cfb993edd-800x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692696"/>
            <a:ext cx="432048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s://topuch.com/zadanie-1-soedini-bukvi-po-strelochkam-i-vpishi-slova-v-pustie/617042_html_d07bc76fb38140e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2780928"/>
            <a:ext cx="3672408" cy="40770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5509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5890666"/>
          </a:xfrm>
        </p:spPr>
        <p:txBody>
          <a:bodyPr>
            <a:normAutofit fontScale="90000"/>
          </a:bodyPr>
          <a:lstStyle/>
          <a:p>
            <a:pPr marL="342900" lvl="0" indent="-342900" algn="l">
              <a:lnSpc>
                <a:spcPct val="90000"/>
              </a:lnSpc>
              <a:spcBef>
                <a:spcPts val="0"/>
              </a:spcBef>
            </a:pP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ea typeface="Comic Sans MS"/>
                <a:cs typeface="Times New Roman" pitchFamily="18" charset="0"/>
                <a:sym typeface="Comic Sans MS"/>
              </a:rPr>
              <a:t>Сотрудничество с родителями </a:t>
            </a:r>
            <a:r>
              <a:rPr lang="ru-RU" sz="2200" b="1" dirty="0" smtClean="0">
                <a:solidFill>
                  <a:srgbClr val="000000"/>
                </a:solidFill>
                <a:latin typeface="Times New Roman" pitchFamily="18" charset="0"/>
                <a:ea typeface="Comic Sans MS"/>
                <a:cs typeface="Times New Roman" pitchFamily="18" charset="0"/>
                <a:sym typeface="Comic Sans MS"/>
              </a:rPr>
              <a:t>— это важнейшее условие повышения эффективности социализации ребёнка с ОВЗ. </a:t>
            </a:r>
            <a:br>
              <a:rPr lang="ru-RU" sz="2200" b="1" dirty="0" smtClean="0">
                <a:solidFill>
                  <a:srgbClr val="000000"/>
                </a:solidFill>
                <a:latin typeface="Times New Roman" pitchFamily="18" charset="0"/>
                <a:ea typeface="Comic Sans MS"/>
                <a:cs typeface="Times New Roman" pitchFamily="18" charset="0"/>
                <a:sym typeface="Comic Sans MS"/>
              </a:rPr>
            </a:br>
            <a:r>
              <a:rPr lang="ru-RU" sz="2200" b="1" dirty="0" smtClean="0">
                <a:solidFill>
                  <a:srgbClr val="000000"/>
                </a:solidFill>
                <a:latin typeface="Times New Roman" pitchFamily="18" charset="0"/>
                <a:ea typeface="Balthazar"/>
                <a:cs typeface="Times New Roman" pitchFamily="18" charset="0"/>
                <a:sym typeface="Balthazar"/>
              </a:rPr>
              <a:t>Совместная деятельность ребёнка со взрослым позволяет наблюдать за своим ребёнком, развивая его возможности через творчество. Поэтому вся работа школы в настоящее время проходит с участием родителей благодаря современным средствам связи, возможности общаться через тетрадь, дневник, работу школьных центров.</a:t>
            </a:r>
            <a:br>
              <a:rPr lang="ru-RU" sz="2200" b="1" dirty="0" smtClean="0">
                <a:solidFill>
                  <a:srgbClr val="000000"/>
                </a:solidFill>
                <a:latin typeface="Times New Roman" pitchFamily="18" charset="0"/>
                <a:ea typeface="Balthazar"/>
                <a:cs typeface="Times New Roman" pitchFamily="18" charset="0"/>
                <a:sym typeface="Balthazar"/>
              </a:rPr>
            </a:b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ea typeface="Comic Sans MS"/>
                <a:cs typeface="Times New Roman" pitchFamily="18" charset="0"/>
                <a:sym typeface="Comic Sans MS"/>
              </a:rPr>
              <a:t>Цель этой работы: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000000"/>
                </a:solidFill>
                <a:latin typeface="Times New Roman" pitchFamily="18" charset="0"/>
                <a:ea typeface="Comic Sans MS"/>
                <a:cs typeface="Times New Roman" pitchFamily="18" charset="0"/>
                <a:sym typeface="Comic Sans MS"/>
              </a:rPr>
              <a:t> обогащение детско-родительских отношений опытом совместной деятельности через совместное творчество.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ea typeface="Comic Sans MS"/>
                <a:cs typeface="Times New Roman" pitchFamily="18" charset="0"/>
                <a:sym typeface="Comic Sans MS"/>
              </a:rPr>
              <a:t>Задачи: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000000"/>
                </a:solidFill>
                <a:latin typeface="Times New Roman" pitchFamily="18" charset="0"/>
                <a:ea typeface="Comic Sans MS"/>
                <a:cs typeface="Times New Roman" pitchFamily="18" charset="0"/>
                <a:sym typeface="Comic Sans MS"/>
              </a:rPr>
              <a:t>вовлечь родителей в совместную деятельность с ребёнком в условиях семьи и школы;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000000"/>
                </a:solidFill>
                <a:latin typeface="Times New Roman" pitchFamily="18" charset="0"/>
                <a:ea typeface="Comic Sans MS"/>
                <a:cs typeface="Times New Roman" pitchFamily="18" charset="0"/>
                <a:sym typeface="Comic Sans MS"/>
              </a:rPr>
              <a:t>дать родителям и детям возможность продемонстрировать свои творческие способности.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kampuskoleji.com.tr/wp-content/uploads/2015/01/girl-des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25144"/>
            <a:ext cx="2438226" cy="1897633"/>
          </a:xfrm>
          <a:prstGeom prst="rect">
            <a:avLst/>
          </a:prstGeom>
          <a:noFill/>
        </p:spPr>
      </p:pic>
      <p:pic>
        <p:nvPicPr>
          <p:cNvPr id="7" name="Picture 2" descr="http://xn----dtb2ahkse9f.xn--p1ai/wp-content/uploads/2011/08/%D0%BF%D0%BE%D1%80%D1%82%D1%84%D0%B5%D0%BB%D1%8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4797152"/>
            <a:ext cx="2232247" cy="1785799"/>
          </a:xfrm>
          <a:prstGeom prst="rect">
            <a:avLst/>
          </a:prstGeom>
          <a:noFill/>
        </p:spPr>
      </p:pic>
      <p:pic>
        <p:nvPicPr>
          <p:cNvPr id="5" name="Рисунок 4" descr="https://bizhbibl.ru/wp-content/uploads/3/f/0/3f031379cf6465f516c9f43149119f92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4293096"/>
            <a:ext cx="345638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5509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052736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Участие родителей в жизни ребёнка поможет им: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66124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1.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Увидеть мир с позиции ребёнка.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Относиться к ребёнку как к равному партнёру.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Понять, что недопустимо сравнивать своего ребёнка с другими детьми.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Знать сильные и слабые стороны ребёнка и учитывать их при воспитании.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Проявлять искреннюю заинтересованность        в его  действиях и быть готовыми к эмоциональной поддержке.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Установить хорошие доверительные отношения с ребёнком.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Значение творчества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5688632"/>
          </a:xfrm>
        </p:spPr>
        <p:txBody>
          <a:bodyPr>
            <a:no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Занятия творчеством приучают быть аккуратными, усидчивыми, наблюдательными и терпеливыми, быть более доброжелательными по отношению к сверстникам.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 детей совершенствуются воображение,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креативное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мышление и фантазия.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Овладение навыками изобразительной, конструктивной, театральной, словотворческой  деятельности тесно связано с развитием волевых качеств личности ребёнка, обеспечивает эмоциональное, образное мышление и воображение, прививает желание трудиться и добиваться положительного результата.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 ребёнка, занимающегося творчеством, крепнет ощущение собственной личностной ценности, постепенно формируются социальные контакты, умножается чувство самоконтроля. Помимо всего перечисленного, творческая деятельность способствует снижению уровня тревожности и личностных переживаний, в других условиях кажущихся непреодолимыми. Ребенку легче выразить с помощью зрительных образов испытываемые чувства и эмоции.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Занятия творческой деятельностью помогают организовать, интересно и с пользой провести свободное время.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509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8568952" cy="6264696"/>
          </a:xfrm>
        </p:spPr>
        <p:txBody>
          <a:bodyPr>
            <a:normAutofit fontScale="92500" lnSpcReduction="20000"/>
          </a:bodyPr>
          <a:lstStyle/>
          <a:p>
            <a:pPr algn="r" eaLnBrk="1" hangingPunct="1">
              <a:defRPr/>
            </a:pPr>
            <a:r>
              <a:rPr lang="ru-RU" sz="3600" dirty="0"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«…умело, умно, мудро, тонко, сердечно прикоснуться к каждой из тысячи граней, найти ту, которая, если её, как алмаз шлифовать, засверкает неповторимым сиянием человеческого таланта, а это сияние </a:t>
            </a:r>
            <a:r>
              <a:rPr lang="ru-RU" sz="3600" dirty="0" smtClean="0"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принесёт </a:t>
            </a:r>
            <a:r>
              <a:rPr lang="ru-RU" sz="3600" dirty="0"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человеку личное счастье…»            </a:t>
            </a:r>
            <a:br>
              <a:rPr lang="ru-RU" sz="3600" dirty="0"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800" dirty="0"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В.А. </a:t>
            </a:r>
            <a:r>
              <a:rPr lang="ru-RU" sz="2800" dirty="0" smtClean="0"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Сухомлинский</a:t>
            </a:r>
          </a:p>
          <a:p>
            <a:pPr algn="ctr">
              <a:buNone/>
              <a:defRPr/>
            </a:pPr>
            <a:endParaRPr lang="ru-RU" altLang="ru-RU" sz="2800" b="1" kern="0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defRPr/>
            </a:pPr>
            <a:r>
              <a:rPr lang="ru-RU" altLang="ru-RU" sz="2800" b="1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Занятия творчеством –</a:t>
            </a:r>
          </a:p>
          <a:p>
            <a:pPr>
              <a:buNone/>
              <a:defRPr/>
            </a:pPr>
            <a:r>
              <a:rPr lang="ru-RU" altLang="ru-RU" sz="2800" b="1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- «</a:t>
            </a:r>
            <a:r>
              <a:rPr lang="ru-RU" altLang="ru-RU" sz="2800" b="1" kern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спасательный круг» для ребёнка со сниженной самооценкой;</a:t>
            </a: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ru-RU" altLang="ru-RU" sz="2800" b="1" kern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 решающая роль в восстановлении   эмоционального равновесия в психике ребёнка;</a:t>
            </a:r>
          </a:p>
          <a:p>
            <a:pPr marL="0" indent="0">
              <a:lnSpc>
                <a:spcPct val="80000"/>
              </a:lnSpc>
              <a:buNone/>
              <a:defRPr/>
            </a:pPr>
            <a:endParaRPr lang="ru-RU" altLang="ru-RU" sz="2800" b="1" kern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ru-RU" altLang="ru-RU" sz="2800" b="1" kern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снятие внутренней напряжённости;</a:t>
            </a:r>
          </a:p>
          <a:p>
            <a:pPr marL="0" indent="0">
              <a:lnSpc>
                <a:spcPct val="80000"/>
              </a:lnSpc>
              <a:buNone/>
              <a:defRPr/>
            </a:pPr>
            <a:endParaRPr lang="ru-RU" altLang="ru-RU" sz="2800" b="1" kern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ru-RU" altLang="ru-RU" sz="2800" b="1" kern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получение жизненно необходимых навыков.</a:t>
            </a:r>
          </a:p>
          <a:p>
            <a:pPr>
              <a:buNone/>
              <a:defRPr/>
            </a:pP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2160240"/>
          </a:xfrm>
        </p:spPr>
        <p:txBody>
          <a:bodyPr>
            <a:noAutofit/>
          </a:bodyPr>
          <a:lstStyle/>
          <a:p>
            <a:pPr algn="l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"Ребёнок, испытавший радость творчества даже в самой минимальной степени, становится другим, чем ребёнок, подражающий актам других".                                         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Б. Асафьев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3284984"/>
            <a:ext cx="84969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«Дети должны расти в мире красоты, игры, сказки, музыки, рисунка, творчества…» </a:t>
            </a:r>
            <a:br>
              <a:rPr 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В. А. Сухомлинский.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5602634"/>
          </a:xfrm>
        </p:spPr>
        <p:txBody>
          <a:bodyPr>
            <a:noAutofit/>
          </a:bodyPr>
          <a:lstStyle/>
          <a:p>
            <a:pPr algn="l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                                    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ВЫВОД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Занятия рисованием не призваны сделать всех детей художниками, занятия конструированием не сделает всех архитекторами,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увлечение шитьём или вязанием может не стать профессией человека, но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их задача – освободить и расширить такие источники энергии, как творчество и самостоятельность, пробудить фантазию, усилить способности детей к наблюдению и оценке действительности. При самостоятельном выборе, нахождении и обработке формы ребёнок становится мужественным, искренним, развивает фантазию, интеллект, наблюдательность, терпение и позднее вкус. Психологами отмечается необходимость включения разнообразных видов творческой деятельности в образовательный процесс ОУ. Продуктивное творчество оказывает терапевтическое влияние, выступает в качестве профилактики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переутомляемости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детей, вызывает положительные эмоции, способствует установлению благоприятной, дружеской атмосферы в коллективе, организует и упорядочивает  поведение, заполняет свободное время полезной деятельностью.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742e27d616e30b43365c63e2ace17c1f__800x0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5445224"/>
            <a:ext cx="1872208" cy="1412776"/>
          </a:xfrm>
          <a:prstGeom prst="rect">
            <a:avLst/>
          </a:prstGeom>
        </p:spPr>
      </p:pic>
      <p:pic>
        <p:nvPicPr>
          <p:cNvPr id="6" name="Рисунок 5" descr="scale_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5445224"/>
            <a:ext cx="1872208" cy="1412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517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6868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sz="49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836712"/>
            <a:ext cx="8712968" cy="566124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Многообразие вариантов творческой деятельности предоставляет возможность создать ситуацию успеха: дети овладевают важным личностным качеством – уверенность в своих силах. Зная, что, каждый силён в своём, одному удаётся лучше рисование, а другому что-то другое, дети не испытывают чувства зависти.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процессе овладения навыками художественно-творческой деятельности дошкольники проявляют неподдельные эмоции, что развивает их способность к взаимопомощи, позволяет накопить наиболее позитивный социальный опыт. Позитивный настрой, спокойствие и терпение в общении – лучший показатель успешной социализации воспитанников, что позволяет сделать вывод о том, что творческая деятельность является очень эффективным средством социализации детей.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поддержка родителями всех увлечений и начинаний ребёнка поможет им быть уверенными, обогатит внутрисемейные отношения, укрепит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семейные традиции.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2967335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260648"/>
            <a:ext cx="8496944" cy="42165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Вспомнила  замечательное выражение:</a:t>
            </a:r>
          </a:p>
          <a:p>
            <a:pPr algn="ctr"/>
            <a:endParaRPr lang="ru-RU" sz="32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«Счастливый человек - это тот, кто с радостью утром идёт на работу, а вечером - с радостью возвращается домой». </a:t>
            </a:r>
          </a:p>
          <a:p>
            <a:pPr algn="ctr"/>
            <a:endParaRPr lang="ru-RU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То же самое можно сказать про школьника, идущего в школу. Если ему там комфортно, то он идёт в школу с удовольствием. </a:t>
            </a:r>
            <a:endParaRPr lang="ru-RU" sz="20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567539131-873593-9528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3327705" y="4826165"/>
            <a:ext cx="2344575" cy="1584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4310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C:\Users\Ольга\Desktop\Готовые слайды\12-5-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4455" cy="6858000"/>
          </a:xfrm>
          <a:prstGeom prst="rect">
            <a:avLst/>
          </a:prstGeom>
          <a:noFill/>
        </p:spPr>
      </p:pic>
      <p:pic>
        <p:nvPicPr>
          <p:cNvPr id="1027" name="Picture 3" descr="C:\Users\Ольга\Desktop\nasekomye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39552"/>
            <a:ext cx="3203848" cy="3118447"/>
          </a:xfrm>
          <a:prstGeom prst="rect">
            <a:avLst/>
          </a:prstGeom>
          <a:noFill/>
        </p:spPr>
      </p:pic>
      <p:pic>
        <p:nvPicPr>
          <p:cNvPr id="1029" name="Picture 5" descr="C:\Users\Ольга\Desktop\animaatjes-vlinders-117897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3433" y="1988840"/>
            <a:ext cx="2379614" cy="2088232"/>
          </a:xfrm>
          <a:prstGeom prst="rect">
            <a:avLst/>
          </a:prstGeom>
          <a:noFill/>
        </p:spPr>
      </p:pic>
      <p:pic>
        <p:nvPicPr>
          <p:cNvPr id="1031" name="Picture 7" descr="C:\Users\Ольга\Desktop\0_73e73_22d58509_M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2476280"/>
            <a:ext cx="1931205" cy="2176856"/>
          </a:xfrm>
          <a:prstGeom prst="rect">
            <a:avLst/>
          </a:prstGeom>
          <a:noFill/>
        </p:spPr>
      </p:pic>
      <p:pic>
        <p:nvPicPr>
          <p:cNvPr id="1033" name="Picture 9" descr="C:\Users\Ольга\Desktop\butt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624147">
            <a:off x="409056" y="3800442"/>
            <a:ext cx="3326824" cy="2680516"/>
          </a:xfrm>
          <a:prstGeom prst="rect">
            <a:avLst/>
          </a:prstGeom>
          <a:noFill/>
        </p:spPr>
      </p:pic>
      <p:pic>
        <p:nvPicPr>
          <p:cNvPr id="1034" name="Picture 10" descr="C:\Users\Ольга\Desktop\butterfly_PNG1019-160x17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0"/>
            <a:ext cx="1837088" cy="1951907"/>
          </a:xfrm>
          <a:prstGeom prst="rect">
            <a:avLst/>
          </a:prstGeom>
          <a:noFill/>
        </p:spPr>
      </p:pic>
      <p:pic>
        <p:nvPicPr>
          <p:cNvPr id="1035" name="Picture 11" descr="C:\Users\Ольга\Desktop\bec2e1b6c0d0e646d293b9b268d5729b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6016" y="3933055"/>
            <a:ext cx="1656184" cy="21170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1640</TotalTime>
  <Words>1105</Words>
  <Application>Microsoft Office PowerPoint</Application>
  <PresentationFormat>Экран (4:3)</PresentationFormat>
  <Paragraphs>169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Государственное бюджетное общеобразовательное учреждение Республики Хакасия для детей-сирот и детей, оставшихся без попечения родителей,  «Черногорская школа-интернат»</vt:lpstr>
      <vt:lpstr>СОЦИАЛИЗАЦИЯ</vt:lpstr>
      <vt:lpstr>                                                               Институты социализации –  это социальные учреждения, которые влияют на процесс социализации личности, помогающие человеку в формировании его личностных качеств:  первичные: семья, детский сад, школа; вторичные: вуз, армия, спортивная школа, музыкальная школа, церковь, СМИ и другие.    </vt:lpstr>
      <vt:lpstr>                                  Как семья влияет на социализацию ребёнка в обществе? Семья – это самый первый, мощный механизм становления личности ребёнка, накопления им социального опыта. Неформальное общение, атмосфера любви и заботы друг о друге, повседневная полезная  деятельность  детей и взрослых создают уникальные возможности для формирования у ребёнка нравственных ценностей, отношений, жизненных установок, социальной зрелости.                  Как школа влияет на социализацию? Школа организует процесс направляемой и стихийной социализации одновременно, становясь ведущим источником информационного обеспечения для ребёнка, поскольку в ней сосредоточено общение с взрослыми - педагогами и сверстниками - детьми. Соответственно осуществляется двухканальный обмен социальным опытом, передачей знаний, умений, навыков, формирование определённого стереотипа или модели поведения ребёнка.   </vt:lpstr>
      <vt:lpstr>Актуальность темы</vt:lpstr>
      <vt:lpstr> Как научить ребёнка мир любить? Как показать, что жизнь крылата? Попробуй научить детей творить – И крылья обретут ребята! </vt:lpstr>
      <vt:lpstr>«Чем больше мастерства   в детской ладошке,  тем умнее ребёнок».  В.А. Сухомлинский</vt:lpstr>
      <vt:lpstr> Виды творческой деятельности </vt:lpstr>
      <vt:lpstr>Слайд 9</vt:lpstr>
      <vt:lpstr>Эффективность использования разных видов творчества с детьми с ОВЗ</vt:lpstr>
      <vt:lpstr>Pоль семьи в социализации</vt:lpstr>
      <vt:lpstr>«Если хочешь, чтобы скорее расцвёл цветок, не нужно насильно развёртывать лепестки, а нужно создать условия, при которых он сам распустится»                                                         Л.Н. Толстой</vt:lpstr>
      <vt:lpstr>Одна из форм поощрения– это участие в классной или школьной выставке. Периодическая организация выставок даёт детям возможность заново увидеть и оценить свои работы, ощутить радость успеха. Выполненные на занятиях и во внеурочное время, а также дома при помощи родителей, работы ребят могут быть использованы как подарки для родных и друзей, применяются в оформлении школы, становятся участниками разных конкурсов.</vt:lpstr>
      <vt:lpstr>                                 </vt:lpstr>
      <vt:lpstr>    </vt:lpstr>
      <vt:lpstr>    </vt:lpstr>
      <vt:lpstr>Сотрудничество с родителями — это важнейшее условие повышения эффективности социализации ребёнка с ОВЗ.  Совместная деятельность ребёнка со взрослым позволяет наблюдать за своим ребёнком, развивая его возможности через творчество. Поэтому вся работа школы в настоящее время проходит с участием родителей благодаря современным средствам связи, возможности общаться через тетрадь, дневник, работу школьных центров. Цель этой работы:   обогащение детско-родительских отношений опытом совместной деятельности через совместное творчество. Задачи: вовлечь родителей в совместную деятельность с ребёнком в условиях семьи и школы; дать родителям и детям возможность продемонстрировать свои творческие способности.    </vt:lpstr>
      <vt:lpstr>Участие родителей в жизни ребёнка поможет им:</vt:lpstr>
      <vt:lpstr>Значение творчества</vt:lpstr>
      <vt:lpstr>Слайд 20</vt:lpstr>
      <vt:lpstr>"Ребёнок, испытавший радость творчества даже в самой минимальной степени, становится другим, чем ребёнок, подражающий актам других".                                           Б. Асафьев</vt:lpstr>
      <vt:lpstr>                                     ВЫВОД  Занятия рисованием не призваны сделать всех детей художниками, занятия конструированием не сделает всех архитекторами, увлечение шитьём или вязанием может не стать профессией человека, но их задача – освободить и расширить такие источники энергии, как творчество и самостоятельность, пробудить фантазию, усилить способности детей к наблюдению и оценке действительности. При самостоятельном выборе, нахождении и обработке формы ребёнок становится мужественным, искренним, развивает фантазию, интеллект, наблюдательность, терпение и позднее вкус. Психологами отмечается необходимость включения разнообразных видов творческой деятельности в образовательный процесс ОУ. Продуктивное творчество оказывает терапевтическое влияние, выступает в качестве профилактики переутомляемости детей, вызывает положительные эмоции, способствует установлению благоприятной, дружеской атмосферы в коллективе, организует и упорядочивает  поведение, заполняет свободное время полезной деятельностью. </vt:lpstr>
      <vt:lpstr>Заключение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</dc:creator>
  <cp:lastModifiedBy>st302</cp:lastModifiedBy>
  <cp:revision>124</cp:revision>
  <dcterms:created xsi:type="dcterms:W3CDTF">2021-05-04T11:23:19Z</dcterms:created>
  <dcterms:modified xsi:type="dcterms:W3CDTF">2024-04-10T06:41:27Z</dcterms:modified>
</cp:coreProperties>
</file>