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1"/>
  </p:notesMasterIdLst>
  <p:sldIdLst>
    <p:sldId id="256" r:id="rId2"/>
    <p:sldId id="277" r:id="rId3"/>
    <p:sldId id="257" r:id="rId4"/>
    <p:sldId id="258" r:id="rId5"/>
    <p:sldId id="269" r:id="rId6"/>
    <p:sldId id="259" r:id="rId7"/>
    <p:sldId id="260" r:id="rId8"/>
    <p:sldId id="261" r:id="rId9"/>
    <p:sldId id="262" r:id="rId10"/>
    <p:sldId id="263" r:id="rId11"/>
    <p:sldId id="264" r:id="rId12"/>
    <p:sldId id="268" r:id="rId13"/>
    <p:sldId id="265" r:id="rId14"/>
    <p:sldId id="266" r:id="rId15"/>
    <p:sldId id="278" r:id="rId16"/>
    <p:sldId id="267" r:id="rId17"/>
    <p:sldId id="270" r:id="rId18"/>
    <p:sldId id="271" r:id="rId19"/>
    <p:sldId id="272" r:id="rId20"/>
    <p:sldId id="273" r:id="rId21"/>
    <p:sldId id="274" r:id="rId22"/>
    <p:sldId id="279" r:id="rId23"/>
    <p:sldId id="280" r:id="rId24"/>
    <p:sldId id="284" r:id="rId25"/>
    <p:sldId id="281" r:id="rId26"/>
    <p:sldId id="282" r:id="rId27"/>
    <p:sldId id="283" r:id="rId28"/>
    <p:sldId id="276" r:id="rId29"/>
    <p:sldId id="275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7136A-547A-4ED8-8C8B-E3ECDCC1DB8B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232FB9-6186-4C9F-ACB8-F5E438B209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565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232FB9-6186-4C9F-ACB8-F5E438B209D2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224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C738935-73BD-4457-9327-F0D139B324F6}" type="datetimeFigureOut">
              <a:rPr lang="ru-RU" smtClean="0"/>
              <a:pPr/>
              <a:t>14.02.2025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58C969F-0757-4A1D-A32F-0C7AAE4683C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med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2.gif"/><Relationship Id="rId5" Type="http://schemas.openxmlformats.org/officeDocument/2006/relationships/image" Target="../media/image31.jpeg"/><Relationship Id="rId4" Type="http://schemas.openxmlformats.org/officeDocument/2006/relationships/image" Target="../media/image30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4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Для чего человеку сердце?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2491" y="3736622"/>
            <a:ext cx="6115813" cy="127655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Comic Sans MS" pitchFamily="66" charset="0"/>
              </a:rPr>
              <a:t>Постникова Ю.А., учитель  </a:t>
            </a:r>
          </a:p>
          <a:p>
            <a:r>
              <a:rPr lang="ru-RU" b="1" i="1" dirty="0" smtClean="0">
                <a:solidFill>
                  <a:srgbClr val="C00000"/>
                </a:solidFill>
                <a:latin typeface="Comic Sans MS" pitchFamily="66" charset="0"/>
              </a:rPr>
              <a:t>МБОУ «</a:t>
            </a:r>
            <a:r>
              <a:rPr lang="ru-RU" b="1" i="1" dirty="0" err="1" smtClean="0">
                <a:solidFill>
                  <a:srgbClr val="C00000"/>
                </a:solidFill>
                <a:latin typeface="Comic Sans MS" pitchFamily="66" charset="0"/>
              </a:rPr>
              <a:t>Чушевицкая</a:t>
            </a:r>
            <a:r>
              <a:rPr lang="ru-RU" b="1" i="1" dirty="0" smtClean="0">
                <a:solidFill>
                  <a:srgbClr val="C00000"/>
                </a:solidFill>
                <a:latin typeface="Comic Sans MS" pitchFamily="66" charset="0"/>
              </a:rPr>
              <a:t> средняя школа»</a:t>
            </a:r>
            <a:endParaRPr lang="ru-RU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2066">
            <a:off x="-108520" y="-216265"/>
            <a:ext cx="2602020" cy="26020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9264">
            <a:off x="6330922" y="292090"/>
            <a:ext cx="2718972" cy="204449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810238"/>
            <a:ext cx="3048000" cy="20288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072" y="0"/>
            <a:ext cx="3051993" cy="20308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99225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14348" y="817563"/>
            <a:ext cx="7643866" cy="1201737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День и ночь стучит оно, 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Словно бы заведено. 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Будет плохо, если вдруг </a:t>
            </a:r>
            <a:br>
              <a:rPr lang="ru-RU" sz="2400" b="1" dirty="0" smtClean="0">
                <a:solidFill>
                  <a:srgbClr val="C00000"/>
                </a:solidFill>
              </a:rPr>
            </a:br>
            <a:r>
              <a:rPr lang="ru-RU" sz="2400" b="1" dirty="0" smtClean="0">
                <a:solidFill>
                  <a:srgbClr val="C00000"/>
                </a:solidFill>
              </a:rPr>
              <a:t>Прекратится этот стук.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34818" name="Picture 2" descr="http://riddle.su/icons/heart25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861780"/>
            <a:ext cx="2438400" cy="2438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101002" y="2708920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Comic Sans MS" pitchFamily="66" charset="0"/>
              </a:rPr>
              <a:t>СЕРДЦЕ</a:t>
            </a:r>
            <a:endParaRPr lang="ru-RU" b="1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3861048"/>
            <a:ext cx="741682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2060"/>
                </a:solidFill>
                <a:cs typeface="Gautami" panose="020B0502040204020203" pitchFamily="34" charset="0"/>
              </a:rPr>
              <a:t>Цели:</a:t>
            </a:r>
            <a:endParaRPr lang="ru-RU" sz="2400" b="1" u="sng" dirty="0" smtClean="0">
              <a:solidFill>
                <a:srgbClr val="002060"/>
              </a:solidFill>
              <a:cs typeface="Gautami" panose="020B0502040204020203" pitchFamily="34" charset="0"/>
            </a:endParaRPr>
          </a:p>
          <a:p>
            <a:r>
              <a:rPr lang="ru-RU" sz="2000" b="1" u="sng" dirty="0" smtClean="0">
                <a:solidFill>
                  <a:srgbClr val="00B050"/>
                </a:solidFill>
                <a:cs typeface="Aharoni" panose="02010803020104030203" pitchFamily="2" charset="-79"/>
              </a:rPr>
              <a:t>Узнать</a:t>
            </a:r>
            <a:r>
              <a:rPr lang="ru-RU" sz="2000" u="sng" dirty="0" smtClean="0">
                <a:solidFill>
                  <a:srgbClr val="00B050"/>
                </a:solidFill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accent2"/>
                </a:solidFill>
              </a:rPr>
              <a:t>Что такое сердце?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accent5"/>
                </a:solidFill>
              </a:rPr>
              <a:t>Строение и  функции сердца у человека.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Живые организмы, которые имеют «истинное сердце»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7030A0"/>
                </a:solidFill>
              </a:rPr>
              <a:t>Влияние вредных факторов на работу сердца.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/>
              <a:t>Профилактика сердечно-сосудистых заболеваний.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8386">
            <a:off x="854574" y="2459136"/>
            <a:ext cx="2194699" cy="1533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5700">
            <a:off x="877329" y="969854"/>
            <a:ext cx="1622514" cy="1229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/>
              <a:t>Что такое сердце?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2119257"/>
            <a:ext cx="6183789" cy="2101831"/>
          </a:xfrm>
        </p:spPr>
        <p:txBody>
          <a:bodyPr/>
          <a:lstStyle/>
          <a:p>
            <a:pPr algn="ctr"/>
            <a:r>
              <a:rPr lang="ru-RU" dirty="0"/>
              <a:t>Сердце – это мешок из мышц, разгоняющих кровь по всему телу </a:t>
            </a:r>
            <a:r>
              <a:rPr lang="ru-RU" dirty="0" smtClean="0"/>
              <a:t>человека. Ежедневно </a:t>
            </a:r>
            <a:r>
              <a:rPr lang="ru-RU" dirty="0"/>
              <a:t>оно перекачивает тысячи литров крови.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847" y="3717032"/>
            <a:ext cx="4415011" cy="2477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18" y="476672"/>
            <a:ext cx="1347111" cy="220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57609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/>
              <a:t>Где находится сердце?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Сердце расположено в левой половине грудной </a:t>
            </a:r>
            <a:r>
              <a:rPr lang="ru-RU" dirty="0" smtClean="0"/>
              <a:t>клетки и защищено ребрами.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140968"/>
            <a:ext cx="2857500" cy="2438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0754" y="2996952"/>
            <a:ext cx="2376325" cy="32674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1082824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/>
              <a:t>Какой размер у сердца?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Сердце взрослого человека по размерам примерно равняется сжатому кулаку.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636912"/>
            <a:ext cx="2896747" cy="35050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106992"/>
            <a:ext cx="2564904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04363555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Из чего состоит сердце?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988840"/>
            <a:ext cx="6196405" cy="3603812"/>
          </a:xfrm>
        </p:spPr>
        <p:txBody>
          <a:bodyPr/>
          <a:lstStyle/>
          <a:p>
            <a:r>
              <a:rPr lang="ru-RU" dirty="0" smtClean="0"/>
              <a:t>Сердце </a:t>
            </a:r>
            <a:r>
              <a:rPr lang="ru-RU" dirty="0"/>
              <a:t>состоит из четырех камер – 2 предсердия и 2 желудочка. Данные отделы сердца разделены перегородками, между камерами кровь циркулирует через клапанный аппарат.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253" y="4005064"/>
            <a:ext cx="2115228" cy="2130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812145"/>
            <a:ext cx="2835597" cy="2467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7060962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764704"/>
            <a:ext cx="7613916" cy="5729471"/>
          </a:xfrm>
        </p:spPr>
      </p:pic>
    </p:spTree>
    <p:extLst>
      <p:ext uri="{BB962C8B-B14F-4D97-AF65-F5344CB8AC3E}">
        <p14:creationId xmlns:p14="http://schemas.microsoft.com/office/powerpoint/2010/main" val="85560195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6677213" cy="64807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/>
              <a:t>Клапанный </a:t>
            </a:r>
            <a:r>
              <a:rPr lang="ru-RU" dirty="0" smtClean="0"/>
              <a:t>аппарат.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873216"/>
            <a:ext cx="6196405" cy="3603812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Сердце имеет в своем составе 4 клапана. Все клапаны сердца обеспечивают однонаправленное продвижение крови и препятствуют ее обратному току.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564904"/>
            <a:ext cx="4478110" cy="37969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81938746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Слои сердца.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2060848"/>
            <a:ext cx="6196405" cy="3603812"/>
          </a:xfrm>
        </p:spPr>
        <p:txBody>
          <a:bodyPr>
            <a:normAutofit/>
          </a:bodyPr>
          <a:lstStyle/>
          <a:p>
            <a:r>
              <a:rPr lang="ru-RU" dirty="0"/>
              <a:t>Условно в стенке сердца можно выделить 3 слоя: </a:t>
            </a:r>
            <a:endParaRPr lang="en-US" dirty="0" smtClean="0"/>
          </a:p>
          <a:p>
            <a:r>
              <a:rPr lang="ru-RU" dirty="0" smtClean="0"/>
              <a:t>1</a:t>
            </a:r>
            <a:r>
              <a:rPr lang="ru-RU" b="1" dirty="0">
                <a:solidFill>
                  <a:srgbClr val="002060"/>
                </a:solidFill>
              </a:rPr>
              <a:t>. Наружный слизистый слой – перикард</a:t>
            </a:r>
            <a:r>
              <a:rPr lang="ru-RU" dirty="0"/>
              <a:t>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957" y="3861048"/>
            <a:ext cx="1584176" cy="2150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372" y="3573016"/>
            <a:ext cx="2589634" cy="2285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2112992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6965245" cy="1202485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268760"/>
            <a:ext cx="6196405" cy="3603812"/>
          </a:xfrm>
        </p:spPr>
        <p:txBody>
          <a:bodyPr>
            <a:normAutofit/>
          </a:bodyPr>
          <a:lstStyle/>
          <a:p>
            <a:r>
              <a:rPr lang="ru-RU" dirty="0"/>
              <a:t>2. </a:t>
            </a:r>
            <a:r>
              <a:rPr lang="ru-RU" b="1" dirty="0">
                <a:solidFill>
                  <a:srgbClr val="002060"/>
                </a:solidFill>
              </a:rPr>
              <a:t>Мышечный слой (миокард)</a:t>
            </a:r>
            <a:r>
              <a:rPr lang="ru-RU" dirty="0"/>
              <a:t> – это наиболее массивный слой, представленный, в основном, мышечной тканью.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996952"/>
            <a:ext cx="2629272" cy="2103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824" y="3024902"/>
            <a:ext cx="3916140" cy="257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45543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243408"/>
            <a:ext cx="6965245" cy="1202485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1196752"/>
            <a:ext cx="6196405" cy="3603812"/>
          </a:xfrm>
        </p:spPr>
        <p:txBody>
          <a:bodyPr>
            <a:normAutofit/>
          </a:bodyPr>
          <a:lstStyle/>
          <a:p>
            <a:r>
              <a:rPr lang="ru-RU" dirty="0" smtClean="0"/>
              <a:t>3</a:t>
            </a:r>
            <a:r>
              <a:rPr lang="ru-RU" dirty="0"/>
              <a:t>. </a:t>
            </a:r>
            <a:r>
              <a:rPr lang="ru-RU" b="1" dirty="0">
                <a:solidFill>
                  <a:srgbClr val="002060"/>
                </a:solidFill>
              </a:rPr>
              <a:t>Внутренний слой (эндокард) 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44824"/>
            <a:ext cx="2847758" cy="28529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060848"/>
            <a:ext cx="2732162" cy="332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63163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ru-RU" dirty="0" smtClean="0"/>
              <a:t>Для чего нужно сердце?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Сердце, сокращаясь, работает как насос и проталкивает кровь по сосудам, обеспечивая ее непрерывное движение. При его остановке наступает смерть, так как прекращается доставка тканям кислорода и питательных веществ, а также освобождение их от продуктов распада.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725144"/>
            <a:ext cx="1740024" cy="1740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4040126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58"/>
          <a:stretch/>
        </p:blipFill>
        <p:spPr>
          <a:xfrm>
            <a:off x="1979712" y="0"/>
            <a:ext cx="5010362" cy="6460210"/>
          </a:xfrm>
        </p:spPr>
      </p:pic>
    </p:spTree>
    <p:extLst>
      <p:ext uri="{BB962C8B-B14F-4D97-AF65-F5344CB8AC3E}">
        <p14:creationId xmlns:p14="http://schemas.microsoft.com/office/powerpoint/2010/main" val="4021660898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Как работает сердце?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Сердце сжимается и разжимается примерно 100 тысяч раз в сутки. В детском возрасте пульс составляет 90—100 ударов в минуту, а у взрослых — 70—80 ударов в минуту. Когда вы делаете какие-то усилия, например, бежите, частота ударов может увеличиться примерно в три с половиной раза.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4038275"/>
            <a:ext cx="1037481" cy="169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372212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Как «звучит» сердце?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276872"/>
            <a:ext cx="2544602" cy="193389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437112"/>
            <a:ext cx="2143125" cy="1609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139818"/>
            <a:ext cx="1270248" cy="17321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197594"/>
            <a:ext cx="1981200" cy="1890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3601333" y="4871975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Звук сердца</a:t>
            </a:r>
            <a:endParaRPr lang="ru-RU" dirty="0"/>
          </a:p>
        </p:txBody>
      </p:sp>
      <p:pic>
        <p:nvPicPr>
          <p:cNvPr id="10" name="eto_zvuk_bieniya_serdca_-_Bienie_serdc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6012160" y="4751841"/>
            <a:ext cx="609600" cy="6096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91833263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У кого есть сердце?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628800"/>
            <a:ext cx="6196405" cy="3603812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Сердце появляется у улиток. Оно состоит </a:t>
            </a:r>
            <a:r>
              <a:rPr lang="ru-RU" dirty="0"/>
              <a:t>из одного желудочка и одного </a:t>
            </a:r>
            <a:r>
              <a:rPr lang="ru-RU" dirty="0" smtClean="0"/>
              <a:t>предсердия.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56992"/>
            <a:ext cx="5637659" cy="3120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34112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Сердце у насекомых.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Сердце представлено в виде длинного трубчатого органа, продольно располагающегося внутри брюшка и разделенного на камеры.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0"/>
          <a:stretch/>
        </p:blipFill>
        <p:spPr>
          <a:xfrm>
            <a:off x="1835696" y="3717032"/>
            <a:ext cx="5841454" cy="2451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1392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Сердце у членистоногих.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Кровеносная система состоит из сердца в виде пятиугольного мешочка, расположенного на спинной стороне </a:t>
            </a:r>
            <a:r>
              <a:rPr lang="ru-RU" dirty="0" err="1" smtClean="0"/>
              <a:t>челюстегруди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861048"/>
            <a:ext cx="5191850" cy="25340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156" y="1700808"/>
            <a:ext cx="1852237" cy="486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61248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Сердце у рыб.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Сердце у рыб небольшое, составляющее примерно 0,1% массы тела. </a:t>
            </a:r>
            <a:r>
              <a:rPr lang="ru-RU" dirty="0" smtClean="0"/>
              <a:t>Для </a:t>
            </a:r>
            <a:r>
              <a:rPr lang="ru-RU" dirty="0"/>
              <a:t>всех рыб характерно двухкамерное сердце.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3861048"/>
            <a:ext cx="4932040" cy="240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4157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Сердце земноводных и </a:t>
            </a:r>
            <a:r>
              <a:rPr lang="ru-RU" dirty="0" smtClean="0"/>
              <a:t>пресмыкающихся.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Сердце </a:t>
            </a:r>
            <a:r>
              <a:rPr lang="ru-RU" dirty="0"/>
              <a:t>у них </a:t>
            </a:r>
            <a:r>
              <a:rPr lang="ru-RU" dirty="0" err="1" smtClean="0"/>
              <a:t>трёхкамерное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632542"/>
            <a:ext cx="2889895" cy="348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699050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Сердце птиц и млекопитающих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Сердце птиц и млекопитающих (зверей) — четырёхкамерное. Различают (анатомически): правое предсердие, правый желудочек, левое предсердие и левый желудочек.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509120"/>
            <a:ext cx="4291584" cy="18623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7" y="4058683"/>
            <a:ext cx="3583311" cy="134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13592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/>
              <a:t>Влияние вредных факторов на сердечно-сосудистую систему.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Сердечно-сосудистые заболевания являются ведущей причиной заболеваемости и смертности в нашем современном обществе.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933056"/>
            <a:ext cx="3132584" cy="1414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728886"/>
            <a:ext cx="1828800" cy="1347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408" y="3356992"/>
            <a:ext cx="2038061" cy="1360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Звук_кардиомонитора_-_Остановка_сердца_(0-23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018.0432" end="6030.816"/>
                </p14:media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7082438" y="50976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38386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/>
              <a:t>Факторы, которые вызывают сердечно-сосудистые заболевания.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Фактор №1.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sz="2800" b="1" dirty="0">
                <a:solidFill>
                  <a:srgbClr val="002060"/>
                </a:solidFill>
              </a:rPr>
              <a:t>Курение </a:t>
            </a:r>
            <a:r>
              <a:rPr lang="ru-RU" dirty="0"/>
              <a:t>– один из основных факторов риска развития заболеваний сердечно-сосудистой системы.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России количество смертей от табакокурения около </a:t>
            </a:r>
            <a:r>
              <a:rPr lang="ru-RU" u="sng" dirty="0" smtClean="0">
                <a:solidFill>
                  <a:srgbClr val="C00000"/>
                </a:solidFill>
              </a:rPr>
              <a:t>400 000 человек в год</a:t>
            </a:r>
            <a:r>
              <a:rPr lang="ru-RU" dirty="0" smtClean="0"/>
              <a:t>; 63% из них - от болезней системы кровообращения.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3429000"/>
            <a:ext cx="837456" cy="837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786" y="5013176"/>
            <a:ext cx="1801973" cy="120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458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Clr>
                <a:srgbClr val="AA2B1E"/>
              </a:buClr>
              <a:buNone/>
            </a:pPr>
            <a:r>
              <a:rPr lang="ru-RU" b="1" dirty="0">
                <a:solidFill>
                  <a:srgbClr val="FF0000"/>
                </a:solidFill>
              </a:rPr>
              <a:t>Фактор </a:t>
            </a:r>
            <a:r>
              <a:rPr lang="ru-RU" b="1" dirty="0" smtClean="0">
                <a:solidFill>
                  <a:srgbClr val="FF0000"/>
                </a:solidFill>
              </a:rPr>
              <a:t>№2</a:t>
            </a:r>
          </a:p>
          <a:p>
            <a:pPr marL="0" lvl="0" indent="0">
              <a:buClr>
                <a:srgbClr val="AA2B1E"/>
              </a:buClr>
              <a:buNone/>
            </a:pPr>
            <a:r>
              <a:rPr lang="ru-RU" b="1" dirty="0" smtClean="0">
                <a:solidFill>
                  <a:srgbClr val="002060"/>
                </a:solidFill>
              </a:rPr>
              <a:t>Наркомания-</a:t>
            </a:r>
            <a:r>
              <a:rPr lang="ru-RU" dirty="0" smtClean="0"/>
              <a:t>является вторым по значимости фактором. В России умирает около 100 тысяч человек в год, в возрасте до 25 лет.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861048"/>
            <a:ext cx="2880370" cy="217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61763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Фактор </a:t>
            </a:r>
            <a:r>
              <a:rPr lang="ru-RU" b="1" dirty="0" smtClean="0">
                <a:solidFill>
                  <a:srgbClr val="FF0000"/>
                </a:solidFill>
              </a:rPr>
              <a:t>№3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Алкоголь-</a:t>
            </a:r>
            <a:r>
              <a:rPr lang="ru-RU" dirty="0" smtClean="0"/>
              <a:t>является третьим по значимости фактором риска болезней в мире. От причин, связанных с алкоголем, ежедневно умирает 320 000 молодых людей в возрасте 15-30 лет.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149080"/>
            <a:ext cx="1804987" cy="18049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610637"/>
            <a:ext cx="2376264" cy="161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6184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Профилактика сердечно- сосудистых заболеваний.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Здоровый образ жизни!!!</a:t>
            </a:r>
          </a:p>
          <a:p>
            <a:r>
              <a:rPr lang="ru-RU" b="1" u="sng" dirty="0" smtClean="0">
                <a:solidFill>
                  <a:srgbClr val="FF0000"/>
                </a:solidFill>
              </a:rPr>
              <a:t>Запрет </a:t>
            </a:r>
            <a:r>
              <a:rPr lang="ru-RU" dirty="0" smtClean="0"/>
              <a:t>употребления алкоголя и наркотиков!!!</a:t>
            </a:r>
          </a:p>
          <a:p>
            <a:r>
              <a:rPr lang="ru-RU" b="1" u="sng" dirty="0" smtClean="0">
                <a:solidFill>
                  <a:srgbClr val="FF0000"/>
                </a:solidFill>
              </a:rPr>
              <a:t>Запрет</a:t>
            </a:r>
            <a:r>
              <a:rPr lang="ru-RU" dirty="0" smtClean="0"/>
              <a:t> курения!!!</a:t>
            </a:r>
          </a:p>
          <a:p>
            <a:r>
              <a:rPr lang="ru-RU" dirty="0" smtClean="0"/>
              <a:t>Правильное и сбалансированное питание!!!</a:t>
            </a:r>
          </a:p>
          <a:p>
            <a:r>
              <a:rPr lang="ru-RU" dirty="0" smtClean="0"/>
              <a:t>Дозированная физическая нагрузка!!!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924944"/>
            <a:ext cx="1137297" cy="9946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420888"/>
            <a:ext cx="724867" cy="72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578988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764704"/>
            <a:ext cx="5400599" cy="5400599"/>
          </a:xfrm>
        </p:spPr>
      </p:pic>
    </p:spTree>
    <p:extLst>
      <p:ext uri="{BB962C8B-B14F-4D97-AF65-F5344CB8AC3E}">
        <p14:creationId xmlns:p14="http://schemas.microsoft.com/office/powerpoint/2010/main" val="2950811174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628800"/>
            <a:ext cx="6196405" cy="360381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Сердце</a:t>
            </a:r>
            <a:r>
              <a:rPr lang="ru-RU" dirty="0" smtClean="0"/>
              <a:t> –   главная мышца организма. Это мощный насос, который  двигает кровь по сосудам и питает кислородом и веществами органы.</a:t>
            </a:r>
          </a:p>
          <a:p>
            <a:r>
              <a:rPr lang="ru-RU" dirty="0" smtClean="0"/>
              <a:t> </a:t>
            </a:r>
            <a:r>
              <a:rPr lang="ru-RU" b="1" dirty="0" smtClean="0"/>
              <a:t>Сердце</a:t>
            </a:r>
            <a:r>
              <a:rPr lang="ru-RU" dirty="0" smtClean="0"/>
              <a:t>  - управляет всеми внутренними органами и мышцами.</a:t>
            </a:r>
          </a:p>
          <a:p>
            <a:r>
              <a:rPr lang="ru-RU" b="1" dirty="0" smtClean="0"/>
              <a:t>Сердце</a:t>
            </a:r>
            <a:r>
              <a:rPr lang="ru-RU" dirty="0" smtClean="0"/>
              <a:t> – очень важный орган, который подвержен влиянию вредных факторов. </a:t>
            </a:r>
            <a:r>
              <a:rPr lang="ru-RU" b="1" u="sng" dirty="0" smtClean="0">
                <a:solidFill>
                  <a:schemeClr val="accent5"/>
                </a:solidFill>
              </a:rPr>
              <a:t>Ведение здорового образа жизни продлевает жизнь человеку.</a:t>
            </a:r>
          </a:p>
          <a:p>
            <a:pPr>
              <a:buNone/>
            </a:pPr>
            <a:r>
              <a:rPr lang="ru-RU" b="1" u="sng" dirty="0" smtClean="0">
                <a:solidFill>
                  <a:schemeClr val="accent5"/>
                </a:solidFill>
              </a:rPr>
              <a:t/>
            </a:r>
            <a:br>
              <a:rPr lang="ru-RU" b="1" u="sng" dirty="0" smtClean="0">
                <a:solidFill>
                  <a:schemeClr val="accent5"/>
                </a:solidFill>
              </a:rPr>
            </a:br>
            <a:r>
              <a:rPr lang="ru-RU" b="1" u="sng" dirty="0" smtClean="0">
                <a:solidFill>
                  <a:schemeClr val="accent5"/>
                </a:solidFill>
              </a:rPr>
              <a:t/>
            </a:r>
            <a:br>
              <a:rPr lang="ru-RU" b="1" u="sng" dirty="0" smtClean="0">
                <a:solidFill>
                  <a:schemeClr val="accent5"/>
                </a:solidFill>
              </a:rPr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378687"/>
            <a:ext cx="2425452" cy="18312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929855"/>
            <a:ext cx="1726227" cy="2301635"/>
          </a:xfrm>
          <a:prstGeom prst="rect">
            <a:avLst/>
          </a:prstGeom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Источники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63040" y="2119257"/>
            <a:ext cx="6196405" cy="3095693"/>
          </a:xfrm>
        </p:spPr>
        <p:txBody>
          <a:bodyPr>
            <a:normAutofit/>
          </a:bodyPr>
          <a:lstStyle/>
          <a:p>
            <a:r>
              <a:rPr lang="ru-RU" sz="1600" dirty="0"/>
              <a:t>Привес </a:t>
            </a:r>
            <a:r>
              <a:rPr lang="ru-RU" sz="1600" dirty="0" smtClean="0"/>
              <a:t>М.Г- Анатомия человека.</a:t>
            </a:r>
          </a:p>
          <a:p>
            <a:r>
              <a:rPr lang="ru-RU" sz="1600" dirty="0" smtClean="0">
                <a:solidFill>
                  <a:srgbClr val="000000"/>
                </a:solidFill>
                <a:latin typeface="helioscondcbold"/>
              </a:rPr>
              <a:t>Атлас </a:t>
            </a:r>
            <a:r>
              <a:rPr lang="ru-RU" sz="1600" dirty="0">
                <a:solidFill>
                  <a:srgbClr val="000000"/>
                </a:solidFill>
                <a:latin typeface="helioscondcbold"/>
              </a:rPr>
              <a:t>анатомии </a:t>
            </a:r>
            <a:r>
              <a:rPr lang="ru-RU" sz="1600" dirty="0" smtClean="0">
                <a:solidFill>
                  <a:srgbClr val="000000"/>
                </a:solidFill>
                <a:latin typeface="helioscondcbold"/>
              </a:rPr>
              <a:t>человека</a:t>
            </a:r>
            <a:r>
              <a:rPr lang="ru-RU" sz="1600" dirty="0">
                <a:solidFill>
                  <a:srgbClr val="000000"/>
                </a:solidFill>
                <a:latin typeface="helioscondcbold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latin typeface="helioscondcbold"/>
              </a:rPr>
              <a:t>- </a:t>
            </a:r>
            <a:r>
              <a:rPr lang="ru-RU" sz="1600" dirty="0" smtClean="0">
                <a:solidFill>
                  <a:srgbClr val="000000"/>
                </a:solidFill>
                <a:latin typeface="tahoma"/>
              </a:rPr>
              <a:t>Синельников </a:t>
            </a:r>
            <a:r>
              <a:rPr lang="ru-RU" sz="1600" dirty="0">
                <a:solidFill>
                  <a:srgbClr val="000000"/>
                </a:solidFill>
                <a:latin typeface="tahoma"/>
              </a:rPr>
              <a:t>Р.Д., Синельников Я.Р</a:t>
            </a:r>
            <a:r>
              <a:rPr lang="ru-RU" sz="1600" dirty="0" smtClean="0">
                <a:solidFill>
                  <a:srgbClr val="000000"/>
                </a:solidFill>
                <a:latin typeface="tahoma"/>
              </a:rPr>
              <a:t>.</a:t>
            </a:r>
          </a:p>
          <a:p>
            <a:r>
              <a:rPr lang="ru-RU" sz="1600" dirty="0" smtClean="0">
                <a:solidFill>
                  <a:srgbClr val="000000"/>
                </a:solidFill>
                <a:latin typeface="tahoma"/>
              </a:rPr>
              <a:t>Кафедра гигиенического воспитания, обучения и организации медицинской профилактики СЗГМУ имени И.И. Мечникова.</a:t>
            </a:r>
          </a:p>
          <a:p>
            <a:endParaRPr lang="ru-RU" sz="1600" dirty="0" smtClean="0">
              <a:solidFill>
                <a:srgbClr val="000000"/>
              </a:solidFill>
              <a:latin typeface="tahoma"/>
            </a:endParaRPr>
          </a:p>
          <a:p>
            <a:endParaRPr lang="ru-RU" sz="1600" dirty="0" smtClean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2336</TotalTime>
  <Words>628</Words>
  <Application>Microsoft Office PowerPoint</Application>
  <PresentationFormat>Экран (4:3)</PresentationFormat>
  <Paragraphs>73</Paragraphs>
  <Slides>29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42" baseType="lpstr">
      <vt:lpstr>Aharoni</vt:lpstr>
      <vt:lpstr>Arial</vt:lpstr>
      <vt:lpstr>Brush Script MT</vt:lpstr>
      <vt:lpstr>Calibri</vt:lpstr>
      <vt:lpstr>Comic Sans MS</vt:lpstr>
      <vt:lpstr>Constantia</vt:lpstr>
      <vt:lpstr>Franklin Gothic Book</vt:lpstr>
      <vt:lpstr>Gautami</vt:lpstr>
      <vt:lpstr>helioscondcbold</vt:lpstr>
      <vt:lpstr>Rage Italic</vt:lpstr>
      <vt:lpstr>tahoma</vt:lpstr>
      <vt:lpstr>Wingdings</vt:lpstr>
      <vt:lpstr>Кнопка</vt:lpstr>
      <vt:lpstr>Для чего человеку сердце?</vt:lpstr>
      <vt:lpstr>День и ночь стучит оно,  Словно бы заведено.  Будет плохо, если вдруг  Прекратится этот стук.</vt:lpstr>
      <vt:lpstr>Что такое сердце?</vt:lpstr>
      <vt:lpstr>Где находится сердце?</vt:lpstr>
      <vt:lpstr>Какой размер у сердца?</vt:lpstr>
      <vt:lpstr>Из чего состоит сердце?</vt:lpstr>
      <vt:lpstr>Презентация PowerPoint</vt:lpstr>
      <vt:lpstr>Клапанный аппарат.</vt:lpstr>
      <vt:lpstr>Слои сердца.</vt:lpstr>
      <vt:lpstr>Презентация PowerPoint</vt:lpstr>
      <vt:lpstr>Презентация PowerPoint</vt:lpstr>
      <vt:lpstr>Для чего нужно сердце?</vt:lpstr>
      <vt:lpstr>Презентация PowerPoint</vt:lpstr>
      <vt:lpstr>Как работает сердце?</vt:lpstr>
      <vt:lpstr>Как «звучит» сердце?</vt:lpstr>
      <vt:lpstr>У кого есть сердце?</vt:lpstr>
      <vt:lpstr>Сердце у насекомых.</vt:lpstr>
      <vt:lpstr>Сердце у членистоногих.</vt:lpstr>
      <vt:lpstr>Сердце у рыб.</vt:lpstr>
      <vt:lpstr>Сердце земноводных и пресмыкающихся. </vt:lpstr>
      <vt:lpstr>Сердце птиц и млекопитающих </vt:lpstr>
      <vt:lpstr>Влияние вредных факторов на сердечно-сосудистую систему.</vt:lpstr>
      <vt:lpstr>Факторы, которые вызывают сердечно-сосудистые заболевания.</vt:lpstr>
      <vt:lpstr>Презентация PowerPoint</vt:lpstr>
      <vt:lpstr>Презентация PowerPoint</vt:lpstr>
      <vt:lpstr>Профилактика сердечно- сосудистых заболеваний.</vt:lpstr>
      <vt:lpstr>Презентация PowerPoint</vt:lpstr>
      <vt:lpstr>Выводы:</vt:lpstr>
      <vt:lpstr>Источники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teacher</cp:lastModifiedBy>
  <cp:revision>34</cp:revision>
  <dcterms:created xsi:type="dcterms:W3CDTF">2015-01-28T11:11:32Z</dcterms:created>
  <dcterms:modified xsi:type="dcterms:W3CDTF">2025-02-14T11:18:01Z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4146690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