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14" r:id="rId2"/>
    <p:sldId id="318" r:id="rId3"/>
    <p:sldId id="281" r:id="rId4"/>
    <p:sldId id="300" r:id="rId5"/>
    <p:sldId id="295" r:id="rId6"/>
    <p:sldId id="296" r:id="rId7"/>
    <p:sldId id="299" r:id="rId8"/>
    <p:sldId id="294" r:id="rId9"/>
    <p:sldId id="308" r:id="rId10"/>
    <p:sldId id="309" r:id="rId11"/>
    <p:sldId id="310" r:id="rId12"/>
    <p:sldId id="298" r:id="rId13"/>
    <p:sldId id="297" r:id="rId14"/>
    <p:sldId id="301" r:id="rId15"/>
    <p:sldId id="302" r:id="rId16"/>
    <p:sldId id="303" r:id="rId17"/>
    <p:sldId id="304" r:id="rId18"/>
    <p:sldId id="305" r:id="rId19"/>
    <p:sldId id="306" r:id="rId20"/>
    <p:sldId id="307" r:id="rId21"/>
    <p:sldId id="311" r:id="rId22"/>
    <p:sldId id="312" r:id="rId23"/>
    <p:sldId id="313" r:id="rId24"/>
    <p:sldId id="316"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7E0"/>
    <a:srgbClr val="009FC6"/>
    <a:srgbClr val="6927C5"/>
    <a:srgbClr val="0C54CE"/>
    <a:srgbClr val="E55DD6"/>
    <a:srgbClr val="FFC621"/>
    <a:srgbClr val="449BEF"/>
    <a:srgbClr val="DE397B"/>
    <a:srgbClr val="FF8448"/>
    <a:srgbClr val="4130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B9D4BDD-3F33-BAF2-5637-0A753AEE0E05}"/>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538A3EE0-7E44-5F8B-1E19-4AC0831D09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2934AFC0-CB1C-EF96-42EE-E4EADEEB75A1}"/>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E39C138C-463E-3D69-F1AF-8EBF1B5F4EA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2C89C13-E1E6-0ACE-6670-80C8C673D61E}"/>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3330666204"/>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C562B8-FF72-1665-C399-44E40ED2090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0399398F-0086-7FB2-98E5-35214E509690}"/>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45190636-71A6-3107-22DC-3EB93EAB67D2}"/>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19A96A1E-70C5-778B-A47E-005D318EEFF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7FCCE8B-14ED-2C60-DF3F-D5D8C1AFA3F4}"/>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48040941"/>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CE9C142-F893-01C6-0B50-E17DE09AD46E}"/>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0CF2796D-A4FD-F977-39A9-E5FFDE0375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C7DD18D-B9F1-31C1-295F-77823270169D}"/>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3376B03B-5F2C-8EFE-C849-7C6E58FCD36D}"/>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27C1ED03-59C6-CCEE-982B-CB833A0FB241}"/>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3494527518"/>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279EE03-640D-E7F0-F9A9-D70E82666B0A}"/>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EA780F7E-DB93-AFDB-8808-23EBC897DD08}"/>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90DA8B74-F995-AD18-C1F9-51AECF6F1076}"/>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559F253B-891A-FB22-1B9F-2D4D49860F7F}"/>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6" name="Нижний колонтитул 5">
            <a:extLst>
              <a:ext uri="{FF2B5EF4-FFF2-40B4-BE49-F238E27FC236}">
                <a16:creationId xmlns:a16="http://schemas.microsoft.com/office/drawing/2014/main" id="{74EEF0BF-4EC5-2ACC-BF5B-78C951961A5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436BB2C-05B1-24EF-92E8-04ED5B548F80}"/>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3638150842"/>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038BD71-9078-7949-3268-EAB06FE8E98E}"/>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9855500-E1A7-5655-7AFF-A5082C3CD62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E615B7C6-6758-13BE-B4C3-50A1F71E5955}"/>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027B0A2F-78E3-5010-7A1A-DD90E6B74F8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33F0D258-6F66-EF47-B1D4-9DB59C83ECB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2A34B75A-CA1F-4169-66CF-E0FAB9CF7C37}"/>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8" name="Нижний колонтитул 7">
            <a:extLst>
              <a:ext uri="{FF2B5EF4-FFF2-40B4-BE49-F238E27FC236}">
                <a16:creationId xmlns:a16="http://schemas.microsoft.com/office/drawing/2014/main" id="{B7DEF387-96D4-14C6-7DEC-CEAB73BE0B5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55B26E26-C848-FA22-3D19-4C3947ACBEA1}"/>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3020366445"/>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B79931-9012-CAA9-7EAA-E7BCD1FD1A38}"/>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A093E3CB-6961-002A-18AA-60211F264398}"/>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4" name="Нижний колонтитул 3">
            <a:extLst>
              <a:ext uri="{FF2B5EF4-FFF2-40B4-BE49-F238E27FC236}">
                <a16:creationId xmlns:a16="http://schemas.microsoft.com/office/drawing/2014/main" id="{AD683069-7F47-1034-1621-A78AF71425F9}"/>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3B3BCEC3-8A45-B021-E256-6030B2B0AE4C}"/>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2946621903"/>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816E130B-0A21-038B-B633-4E50F17FCD23}"/>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3" name="Нижний колонтитул 2">
            <a:extLst>
              <a:ext uri="{FF2B5EF4-FFF2-40B4-BE49-F238E27FC236}">
                <a16:creationId xmlns:a16="http://schemas.microsoft.com/office/drawing/2014/main" id="{FA2FD39E-CD16-9046-23D5-BB649B05738B}"/>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C89C8CAC-84CA-504A-4328-E12F2C18D1CB}"/>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1196332171"/>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015319-C25F-8ADB-AD42-B438308904E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CCDECD8C-E261-F05D-AE37-E150414852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C20CC5B0-2AD7-0F7B-5CD9-C21E5B8C84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F2D2C8D-88D6-6960-4B95-B69A6238C7B7}"/>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6" name="Нижний колонтитул 5">
            <a:extLst>
              <a:ext uri="{FF2B5EF4-FFF2-40B4-BE49-F238E27FC236}">
                <a16:creationId xmlns:a16="http://schemas.microsoft.com/office/drawing/2014/main" id="{31D4EB37-C452-D8E1-0A34-2A49675D2BE8}"/>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D154559C-F340-920F-EBA6-BD55F5ADD887}"/>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1058796346"/>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69DE90-DF61-5905-9044-B5A15E8DC31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0403224C-7D9D-A55F-4869-9E6C428F60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4E8673B-FF98-6A2C-019D-6904DBB656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718752D-0161-F76E-F030-3CFC83802D64}"/>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6" name="Нижний колонтитул 5">
            <a:extLst>
              <a:ext uri="{FF2B5EF4-FFF2-40B4-BE49-F238E27FC236}">
                <a16:creationId xmlns:a16="http://schemas.microsoft.com/office/drawing/2014/main" id="{4CF946D6-3642-4169-45AB-467C07047D6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4C7087A-D1DE-C7E0-B1E3-E4D58F3FC2AD}"/>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1688148207"/>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7EAF74E-D509-A9E6-CC0D-E12029E4CC7B}"/>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039346D0-7FA0-FAEE-A431-4514BCE18058}"/>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512431D-EAD4-D671-3B74-0ED4C8436EBB}"/>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37793BA1-1FC9-2EA7-3B3D-7AA6FB8B273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37613200-7A68-8FA6-868E-719862DDBF47}"/>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972109043"/>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CE27D14F-CFEE-F7B3-B9BE-3A79131391CC}"/>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705EFF3D-3382-4757-FD63-7BD20126F15A}"/>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87DCA12-47F5-CD45-CC1F-8457241B6311}"/>
              </a:ext>
            </a:extLst>
          </p:cNvPr>
          <p:cNvSpPr>
            <a:spLocks noGrp="1"/>
          </p:cNvSpPr>
          <p:nvPr>
            <p:ph type="dt" sz="half" idx="10"/>
          </p:nvPr>
        </p:nvSpPr>
        <p:spPr/>
        <p:txBody>
          <a:body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01ECB7E1-E6F3-F445-CFD2-55C8DB32CD8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E321C49-2897-8451-1201-B729B8A66DE4}"/>
              </a:ext>
            </a:extLst>
          </p:cNvPr>
          <p:cNvSpPr>
            <a:spLocks noGrp="1"/>
          </p:cNvSpPr>
          <p:nvPr>
            <p:ph type="sldNum" sz="quarter" idx="12"/>
          </p:nvPr>
        </p:nvSpPr>
        <p:spPr/>
        <p:txBody>
          <a:bodyPr/>
          <a:lstStyle/>
          <a:p>
            <a:fld id="{08FCDFD8-1D2F-4802-837B-6D14EEAFC299}" type="slidenum">
              <a:rPr lang="ru-RU" smtClean="0"/>
              <a:t>‹#›</a:t>
            </a:fld>
            <a:endParaRPr lang="ru-RU"/>
          </a:p>
        </p:txBody>
      </p:sp>
    </p:spTree>
    <p:extLst>
      <p:ext uri="{BB962C8B-B14F-4D97-AF65-F5344CB8AC3E}">
        <p14:creationId xmlns:p14="http://schemas.microsoft.com/office/powerpoint/2010/main" val="260595376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1E1FE03-056B-9E4E-3D17-C2A72AEF64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A927A4DC-506C-2750-4069-C1B6B7EE94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D558FCD-36B2-9070-8F09-045D2DFB6C0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7CF0A1-2327-44D4-B685-B168172E7A69}" type="datetimeFigureOut">
              <a:rPr lang="ru-RU" smtClean="0"/>
              <a:t>27.03.2025</a:t>
            </a:fld>
            <a:endParaRPr lang="ru-RU"/>
          </a:p>
        </p:txBody>
      </p:sp>
      <p:sp>
        <p:nvSpPr>
          <p:cNvPr id="5" name="Нижний колонтитул 4">
            <a:extLst>
              <a:ext uri="{FF2B5EF4-FFF2-40B4-BE49-F238E27FC236}">
                <a16:creationId xmlns:a16="http://schemas.microsoft.com/office/drawing/2014/main" id="{1E0397E8-0DE2-F2BA-8108-5314608526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3B4E9DA-E9FE-8602-21C8-E8CB410E32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FCDFD8-1D2F-4802-837B-6D14EEAFC299}" type="slidenum">
              <a:rPr lang="ru-RU" smtClean="0"/>
              <a:t>‹#›</a:t>
            </a:fld>
            <a:endParaRPr lang="ru-RU"/>
          </a:p>
        </p:txBody>
      </p:sp>
    </p:spTree>
    <p:extLst>
      <p:ext uri="{BB962C8B-B14F-4D97-AF65-F5344CB8AC3E}">
        <p14:creationId xmlns:p14="http://schemas.microsoft.com/office/powerpoint/2010/main" val="8216754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openxmlformats.org/officeDocument/2006/relationships/image" Target="../media/image3.png"/><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18.gif"/><Relationship Id="rId4" Type="http://schemas.openxmlformats.org/officeDocument/2006/relationships/image" Target="../media/image17.gif"/></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1.gif"/><Relationship Id="rId4" Type="http://schemas.openxmlformats.org/officeDocument/2006/relationships/image" Target="../media/image20.gif"/></Relationships>
</file>

<file path=ppt/slides/_rels/slide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3.gif"/></Relationships>
</file>

<file path=ppt/slides/_rels/slide6.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26.gif"/></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gif"/></Relationships>
</file>

<file path=ppt/slides/_rels/slide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3.gif"/><Relationship Id="rId4" Type="http://schemas.openxmlformats.org/officeDocument/2006/relationships/image" Target="../media/image32.gif"/></Relationships>
</file>

<file path=ppt/slides/_rels/slide9.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6.png"/><Relationship Id="rId4" Type="http://schemas.openxmlformats.org/officeDocument/2006/relationships/image" Target="../media/image35.gif"/></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39.gif"/><Relationship Id="rId4" Type="http://schemas.openxmlformats.org/officeDocument/2006/relationships/image" Target="../media/image38.gif"/></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42.gif"/><Relationship Id="rId4" Type="http://schemas.openxmlformats.org/officeDocument/2006/relationships/image" Target="../media/image41.gif"/></Relationships>
</file>

<file path=ppt/slides/_rels/slide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45.gif"/><Relationship Id="rId4" Type="http://schemas.openxmlformats.org/officeDocument/2006/relationships/image" Target="../media/image44.gif"/></Relationships>
</file>

<file path=ppt/slides/_rels/slide13.xml.rels><?xml version="1.0" encoding="UTF-8" standalone="yes"?>
<Relationships xmlns="http://schemas.openxmlformats.org/package/2006/relationships"><Relationship Id="rId3" Type="http://schemas.openxmlformats.org/officeDocument/2006/relationships/image" Target="../media/image46.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48.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54.png"/><Relationship Id="rId4" Type="http://schemas.openxmlformats.org/officeDocument/2006/relationships/image" Target="../media/image53.gif"/></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57.gif"/><Relationship Id="rId4" Type="http://schemas.openxmlformats.org/officeDocument/2006/relationships/image" Target="../media/image56.gif"/></Relationships>
</file>

<file path=ppt/slides/_rels/slide17.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60.png"/><Relationship Id="rId4" Type="http://schemas.openxmlformats.org/officeDocument/2006/relationships/image" Target="../media/image59.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62.png"/><Relationship Id="rId4" Type="http://schemas.openxmlformats.org/officeDocument/2006/relationships/image" Target="../media/image61.gif"/></Relationships>
</file>

<file path=ppt/slides/_rels/slide1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65.png"/><Relationship Id="rId4" Type="http://schemas.openxmlformats.org/officeDocument/2006/relationships/image" Target="../media/image64.gif"/></Relationships>
</file>

<file path=ppt/slides/_rels/slide2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4.png"/><Relationship Id="rId1" Type="http://schemas.openxmlformats.org/officeDocument/2006/relationships/slideLayout" Target="../slideLayouts/slideLayout1.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gif"/></Relationships>
</file>

<file path=ppt/slides/_rels/slide21.xml.rels><?xml version="1.0" encoding="UTF-8" standalone="yes"?>
<Relationships xmlns="http://schemas.openxmlformats.org/package/2006/relationships"><Relationship Id="rId3" Type="http://schemas.openxmlformats.org/officeDocument/2006/relationships/image" Target="../media/image70.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72.png"/><Relationship Id="rId4" Type="http://schemas.openxmlformats.org/officeDocument/2006/relationships/image" Target="../media/image71.jpg"/></Relationships>
</file>

<file path=ppt/slides/_rels/slide22.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4.png"/><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23.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14.png"/><Relationship Id="rId1" Type="http://schemas.openxmlformats.org/officeDocument/2006/relationships/slideLayout" Target="../slideLayouts/slideLayout1.xml"/><Relationship Id="rId5" Type="http://schemas.openxmlformats.org/officeDocument/2006/relationships/image" Target="../media/image77.gif"/><Relationship Id="rId4" Type="http://schemas.openxmlformats.org/officeDocument/2006/relationships/image" Target="../media/image76.png"/></Relationships>
</file>

<file path=ppt/slides/_rels/slide24.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40.png"/><Relationship Id="rId18" Type="http://schemas.openxmlformats.org/officeDocument/2006/relationships/image" Target="../media/image24.jpeg"/><Relationship Id="rId3" Type="http://schemas.openxmlformats.org/officeDocument/2006/relationships/image" Target="../media/image11.png"/><Relationship Id="rId21" Type="http://schemas.openxmlformats.org/officeDocument/2006/relationships/image" Target="../media/image82.png"/><Relationship Id="rId7" Type="http://schemas.openxmlformats.org/officeDocument/2006/relationships/image" Target="../media/image78.png"/><Relationship Id="rId12" Type="http://schemas.openxmlformats.org/officeDocument/2006/relationships/image" Target="../media/image43.png"/><Relationship Id="rId17" Type="http://schemas.openxmlformats.org/officeDocument/2006/relationships/image" Target="../media/image80.png"/><Relationship Id="rId2" Type="http://schemas.openxmlformats.org/officeDocument/2006/relationships/image" Target="../media/image14.png"/><Relationship Id="rId16" Type="http://schemas.openxmlformats.org/officeDocument/2006/relationships/image" Target="../media/image28.png"/><Relationship Id="rId20" Type="http://schemas.openxmlformats.org/officeDocument/2006/relationships/image" Target="../media/image81.png"/><Relationship Id="rId1" Type="http://schemas.openxmlformats.org/officeDocument/2006/relationships/slideLayout" Target="../slideLayouts/slideLayout1.xml"/><Relationship Id="rId6" Type="http://schemas.openxmlformats.org/officeDocument/2006/relationships/image" Target="../media/image71.jpg"/><Relationship Id="rId11" Type="http://schemas.openxmlformats.org/officeDocument/2006/relationships/image" Target="../media/image47.png"/><Relationship Id="rId5" Type="http://schemas.openxmlformats.org/officeDocument/2006/relationships/image" Target="../media/image66.png"/><Relationship Id="rId15" Type="http://schemas.openxmlformats.org/officeDocument/2006/relationships/image" Target="../media/image79.jpeg"/><Relationship Id="rId23" Type="http://schemas.openxmlformats.org/officeDocument/2006/relationships/image" Target="../media/image84.png"/><Relationship Id="rId10" Type="http://schemas.openxmlformats.org/officeDocument/2006/relationships/image" Target="../media/image52.png"/><Relationship Id="rId19" Type="http://schemas.openxmlformats.org/officeDocument/2006/relationships/image" Target="../media/image19.png"/><Relationship Id="rId4" Type="http://schemas.openxmlformats.org/officeDocument/2006/relationships/image" Target="../media/image63.png"/><Relationship Id="rId9" Type="http://schemas.openxmlformats.org/officeDocument/2006/relationships/image" Target="../media/image55.png"/><Relationship Id="rId14" Type="http://schemas.openxmlformats.org/officeDocument/2006/relationships/image" Target="../media/image37.png"/><Relationship Id="rId22"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8">
            <a:extLst>
              <a:ext uri="{FF2B5EF4-FFF2-40B4-BE49-F238E27FC236}">
                <a16:creationId xmlns:a16="http://schemas.microsoft.com/office/drawing/2014/main" id="{0F603DF6-71DA-497F-18F7-DE8AA7AE5889}"/>
              </a:ext>
            </a:extLst>
          </p:cNvPr>
          <p:cNvPicPr>
            <a:picLocks noChangeAspect="1"/>
          </p:cNvPicPr>
          <p:nvPr/>
        </p:nvPicPr>
        <p:blipFill>
          <a:blip r:embed="rId2"/>
          <a:stretch>
            <a:fillRect/>
          </a:stretch>
        </p:blipFill>
        <p:spPr>
          <a:xfrm flipH="1">
            <a:off x="1077910" y="1818949"/>
            <a:ext cx="10036177" cy="5039051"/>
          </a:xfrm>
          <a:prstGeom prst="rect">
            <a:avLst/>
          </a:prstGeom>
          <a:ln>
            <a:noFill/>
          </a:ln>
          <a:effectLst>
            <a:softEdge rad="112500"/>
          </a:effectLst>
        </p:spPr>
      </p:pic>
      <p:sp>
        <p:nvSpPr>
          <p:cNvPr id="16" name="Параллелограмм 15">
            <a:extLst>
              <a:ext uri="{FF2B5EF4-FFF2-40B4-BE49-F238E27FC236}">
                <a16:creationId xmlns:a16="http://schemas.microsoft.com/office/drawing/2014/main" id="{30A45759-5795-4FF9-AC78-D7C69E60476C}"/>
              </a:ext>
            </a:extLst>
          </p:cNvPr>
          <p:cNvSpPr/>
          <p:nvPr/>
        </p:nvSpPr>
        <p:spPr>
          <a:xfrm>
            <a:off x="1285426" y="110676"/>
            <a:ext cx="1914091" cy="1014790"/>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Заголовок 1">
            <a:extLst>
              <a:ext uri="{FF2B5EF4-FFF2-40B4-BE49-F238E27FC236}">
                <a16:creationId xmlns:a16="http://schemas.microsoft.com/office/drawing/2014/main" id="{D6CCB716-91C5-4518-83FD-C525D6AE041E}"/>
              </a:ext>
            </a:extLst>
          </p:cNvPr>
          <p:cNvSpPr>
            <a:spLocks noGrp="1"/>
          </p:cNvSpPr>
          <p:nvPr>
            <p:ph type="ctrTitle"/>
          </p:nvPr>
        </p:nvSpPr>
        <p:spPr>
          <a:xfrm>
            <a:off x="635194" y="984976"/>
            <a:ext cx="11405191" cy="905467"/>
          </a:xfrm>
        </p:spPr>
        <p:txBody>
          <a:bodyPr>
            <a:noAutofit/>
          </a:bodyPr>
          <a:lstStyle/>
          <a:p>
            <a:r>
              <a:rPr lang="ru-RU" sz="1400" b="1" dirty="0">
                <a:solidFill>
                  <a:schemeClr val="bg1"/>
                </a:solidFill>
                <a:effectLst>
                  <a:outerShdw blurRad="38100" dist="38100" dir="2700000" algn="tl">
                    <a:srgbClr val="000000">
                      <a:alpha val="43137"/>
                    </a:srgbClr>
                  </a:outerShdw>
                </a:effectLst>
                <a:latin typeface="Times New Roman" panose="02020603050405020304" pitchFamily="18" charset="0"/>
                <a:ea typeface="Verdana" panose="020B0604030504040204" pitchFamily="34" charset="0"/>
                <a:cs typeface="Times New Roman" panose="02020603050405020304" pitchFamily="18" charset="0"/>
              </a:rPr>
              <a:t>Областное бюджетное учреждение дополнительного образования </a:t>
            </a:r>
            <a:br>
              <a:rPr lang="ru-RU" sz="1400" b="1" dirty="0">
                <a:solidFill>
                  <a:schemeClr val="bg1"/>
                </a:solidFill>
                <a:effectLst>
                  <a:outerShdw blurRad="38100" dist="38100" dir="2700000" algn="tl">
                    <a:srgbClr val="000000">
                      <a:alpha val="43137"/>
                    </a:srgbClr>
                  </a:outerShdw>
                </a:effectLst>
                <a:latin typeface="Times New Roman" panose="02020603050405020304" pitchFamily="18" charset="0"/>
                <a:ea typeface="Verdana" panose="020B0604030504040204" pitchFamily="34" charset="0"/>
                <a:cs typeface="Times New Roman" panose="02020603050405020304" pitchFamily="18" charset="0"/>
              </a:rPr>
            </a:br>
            <a:r>
              <a:rPr lang="ru-RU" sz="1400" b="1" dirty="0">
                <a:solidFill>
                  <a:schemeClr val="bg1"/>
                </a:solidFill>
                <a:effectLst>
                  <a:outerShdw blurRad="38100" dist="38100" dir="2700000" algn="tl">
                    <a:srgbClr val="000000">
                      <a:alpha val="43137"/>
                    </a:srgbClr>
                  </a:outerShdw>
                </a:effectLst>
                <a:latin typeface="Times New Roman" panose="02020603050405020304" pitchFamily="18" charset="0"/>
                <a:ea typeface="Verdana" panose="020B0604030504040204" pitchFamily="34" charset="0"/>
                <a:cs typeface="Times New Roman" panose="02020603050405020304" pitchFamily="18" charset="0"/>
              </a:rPr>
              <a:t>«Центр развития «Грани»»</a:t>
            </a:r>
            <a:br>
              <a:rPr lang="ru-RU" sz="1400" b="1" dirty="0">
                <a:solidFill>
                  <a:schemeClr val="bg1"/>
                </a:solidFill>
                <a:effectLst>
                  <a:outerShdw blurRad="38100" dist="38100" dir="2700000" algn="tl">
                    <a:srgbClr val="000000">
                      <a:alpha val="43137"/>
                    </a:srgbClr>
                  </a:outerShdw>
                </a:effectLst>
                <a:latin typeface="Times New Roman" panose="02020603050405020304" pitchFamily="18" charset="0"/>
                <a:ea typeface="Verdana" panose="020B0604030504040204" pitchFamily="34" charset="0"/>
                <a:cs typeface="Times New Roman" panose="02020603050405020304" pitchFamily="18" charset="0"/>
              </a:rPr>
            </a:br>
            <a:r>
              <a:rPr lang="ru-RU" sz="1400" b="1" dirty="0">
                <a:solidFill>
                  <a:schemeClr val="bg1"/>
                </a:solidFill>
                <a:effectLst>
                  <a:outerShdw blurRad="38100" dist="38100" dir="2700000" algn="tl">
                    <a:srgbClr val="000000">
                      <a:alpha val="43137"/>
                    </a:srgbClr>
                  </a:outerShdw>
                </a:effectLst>
                <a:latin typeface="Times New Roman" panose="02020603050405020304" pitchFamily="18" charset="0"/>
                <a:ea typeface="Verdana" panose="020B0604030504040204" pitchFamily="34" charset="0"/>
                <a:cs typeface="Times New Roman" panose="02020603050405020304" pitchFamily="18" charset="0"/>
              </a:rPr>
              <a:t>Региональный модельный центр дополнительного образования детей Курской области</a:t>
            </a:r>
          </a:p>
        </p:txBody>
      </p:sp>
      <p:sp>
        <p:nvSpPr>
          <p:cNvPr id="17" name="Параллелограмм 16">
            <a:extLst>
              <a:ext uri="{FF2B5EF4-FFF2-40B4-BE49-F238E27FC236}">
                <a16:creationId xmlns:a16="http://schemas.microsoft.com/office/drawing/2014/main" id="{1225245C-5343-40E3-93A7-51D78AA9F891}"/>
              </a:ext>
            </a:extLst>
          </p:cNvPr>
          <p:cNvSpPr/>
          <p:nvPr/>
        </p:nvSpPr>
        <p:spPr>
          <a:xfrm>
            <a:off x="3199516" y="106217"/>
            <a:ext cx="1962688" cy="1012449"/>
          </a:xfrm>
          <a:prstGeom prst="parallelogram">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Рисунок 10">
            <a:extLst>
              <a:ext uri="{FF2B5EF4-FFF2-40B4-BE49-F238E27FC236}">
                <a16:creationId xmlns:a16="http://schemas.microsoft.com/office/drawing/2014/main" id="{97E81C31-DD2D-4F47-822E-5F174441DFE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697338" y="103055"/>
            <a:ext cx="985218" cy="989385"/>
          </a:xfrm>
          <a:prstGeom prst="rect">
            <a:avLst/>
          </a:prstGeom>
        </p:spPr>
      </p:pic>
      <p:sp>
        <p:nvSpPr>
          <p:cNvPr id="6" name="Заголовок 1">
            <a:extLst>
              <a:ext uri="{FF2B5EF4-FFF2-40B4-BE49-F238E27FC236}">
                <a16:creationId xmlns:a16="http://schemas.microsoft.com/office/drawing/2014/main" id="{186946A9-BE3E-711D-5447-C4EE94F988AF}"/>
              </a:ext>
            </a:extLst>
          </p:cNvPr>
          <p:cNvSpPr txBox="1">
            <a:spLocks/>
          </p:cNvSpPr>
          <p:nvPr/>
        </p:nvSpPr>
        <p:spPr>
          <a:xfrm>
            <a:off x="1937552" y="6170092"/>
            <a:ext cx="7998952" cy="552265"/>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ru-RU" sz="1800" b="1" i="0" u="none" strike="noStrike" kern="1200" cap="none" spc="0" normalizeH="0" baseline="0" noProof="0" dirty="0">
                <a:ln>
                  <a:noFill/>
                </a:ln>
                <a:solidFill>
                  <a:prstClr val="white"/>
                </a:solidFill>
                <a:effectLst/>
                <a:uLnTx/>
                <a:uFillTx/>
                <a:latin typeface="Verdana" panose="020B0604030504040204" pitchFamily="34" charset="0"/>
                <a:ea typeface="Verdana" panose="020B0604030504040204" pitchFamily="34" charset="0"/>
                <a:cs typeface="Times New Roman" panose="02020603050405020304" pitchFamily="18" charset="0"/>
              </a:rPr>
              <a:t>Курск </a:t>
            </a:r>
          </a:p>
        </p:txBody>
      </p:sp>
      <p:sp>
        <p:nvSpPr>
          <p:cNvPr id="20" name="Прямоугольник 19">
            <a:extLst>
              <a:ext uri="{FF2B5EF4-FFF2-40B4-BE49-F238E27FC236}">
                <a16:creationId xmlns:a16="http://schemas.microsoft.com/office/drawing/2014/main" id="{FF8C3B95-E52F-B284-1A5D-B065E62948E9}"/>
              </a:ext>
            </a:extLst>
          </p:cNvPr>
          <p:cNvSpPr/>
          <p:nvPr/>
        </p:nvSpPr>
        <p:spPr>
          <a:xfrm>
            <a:off x="6003634" y="2967335"/>
            <a:ext cx="184730" cy="923330"/>
          </a:xfrm>
          <a:prstGeom prst="rect">
            <a:avLst/>
          </a:prstGeom>
          <a:noFill/>
        </p:spPr>
        <p:txBody>
          <a:bodyPr wrap="none" lIns="91440" tIns="45720" rIns="91440" bIns="45720">
            <a:spAutoFit/>
          </a:bodyPr>
          <a:lstStyle/>
          <a:p>
            <a:pPr algn="ctr"/>
            <a:endParaRPr lang="ru-RU"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7" name="Прямоугольник 26">
            <a:extLst>
              <a:ext uri="{FF2B5EF4-FFF2-40B4-BE49-F238E27FC236}">
                <a16:creationId xmlns:a16="http://schemas.microsoft.com/office/drawing/2014/main" id="{0C1E6E18-C938-F340-D1C0-5DBFCF3E158E}"/>
              </a:ext>
            </a:extLst>
          </p:cNvPr>
          <p:cNvSpPr/>
          <p:nvPr/>
        </p:nvSpPr>
        <p:spPr>
          <a:xfrm>
            <a:off x="1285426" y="1939668"/>
            <a:ext cx="9633476" cy="923330"/>
          </a:xfrm>
          <a:prstGeom prst="rect">
            <a:avLst/>
          </a:prstGeom>
          <a:noFill/>
        </p:spPr>
        <p:txBody>
          <a:bodyPr wrap="square" lIns="91440" tIns="45720" rIns="91440" bIns="45720">
            <a:spAutoFit/>
          </a:bodyPr>
          <a:lstStyle/>
          <a:p>
            <a:pPr algn="ctr"/>
            <a:r>
              <a:rPr lang="ru-RU" sz="5400" b="1" dirty="0">
                <a:ln w="6600">
                  <a:solidFill>
                    <a:schemeClr val="accent2"/>
                  </a:solidFill>
                  <a:prstDash val="solid"/>
                </a:ln>
                <a:solidFill>
                  <a:srgbClr val="FFFFFF"/>
                </a:solidFill>
                <a:effectLst>
                  <a:glow rad="139700">
                    <a:schemeClr val="accent4">
                      <a:satMod val="175000"/>
                      <a:alpha val="40000"/>
                    </a:schemeClr>
                  </a:glow>
                  <a:outerShdw dist="38100" dir="2700000" algn="tl" rotWithShape="0">
                    <a:schemeClr val="accent2"/>
                  </a:outerShdw>
                </a:effectLst>
              </a:rPr>
              <a:t>Атлас мобильных приложений</a:t>
            </a:r>
          </a:p>
        </p:txBody>
      </p:sp>
      <p:pic>
        <p:nvPicPr>
          <p:cNvPr id="28" name="Рисунок 27">
            <a:extLst>
              <a:ext uri="{FF2B5EF4-FFF2-40B4-BE49-F238E27FC236}">
                <a16:creationId xmlns:a16="http://schemas.microsoft.com/office/drawing/2014/main" id="{C561C0B2-B116-93E7-9BAE-130120318004}"/>
              </a:ext>
            </a:extLst>
          </p:cNvPr>
          <p:cNvPicPr>
            <a:picLocks noChangeAspect="1"/>
          </p:cNvPicPr>
          <p:nvPr/>
        </p:nvPicPr>
        <p:blipFill>
          <a:blip r:embed="rId4"/>
          <a:stretch>
            <a:fillRect/>
          </a:stretch>
        </p:blipFill>
        <p:spPr>
          <a:xfrm rot="1204666">
            <a:off x="4067280" y="4011450"/>
            <a:ext cx="245335" cy="24533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9" name="Рисунок 28">
            <a:extLst>
              <a:ext uri="{FF2B5EF4-FFF2-40B4-BE49-F238E27FC236}">
                <a16:creationId xmlns:a16="http://schemas.microsoft.com/office/drawing/2014/main" id="{F69DD66C-5FC9-656C-2212-98C067371E9D}"/>
              </a:ext>
            </a:extLst>
          </p:cNvPr>
          <p:cNvPicPr>
            <a:picLocks noChangeAspect="1"/>
          </p:cNvPicPr>
          <p:nvPr/>
        </p:nvPicPr>
        <p:blipFill>
          <a:blip r:embed="rId5"/>
          <a:stretch>
            <a:fillRect/>
          </a:stretch>
        </p:blipFill>
        <p:spPr>
          <a:xfrm rot="1017218">
            <a:off x="9190651" y="4848794"/>
            <a:ext cx="671719" cy="680304"/>
          </a:xfrm>
          <a:prstGeom prst="rect">
            <a:avLst/>
          </a:prstGeom>
          <a:ln>
            <a:noFill/>
          </a:ln>
          <a:effectLst>
            <a:softEdge rad="112500"/>
          </a:effectLst>
        </p:spPr>
      </p:pic>
      <p:pic>
        <p:nvPicPr>
          <p:cNvPr id="30" name="Рисунок 29">
            <a:extLst>
              <a:ext uri="{FF2B5EF4-FFF2-40B4-BE49-F238E27FC236}">
                <a16:creationId xmlns:a16="http://schemas.microsoft.com/office/drawing/2014/main" id="{3E05D853-D90A-389E-C576-5232B3F31E9A}"/>
              </a:ext>
            </a:extLst>
          </p:cNvPr>
          <p:cNvPicPr>
            <a:picLocks noChangeAspect="1"/>
          </p:cNvPicPr>
          <p:nvPr/>
        </p:nvPicPr>
        <p:blipFill>
          <a:blip r:embed="rId6"/>
          <a:stretch>
            <a:fillRect/>
          </a:stretch>
        </p:blipFill>
        <p:spPr>
          <a:xfrm rot="884828">
            <a:off x="7059148" y="3048778"/>
            <a:ext cx="665951" cy="669891"/>
          </a:xfrm>
          <a:prstGeom prst="ellipse">
            <a:avLst/>
          </a:prstGeom>
          <a:ln>
            <a:noFill/>
          </a:ln>
          <a:effectLst>
            <a:softEdge rad="112500"/>
          </a:effectLst>
        </p:spPr>
      </p:pic>
      <p:pic>
        <p:nvPicPr>
          <p:cNvPr id="31" name="Рисунок 30">
            <a:extLst>
              <a:ext uri="{FF2B5EF4-FFF2-40B4-BE49-F238E27FC236}">
                <a16:creationId xmlns:a16="http://schemas.microsoft.com/office/drawing/2014/main" id="{6C60624A-9353-874A-9582-DF83345D839B}"/>
              </a:ext>
            </a:extLst>
          </p:cNvPr>
          <p:cNvPicPr>
            <a:picLocks noChangeAspect="1"/>
          </p:cNvPicPr>
          <p:nvPr/>
        </p:nvPicPr>
        <p:blipFill>
          <a:blip r:embed="rId7"/>
          <a:stretch>
            <a:fillRect/>
          </a:stretch>
        </p:blipFill>
        <p:spPr>
          <a:xfrm rot="1109103">
            <a:off x="3898772" y="3118271"/>
            <a:ext cx="305653" cy="297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 name="Рисунок 31">
            <a:extLst>
              <a:ext uri="{FF2B5EF4-FFF2-40B4-BE49-F238E27FC236}">
                <a16:creationId xmlns:a16="http://schemas.microsoft.com/office/drawing/2014/main" id="{EDA01BFB-4B0F-BB8B-6B6A-9D973897FBC9}"/>
              </a:ext>
            </a:extLst>
          </p:cNvPr>
          <p:cNvPicPr>
            <a:picLocks noChangeAspect="1"/>
          </p:cNvPicPr>
          <p:nvPr/>
        </p:nvPicPr>
        <p:blipFill>
          <a:blip r:embed="rId8"/>
          <a:stretch>
            <a:fillRect/>
          </a:stretch>
        </p:blipFill>
        <p:spPr>
          <a:xfrm rot="946599">
            <a:off x="2785056" y="4899012"/>
            <a:ext cx="256690" cy="25499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3" name="Рисунок 32">
            <a:extLst>
              <a:ext uri="{FF2B5EF4-FFF2-40B4-BE49-F238E27FC236}">
                <a16:creationId xmlns:a16="http://schemas.microsoft.com/office/drawing/2014/main" id="{24F49BD9-A0D6-3C57-9611-AA30EEE38968}"/>
              </a:ext>
            </a:extLst>
          </p:cNvPr>
          <p:cNvPicPr>
            <a:picLocks noChangeAspect="1"/>
          </p:cNvPicPr>
          <p:nvPr/>
        </p:nvPicPr>
        <p:blipFill>
          <a:blip r:embed="rId9"/>
          <a:stretch>
            <a:fillRect/>
          </a:stretch>
        </p:blipFill>
        <p:spPr>
          <a:xfrm rot="20452150">
            <a:off x="6266006" y="3727322"/>
            <a:ext cx="1028690" cy="1113566"/>
          </a:xfrm>
          <a:prstGeom prst="rect">
            <a:avLst/>
          </a:prstGeom>
          <a:ln>
            <a:noFill/>
          </a:ln>
          <a:effectLst>
            <a:softEdge rad="112500"/>
          </a:effectLst>
        </p:spPr>
      </p:pic>
      <p:pic>
        <p:nvPicPr>
          <p:cNvPr id="34" name="Рисунок 33">
            <a:extLst>
              <a:ext uri="{FF2B5EF4-FFF2-40B4-BE49-F238E27FC236}">
                <a16:creationId xmlns:a16="http://schemas.microsoft.com/office/drawing/2014/main" id="{DBB68617-D462-F8A0-9036-4B50AD219AB6}"/>
              </a:ext>
            </a:extLst>
          </p:cNvPr>
          <p:cNvPicPr>
            <a:picLocks noChangeAspect="1"/>
          </p:cNvPicPr>
          <p:nvPr/>
        </p:nvPicPr>
        <p:blipFill>
          <a:blip r:embed="rId10"/>
          <a:stretch>
            <a:fillRect/>
          </a:stretch>
        </p:blipFill>
        <p:spPr>
          <a:xfrm rot="745966">
            <a:off x="7009949" y="4099266"/>
            <a:ext cx="1094239" cy="1120087"/>
          </a:xfrm>
          <a:prstGeom prst="rect">
            <a:avLst/>
          </a:prstGeom>
          <a:ln>
            <a:noFill/>
          </a:ln>
          <a:effectLst>
            <a:softEdge rad="112500"/>
          </a:effectLst>
        </p:spPr>
      </p:pic>
      <p:pic>
        <p:nvPicPr>
          <p:cNvPr id="36" name="Рисунок 35">
            <a:extLst>
              <a:ext uri="{FF2B5EF4-FFF2-40B4-BE49-F238E27FC236}">
                <a16:creationId xmlns:a16="http://schemas.microsoft.com/office/drawing/2014/main" id="{0A9A1027-2FC3-56AF-71FA-933FEA1BE7BC}"/>
              </a:ext>
            </a:extLst>
          </p:cNvPr>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rot="2259221">
            <a:off x="8375453" y="3909263"/>
            <a:ext cx="609863" cy="609863"/>
          </a:xfrm>
          <a:prstGeom prst="rect">
            <a:avLst/>
          </a:prstGeom>
          <a:ln>
            <a:noFill/>
          </a:ln>
          <a:effectLst>
            <a:softEdge rad="112500"/>
          </a:effectLst>
        </p:spPr>
      </p:pic>
      <p:pic>
        <p:nvPicPr>
          <p:cNvPr id="3" name="Рисунок 2">
            <a:extLst>
              <a:ext uri="{FF2B5EF4-FFF2-40B4-BE49-F238E27FC236}">
                <a16:creationId xmlns:a16="http://schemas.microsoft.com/office/drawing/2014/main" id="{291974F4-DF9A-87A9-5891-160414518FFB}"/>
              </a:ext>
            </a:extLst>
          </p:cNvPr>
          <p:cNvPicPr>
            <a:picLocks noChangeAspect="1"/>
          </p:cNvPicPr>
          <p:nvPr/>
        </p:nvPicPr>
        <p:blipFill rotWithShape="1">
          <a:blip r:embed="rId12"/>
          <a:srcRect l="23704" t="28257" r="63738" b="48869"/>
          <a:stretch/>
        </p:blipFill>
        <p:spPr>
          <a:xfrm rot="2073117">
            <a:off x="8555862" y="5637947"/>
            <a:ext cx="838851" cy="859454"/>
          </a:xfrm>
          <a:prstGeom prst="ellipse">
            <a:avLst/>
          </a:prstGeom>
          <a:ln>
            <a:noFill/>
          </a:ln>
          <a:effectLst>
            <a:softEdge rad="112500"/>
          </a:effectLst>
        </p:spPr>
      </p:pic>
      <p:pic>
        <p:nvPicPr>
          <p:cNvPr id="4" name="Рисунок 3"/>
          <p:cNvPicPr>
            <a:picLocks noChangeAspect="1"/>
          </p:cNvPicPr>
          <p:nvPr/>
        </p:nvPicPr>
        <p:blipFill>
          <a:blip r:embed="rId13"/>
          <a:stretch>
            <a:fillRect/>
          </a:stretch>
        </p:blipFill>
        <p:spPr>
          <a:xfrm>
            <a:off x="1847402" y="107645"/>
            <a:ext cx="790138" cy="927868"/>
          </a:xfrm>
          <a:prstGeom prst="rect">
            <a:avLst/>
          </a:prstGeom>
        </p:spPr>
      </p:pic>
    </p:spTree>
    <p:extLst>
      <p:ext uri="{BB962C8B-B14F-4D97-AF65-F5344CB8AC3E}">
        <p14:creationId xmlns:p14="http://schemas.microsoft.com/office/powerpoint/2010/main" val="224160376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339011" y="1338007"/>
            <a:ext cx="11513975" cy="52615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just">
              <a:lnSpc>
                <a:spcPct val="120000"/>
              </a:lnSpc>
              <a:spcBef>
                <a:spcPts val="0"/>
              </a:spcBef>
            </a:pP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Современное образование невозможно сейчас представить без использования цифровых образовательных технологий. При этом смартфоны не так часто задействуются педагогами при организации процесса обучения, но при грамотном подходе их использование позволит значительно разнообразить занятия. </a:t>
            </a:r>
          </a:p>
          <a:p>
            <a:pPr algn="just">
              <a:lnSpc>
                <a:spcPct val="120000"/>
              </a:lnSpc>
              <a:spcBef>
                <a:spcPts val="0"/>
              </a:spcBef>
            </a:pP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Один из самых простых способов – использовать мобильные приложения, преимуществом которых является то, что обучающиеся получают доступ к проверенной информации. К тому же, в отличии от традиционной формы подачи учебного материала, приложения позволяют применять инновационные технологии, что делает процесс обучения более увлекательным и интересным.</a:t>
            </a:r>
          </a:p>
          <a:p>
            <a:pPr>
              <a:lnSpc>
                <a:spcPct val="120000"/>
              </a:lnSpc>
              <a:spcBef>
                <a:spcPts val="0"/>
              </a:spcBef>
            </a:pPr>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a:p>
            <a:pPr algn="l"/>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Авторы-составители: Жукова Татьяна Александровна (старший методист ОБУДО «Центр развития «Грани»), </a:t>
            </a:r>
            <a:b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b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                                        Пушкина Ольга Анатольевна (старший методист ОБУДО </a:t>
            </a:r>
            <a:r>
              <a:rPr lang="ru-RU" sz="1800" b="1" dirty="0">
                <a:solidFill>
                  <a:srgbClr val="4472C4">
                    <a:lumMod val="75000"/>
                  </a:srgbClr>
                </a:solidFill>
                <a:latin typeface="Calibri" panose="020F0502020204030204" pitchFamily="34" charset="0"/>
                <a:ea typeface="Calibri" panose="020F0502020204030204" pitchFamily="34" charset="0"/>
                <a:cs typeface="Times New Roman" panose="02020603050405020304" pitchFamily="18" charset="0"/>
              </a:rPr>
              <a:t>«Центр развития «Грани»</a:t>
            </a: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a:t>
            </a:r>
          </a:p>
          <a:p>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026" name="Picture 2">
            <a:extLst>
              <a:ext uri="{FF2B5EF4-FFF2-40B4-BE49-F238E27FC236}">
                <a16:creationId xmlns:a16="http://schemas.microsoft.com/office/drawing/2014/main" id="{1F32EB48-AE2B-EFC2-16E0-BAFD2F4B2F14}"/>
              </a:ext>
            </a:extLst>
          </p:cNvPr>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480328" y="3731333"/>
            <a:ext cx="4631787" cy="2086113"/>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a:extLst>
              <a:ext uri="{FF2B5EF4-FFF2-40B4-BE49-F238E27FC236}">
                <a16:creationId xmlns:a16="http://schemas.microsoft.com/office/drawing/2014/main" id="{5FE544FF-64EC-FCAC-1D1C-0A0853F614AE}"/>
              </a:ext>
            </a:extLst>
          </p:cNvPr>
          <p:cNvSpPr txBox="1">
            <a:spLocks/>
          </p:cNvSpPr>
          <p:nvPr/>
        </p:nvSpPr>
        <p:spPr>
          <a:xfrm>
            <a:off x="4612665" y="3628009"/>
            <a:ext cx="7021585" cy="244958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20000"/>
              </a:lnSpc>
              <a:spcBef>
                <a:spcPts val="0"/>
              </a:spcBef>
            </a:pP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Сотрудниками Регионального модельного центра дополнительного образования детей Курской области подготовлен </a:t>
            </a:r>
          </a:p>
          <a:p>
            <a:pPr>
              <a:lnSpc>
                <a:spcPct val="120000"/>
              </a:lnSpc>
              <a:spcBef>
                <a:spcPts val="0"/>
              </a:spcBef>
            </a:pPr>
            <a:r>
              <a:rPr lang="ru-RU" sz="1800" b="1" dirty="0">
                <a:solidFill>
                  <a:schemeClr val="accent1">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«Атлас мобильных приложений» </a:t>
            </a:r>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в помощь педагогу дополнительного образования. В нем собраны современные мобильные приложения, которые помогут разнообразить приёмы и методы, используемые при проведения занятий. </a:t>
            </a:r>
          </a:p>
          <a:p>
            <a:endPar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484921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270790" y="1449575"/>
            <a:ext cx="6578600"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TEACH-IN</a:t>
            </a:r>
            <a:r>
              <a:rPr lang="ru-RU" sz="3200" b="1" dirty="0">
                <a:solidFill>
                  <a:srgbClr val="7030A0"/>
                </a:solidFill>
                <a:effectLst>
                  <a:outerShdw blurRad="38100" dist="38100" dir="2700000" algn="tl">
                    <a:srgbClr val="000000">
                      <a:alpha val="43137"/>
                    </a:srgbClr>
                  </a:outerShdw>
                </a:effectLst>
              </a:rPr>
              <a:t>»</a:t>
            </a:r>
          </a:p>
          <a:p>
            <a:r>
              <a:rPr lang="ru-RU" sz="1800" b="1" dirty="0">
                <a:solidFill>
                  <a:srgbClr val="7030A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Лекции ученых МГУ</a:t>
            </a:r>
            <a:endParaRPr lang="ru-RU" sz="1800" b="1" dirty="0">
              <a:solidFill>
                <a:srgbClr val="7030A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endParaRPr>
          </a:p>
          <a:p>
            <a:endParaRPr lang="ru-RU" dirty="0"/>
          </a:p>
        </p:txBody>
      </p:sp>
      <p:pic>
        <p:nvPicPr>
          <p:cNvPr id="4" name="Рисунок 3">
            <a:extLst>
              <a:ext uri="{FF2B5EF4-FFF2-40B4-BE49-F238E27FC236}">
                <a16:creationId xmlns:a16="http://schemas.microsoft.com/office/drawing/2014/main" id="{1F49109F-B2BB-9BC8-2734-CA77FD98D8D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27" t="10238" r="60899" b="72919"/>
          <a:stretch/>
        </p:blipFill>
        <p:spPr bwMode="auto">
          <a:xfrm>
            <a:off x="335468" y="1295544"/>
            <a:ext cx="2007141" cy="1926698"/>
          </a:xfrm>
          <a:prstGeom prst="rect">
            <a:avLst/>
          </a:prstGeom>
          <a:noFill/>
        </p:spPr>
      </p:pic>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096534" y="2426540"/>
            <a:ext cx="9634537"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естественнонаучной направленности.</a:t>
            </a:r>
          </a:p>
          <a:p>
            <a:endParaRPr lang="ru-RU" dirty="0"/>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3439836" y="3754476"/>
            <a:ext cx="4973984" cy="284572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Открытый цикл видеолекций по дисциплинам естественнонаучного цикла: математике, физике, химии, биологии, астрономии, подготовленный ведущими преподавателями МГУ им. М.В. Ломоносова. </a:t>
            </a:r>
          </a:p>
          <a:p>
            <a:r>
              <a:rPr lang="ru-RU" sz="1800" b="1" dirty="0">
                <a:solidFill>
                  <a:schemeClr val="accent1">
                    <a:lumMod val="75000"/>
                  </a:schemeClr>
                </a:solidFill>
                <a:latin typeface="Calibri" panose="020F0502020204030204" pitchFamily="34" charset="0"/>
                <a:ea typeface="Calibri" panose="020F0502020204030204" pitchFamily="34" charset="0"/>
                <a:cs typeface="Times New Roman" panose="02020603050405020304" pitchFamily="18" charset="0"/>
              </a:rPr>
              <a:t>Материал адаптирован для детей разного возраста и содержит актуальную информацию. К лекциям прилагаются дополнительные материалы: презентации, конспекты, методички.</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059667" y="3832777"/>
            <a:ext cx="1854199"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19D92"/>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19D92"/>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019D92"/>
              </a:solidFill>
            </a:endParaRPr>
          </a:p>
        </p:txBody>
      </p:sp>
      <p:pic>
        <p:nvPicPr>
          <p:cNvPr id="9" name="Рисунок 8">
            <a:extLst>
              <a:ext uri="{FF2B5EF4-FFF2-40B4-BE49-F238E27FC236}">
                <a16:creationId xmlns:a16="http://schemas.microsoft.com/office/drawing/2014/main" id="{4F56FE0C-1031-A602-C875-6CF15C90B4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4439" y="4288013"/>
            <a:ext cx="2312861" cy="2312861"/>
          </a:xfrm>
          <a:prstGeom prst="rect">
            <a:avLst/>
          </a:prstGeom>
        </p:spPr>
      </p:pic>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954829" y="382854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19D92"/>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19D92"/>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019D92"/>
              </a:solidFill>
            </a:endParaRPr>
          </a:p>
        </p:txBody>
      </p:sp>
      <p:pic>
        <p:nvPicPr>
          <p:cNvPr id="13" name="Рисунок 12">
            <a:extLst>
              <a:ext uri="{FF2B5EF4-FFF2-40B4-BE49-F238E27FC236}">
                <a16:creationId xmlns:a16="http://schemas.microsoft.com/office/drawing/2014/main" id="{7BCA9803-32A6-8FCC-A516-C3F87A91ADF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66356" y="4288013"/>
            <a:ext cx="2240823" cy="2240823"/>
          </a:xfrm>
          <a:prstGeom prst="rect">
            <a:avLst/>
          </a:prstGeom>
        </p:spPr>
      </p:pic>
    </p:spTree>
    <p:extLst>
      <p:ext uri="{BB962C8B-B14F-4D97-AF65-F5344CB8AC3E}">
        <p14:creationId xmlns:p14="http://schemas.microsoft.com/office/powerpoint/2010/main" val="153889175"/>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«Химия»</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8350F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8350FF"/>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8350FF"/>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52819"/>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30D5F9"/>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30D5F9"/>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30D5F9"/>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764672" y="4233644"/>
            <a:ext cx="6662656" cy="232923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находит химические </a:t>
            </a:r>
            <a:r>
              <a:rPr lang="ru-RU" sz="1800" b="1" dirty="0">
                <a:solidFill>
                  <a:schemeClr val="accent1">
                    <a:lumMod val="75000"/>
                  </a:schemeClr>
                </a:solidFill>
                <a:ea typeface="Calibri" panose="020F0502020204030204" pitchFamily="34" charset="0"/>
                <a:cs typeface="Times New Roman" panose="02020603050405020304" pitchFamily="18" charset="0"/>
              </a:rPr>
              <a:t>р</a:t>
            </a:r>
            <a:r>
              <a:rPr lang="ru-RU" sz="1800" b="1" dirty="0">
                <a:solidFill>
                  <a:schemeClr val="accent1">
                    <a:lumMod val="75000"/>
                  </a:schemeClr>
                </a:solidFill>
                <a:effectLst/>
                <a:ea typeface="Calibri" panose="020F0502020204030204" pitchFamily="34" charset="0"/>
                <a:cs typeface="Times New Roman" panose="02020603050405020304" pitchFamily="18" charset="0"/>
              </a:rPr>
              <a:t>еакции и химические уравнения с одним или несколькими неизвестными. У вас всегда будет под рукой таблица Менделеева и таблица </a:t>
            </a:r>
            <a:r>
              <a:rPr lang="ru-RU" sz="1800" b="1" dirty="0">
                <a:solidFill>
                  <a:schemeClr val="accent1">
                    <a:lumMod val="75000"/>
                  </a:schemeClr>
                </a:solidFill>
                <a:ea typeface="Calibri" panose="020F0502020204030204" pitchFamily="34" charset="0"/>
                <a:cs typeface="Times New Roman" panose="02020603050405020304" pitchFamily="18" charset="0"/>
              </a:rPr>
              <a:t>р</a:t>
            </a:r>
            <a:r>
              <a:rPr lang="ru-RU" sz="1800" b="1" dirty="0">
                <a:solidFill>
                  <a:schemeClr val="accent1">
                    <a:lumMod val="75000"/>
                  </a:schemeClr>
                </a:solidFill>
                <a:effectLst/>
                <a:ea typeface="Calibri" panose="020F0502020204030204" pitchFamily="34" charset="0"/>
                <a:cs typeface="Times New Roman" panose="02020603050405020304" pitchFamily="18" charset="0"/>
              </a:rPr>
              <a:t>астворимости. И даже калькулятор молярных масс!</a:t>
            </a:r>
          </a:p>
        </p:txBody>
      </p:sp>
      <p:pic>
        <p:nvPicPr>
          <p:cNvPr id="12" name="Рисунок 11">
            <a:extLst>
              <a:ext uri="{FF2B5EF4-FFF2-40B4-BE49-F238E27FC236}">
                <a16:creationId xmlns:a16="http://schemas.microsoft.com/office/drawing/2014/main" id="{1B0AB67D-9CCD-898C-B49B-657823C15F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788" y="1366461"/>
            <a:ext cx="1829194" cy="1829194"/>
          </a:xfrm>
          <a:prstGeom prst="rect">
            <a:avLst/>
          </a:prstGeom>
        </p:spPr>
      </p:pic>
      <p:pic>
        <p:nvPicPr>
          <p:cNvPr id="14" name="Рисунок 13">
            <a:extLst>
              <a:ext uri="{FF2B5EF4-FFF2-40B4-BE49-F238E27FC236}">
                <a16:creationId xmlns:a16="http://schemas.microsoft.com/office/drawing/2014/main" id="{82904B98-D4A2-79E8-53CC-444344182F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37239" y="4230098"/>
            <a:ext cx="2390738" cy="2390738"/>
          </a:xfrm>
          <a:prstGeom prst="rect">
            <a:avLst/>
          </a:prstGeom>
        </p:spPr>
      </p:pic>
      <p:pic>
        <p:nvPicPr>
          <p:cNvPr id="16" name="Рисунок 15">
            <a:extLst>
              <a:ext uri="{FF2B5EF4-FFF2-40B4-BE49-F238E27FC236}">
                <a16:creationId xmlns:a16="http://schemas.microsoft.com/office/drawing/2014/main" id="{2A6223DF-BACD-50FE-7614-575F0E612BD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050" y="4230098"/>
            <a:ext cx="2436622" cy="2436622"/>
          </a:xfrm>
          <a:prstGeom prst="rect">
            <a:avLst/>
          </a:prstGeom>
        </p:spPr>
      </p:pic>
      <p:sp>
        <p:nvSpPr>
          <p:cNvPr id="17" name="Объект 2">
            <a:extLst>
              <a:ext uri="{FF2B5EF4-FFF2-40B4-BE49-F238E27FC236}">
                <a16:creationId xmlns:a16="http://schemas.microsoft.com/office/drawing/2014/main" id="{BAA07C5F-3BDF-D439-DA06-65574B5DE2B0}"/>
              </a:ext>
            </a:extLst>
          </p:cNvPr>
          <p:cNvSpPr txBox="1">
            <a:spLocks/>
          </p:cNvSpPr>
          <p:nvPr/>
        </p:nvSpPr>
        <p:spPr>
          <a:xfrm>
            <a:off x="2413853" y="2344946"/>
            <a:ext cx="9051721"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естественнонаучной направленности, а также обучающимся, которые проявляют интерес к химии.</a:t>
            </a:r>
          </a:p>
        </p:txBody>
      </p:sp>
    </p:spTree>
    <p:extLst>
      <p:ext uri="{BB962C8B-B14F-4D97-AF65-F5344CB8AC3E}">
        <p14:creationId xmlns:p14="http://schemas.microsoft.com/office/powerpoint/2010/main" val="1142040269"/>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3739" y="1274553"/>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468032" y="1357627"/>
            <a:ext cx="6578600"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«Химия – опыты, сила знания»</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231472" y="2007987"/>
            <a:ext cx="9051721"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естественнонаучной направленности, а также обучающимся, которые проявляют интерес к химии.</a:t>
            </a: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3195751" y="3719226"/>
            <a:ext cx="5605271" cy="268241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поможет безопасно провести увлекательные химические опыты и химические реакции, подскажет какие элементы необходимо соединить для получения наглядного результата.</a:t>
            </a:r>
          </a:p>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 В приложение можно найти химическую реакцию или химическое уравнение с одним и несколькими неизвестными. Также доступна таблица химических элементов Д.И. Менделеева.</a:t>
            </a:r>
            <a:endParaRPr lang="ru-RU" b="1" dirty="0">
              <a:solidFill>
                <a:schemeClr val="accent1">
                  <a:lumMod val="75000"/>
                </a:schemeClr>
              </a:solidFill>
            </a:endParaRP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350944" y="3638242"/>
            <a:ext cx="1854199"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A3E33"/>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A3E33"/>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FA3E33"/>
              </a:solidFill>
            </a:endParaRPr>
          </a:p>
        </p:txBody>
      </p:sp>
      <p:pic>
        <p:nvPicPr>
          <p:cNvPr id="16" name="Рисунок 15">
            <a:extLst>
              <a:ext uri="{FF2B5EF4-FFF2-40B4-BE49-F238E27FC236}">
                <a16:creationId xmlns:a16="http://schemas.microsoft.com/office/drawing/2014/main" id="{DD6149CE-47F7-5C9E-F6C3-11CD9325FC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3716" y="4143386"/>
            <a:ext cx="2341304" cy="2341304"/>
          </a:xfrm>
          <a:prstGeom prst="rect">
            <a:avLst/>
          </a:prstGeom>
        </p:spPr>
      </p:pic>
      <p:pic>
        <p:nvPicPr>
          <p:cNvPr id="11" name="Рисунок 10">
            <a:extLst>
              <a:ext uri="{FF2B5EF4-FFF2-40B4-BE49-F238E27FC236}">
                <a16:creationId xmlns:a16="http://schemas.microsoft.com/office/drawing/2014/main" id="{C3A7FA6B-A59D-26A3-3E0F-2C50345075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572" y="4143387"/>
            <a:ext cx="2341304" cy="2341304"/>
          </a:xfrm>
          <a:prstGeom prst="rect">
            <a:avLst/>
          </a:prstGeom>
        </p:spPr>
      </p:pic>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858233" y="3719226"/>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6403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64030"/>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F64030"/>
              </a:solidFill>
            </a:endParaRPr>
          </a:p>
        </p:txBody>
      </p:sp>
      <p:pic>
        <p:nvPicPr>
          <p:cNvPr id="4" name="Рисунок 3">
            <a:extLst>
              <a:ext uri="{FF2B5EF4-FFF2-40B4-BE49-F238E27FC236}">
                <a16:creationId xmlns:a16="http://schemas.microsoft.com/office/drawing/2014/main" id="{9A7619D9-6D74-B2EC-9F6D-08F06A82F8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532" t="10113" r="63370" b="74464"/>
          <a:stretch/>
        </p:blipFill>
        <p:spPr bwMode="auto">
          <a:xfrm>
            <a:off x="344286" y="1268498"/>
            <a:ext cx="2054965" cy="2072383"/>
          </a:xfrm>
          <a:prstGeom prst="rect">
            <a:avLst/>
          </a:prstGeom>
          <a:noFill/>
        </p:spPr>
      </p:pic>
    </p:spTree>
    <p:extLst>
      <p:ext uri="{BB962C8B-B14F-4D97-AF65-F5344CB8AC3E}">
        <p14:creationId xmlns:p14="http://schemas.microsoft.com/office/powerpoint/2010/main" val="3318752134"/>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2998"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086590" y="1609734"/>
            <a:ext cx="7332693"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PictureThis</a:t>
            </a:r>
            <a:r>
              <a:rPr lang="ru-RU" sz="3200" b="1" dirty="0">
                <a:solidFill>
                  <a:srgbClr val="7030A0"/>
                </a:solidFill>
                <a:effectLst>
                  <a:outerShdw blurRad="38100" dist="38100" dir="2700000" algn="tl">
                    <a:srgbClr val="000000">
                      <a:alpha val="43137"/>
                    </a:srgbClr>
                  </a:outerShdw>
                </a:effectLst>
              </a:rPr>
              <a:t>. Определитель растений»</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32139" y="2426906"/>
            <a:ext cx="9302111" cy="70500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направленные на изучение окружающего мира.</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290742" y="3657177"/>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1EAB89"/>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1EAB89"/>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1EAB89"/>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8443" y="3658022"/>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23AF8C"/>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23AF8C"/>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23AF8C"/>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3086590" y="3502709"/>
            <a:ext cx="5713461" cy="2763868"/>
          </a:xfrm>
          <a:prstGeom prst="rect">
            <a:avLst/>
          </a:prstGeom>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Что делать, если на прогулке увидели красивый цветок, а как он называется, не знаете? Как вырастить хлорофитум? С этими вопросами вам поможет приложение «</a:t>
            </a:r>
            <a:r>
              <a:rPr lang="en-US" sz="1800" b="1" dirty="0">
                <a:solidFill>
                  <a:schemeClr val="accent1">
                    <a:lumMod val="75000"/>
                  </a:schemeClr>
                </a:solidFill>
                <a:effectLst/>
                <a:ea typeface="Calibri" panose="020F0502020204030204" pitchFamily="34" charset="0"/>
                <a:cs typeface="Times New Roman" panose="02020603050405020304" pitchFamily="18" charset="0"/>
              </a:rPr>
              <a:t>PictureThis</a:t>
            </a:r>
            <a:r>
              <a:rPr lang="ru-RU" sz="1800" b="1" dirty="0">
                <a:solidFill>
                  <a:schemeClr val="accent1">
                    <a:lumMod val="75000"/>
                  </a:schemeClr>
                </a:solidFill>
                <a:ea typeface="Calibri" panose="020F0502020204030204" pitchFamily="34" charset="0"/>
                <a:cs typeface="Times New Roman" panose="02020603050405020304" pitchFamily="18" charset="0"/>
              </a:rPr>
              <a:t>». </a:t>
            </a:r>
          </a:p>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В него встроена система искусственного интеллекта, которая знает более 1 000 000 видов растений и может определить по фото неизвестный цветок. Также при </a:t>
            </a:r>
            <a:r>
              <a:rPr lang="ru-RU" sz="1800" b="1" dirty="0">
                <a:solidFill>
                  <a:schemeClr val="accent1">
                    <a:lumMod val="75000"/>
                  </a:schemeClr>
                </a:solidFill>
                <a:ea typeface="Calibri" panose="020F0502020204030204" pitchFamily="34" charset="0"/>
                <a:cs typeface="Times New Roman" panose="02020603050405020304" pitchFamily="18" charset="0"/>
              </a:rPr>
              <a:t>необходимости оно поможет проанализировать  состояние растение и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предложит советы по уходу за ним. </a:t>
            </a:r>
            <a:endParaRPr lang="ru-RU" b="1" dirty="0">
              <a:solidFill>
                <a:schemeClr val="accent1">
                  <a:lumMod val="75000"/>
                </a:schemeClr>
              </a:solidFill>
            </a:endParaRPr>
          </a:p>
        </p:txBody>
      </p:sp>
      <p:pic>
        <p:nvPicPr>
          <p:cNvPr id="11" name="Рисунок 10">
            <a:extLst>
              <a:ext uri="{FF2B5EF4-FFF2-40B4-BE49-F238E27FC236}">
                <a16:creationId xmlns:a16="http://schemas.microsoft.com/office/drawing/2014/main" id="{86D5A63F-EC5F-62F6-507F-E083277938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360" y="4145006"/>
            <a:ext cx="2477899" cy="2477899"/>
          </a:xfrm>
          <a:prstGeom prst="rect">
            <a:avLst/>
          </a:prstGeom>
        </p:spPr>
      </p:pic>
      <p:pic>
        <p:nvPicPr>
          <p:cNvPr id="13" name="Рисунок 12">
            <a:extLst>
              <a:ext uri="{FF2B5EF4-FFF2-40B4-BE49-F238E27FC236}">
                <a16:creationId xmlns:a16="http://schemas.microsoft.com/office/drawing/2014/main" id="{70F0B27B-4E09-A48D-1470-C3500EBBA47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9348" y="4145006"/>
            <a:ext cx="2477899" cy="2477899"/>
          </a:xfrm>
          <a:prstGeom prst="rect">
            <a:avLst/>
          </a:prstGeom>
        </p:spPr>
      </p:pic>
      <p:pic>
        <p:nvPicPr>
          <p:cNvPr id="9" name="Рисунок 8"/>
          <p:cNvPicPr>
            <a:picLocks noChangeAspect="1"/>
          </p:cNvPicPr>
          <p:nvPr/>
        </p:nvPicPr>
        <p:blipFill>
          <a:blip r:embed="rId5"/>
          <a:stretch>
            <a:fillRect/>
          </a:stretch>
        </p:blipFill>
        <p:spPr>
          <a:xfrm>
            <a:off x="688458" y="1512496"/>
            <a:ext cx="1769069" cy="18824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76685669"/>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«Анатомия - 3</a:t>
            </a:r>
            <a:r>
              <a:rPr lang="en-US" sz="3200" b="1" dirty="0">
                <a:solidFill>
                  <a:srgbClr val="7030A0"/>
                </a:solidFill>
                <a:effectLst>
                  <a:outerShdw blurRad="38100" dist="38100" dir="2700000" algn="tl">
                    <a:srgbClr val="000000">
                      <a:alpha val="43137"/>
                    </a:srgbClr>
                  </a:outerShdw>
                </a:effectLst>
              </a:rPr>
              <a:t>D </a:t>
            </a:r>
            <a:r>
              <a:rPr lang="ru-RU" sz="3200" b="1" dirty="0">
                <a:solidFill>
                  <a:srgbClr val="7030A0"/>
                </a:solidFill>
                <a:effectLst>
                  <a:outerShdw blurRad="38100" dist="38100" dir="2700000" algn="tl">
                    <a:srgbClr val="000000">
                      <a:alpha val="43137"/>
                    </a:srgbClr>
                  </a:outerShdw>
                </a:effectLst>
              </a:rPr>
              <a:t>Атлас»</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3403" y="3598361"/>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28AA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28AAF"/>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F28AAF"/>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51413" y="3655860"/>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28AA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28AAF"/>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F28AAF"/>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764672" y="4233644"/>
            <a:ext cx="6662656" cy="232923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позволяет изучить анатомию человека простым и интерактивным способом.</a:t>
            </a:r>
            <a:br>
              <a:rPr lang="ru-RU" sz="1800" b="1" dirty="0">
                <a:solidFill>
                  <a:schemeClr val="accent1">
                    <a:lumMod val="75000"/>
                  </a:schemeClr>
                </a:solidFill>
                <a:effectLst/>
                <a:ea typeface="Calibri" panose="020F0502020204030204" pitchFamily="34" charset="0"/>
                <a:cs typeface="Times New Roman" panose="02020603050405020304" pitchFamily="18" charset="0"/>
              </a:rPr>
            </a:br>
            <a:r>
              <a:rPr lang="ru-RU" sz="1800" b="1" dirty="0">
                <a:solidFill>
                  <a:schemeClr val="accent1">
                    <a:lumMod val="75000"/>
                  </a:schemeClr>
                </a:solidFill>
                <a:effectLst/>
                <a:ea typeface="Calibri" panose="020F0502020204030204" pitchFamily="34" charset="0"/>
                <a:cs typeface="Times New Roman" panose="02020603050405020304" pitchFamily="18" charset="0"/>
              </a:rPr>
              <a:t>«Анатомия - 3</a:t>
            </a:r>
            <a:r>
              <a:rPr lang="en-US" sz="1800" b="1" dirty="0">
                <a:solidFill>
                  <a:schemeClr val="accent1">
                    <a:lumMod val="75000"/>
                  </a:schemeClr>
                </a:solidFill>
                <a:effectLst/>
                <a:ea typeface="Calibri" panose="020F0502020204030204" pitchFamily="34" charset="0"/>
                <a:cs typeface="Times New Roman" panose="02020603050405020304" pitchFamily="18" charset="0"/>
              </a:rPr>
              <a:t>D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Атлас» содержит разделы, позволяющие подробно рассмотреть и изучить устройство различных систем человека: костно-мышечной, сердечно-сосудистой, нервной, дыхательной, пищеварительной, мочеполовая, эндокринной и лимфатической.</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48719" y="2428686"/>
            <a:ext cx="8489857" cy="137991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естественнонаучной направленности, а также детям, которым интересно как устроено тело человека или тем, кто планирует связать свою деятельность с медициной.</a:t>
            </a:r>
          </a:p>
        </p:txBody>
      </p:sp>
      <p:pic>
        <p:nvPicPr>
          <p:cNvPr id="4" name="Рисунок 3">
            <a:extLst>
              <a:ext uri="{FF2B5EF4-FFF2-40B4-BE49-F238E27FC236}">
                <a16:creationId xmlns:a16="http://schemas.microsoft.com/office/drawing/2014/main" id="{23E1D816-7347-883E-E4DF-204105F51F5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193" t="9999" r="62074" b="74351"/>
          <a:stretch/>
        </p:blipFill>
        <p:spPr bwMode="auto">
          <a:xfrm>
            <a:off x="402704" y="1415269"/>
            <a:ext cx="2166451" cy="21126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Рисунок 10">
            <a:extLst>
              <a:ext uri="{FF2B5EF4-FFF2-40B4-BE49-F238E27FC236}">
                <a16:creationId xmlns:a16="http://schemas.microsoft.com/office/drawing/2014/main" id="{BCEE8F10-512B-004C-1D42-B3585FF825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27328" y="4233644"/>
            <a:ext cx="2329231" cy="2329231"/>
          </a:xfrm>
          <a:prstGeom prst="rect">
            <a:avLst/>
          </a:prstGeom>
        </p:spPr>
      </p:pic>
      <p:pic>
        <p:nvPicPr>
          <p:cNvPr id="12" name="Рисунок 11"/>
          <p:cNvPicPr>
            <a:picLocks noChangeAspect="1"/>
          </p:cNvPicPr>
          <p:nvPr/>
        </p:nvPicPr>
        <p:blipFill>
          <a:blip r:embed="rId5"/>
          <a:stretch>
            <a:fillRect/>
          </a:stretch>
        </p:blipFill>
        <p:spPr>
          <a:xfrm>
            <a:off x="518462" y="4301720"/>
            <a:ext cx="2180618" cy="2209539"/>
          </a:xfrm>
          <a:prstGeom prst="rect">
            <a:avLst/>
          </a:prstGeom>
        </p:spPr>
      </p:pic>
    </p:spTree>
    <p:extLst>
      <p:ext uri="{BB962C8B-B14F-4D97-AF65-F5344CB8AC3E}">
        <p14:creationId xmlns:p14="http://schemas.microsoft.com/office/powerpoint/2010/main" val="376394730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208262" y="1365567"/>
            <a:ext cx="6578600"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Duolingo</a:t>
            </a:r>
            <a:r>
              <a:rPr lang="ru-RU" sz="3200" b="1" dirty="0">
                <a:solidFill>
                  <a:srgbClr val="7030A0"/>
                </a:solidFill>
                <a:effectLst>
                  <a:outerShdw blurRad="38100" dist="38100" dir="2700000" algn="tl">
                    <a:srgbClr val="000000">
                      <a:alpha val="43137"/>
                    </a:srgbClr>
                  </a:outerShdw>
                </a:effectLst>
              </a:rPr>
              <a:t>»</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54703" y="2130583"/>
            <a:ext cx="9302111" cy="8004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направленные на изучение иностранного языка.</a:t>
            </a: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3117208" y="3736626"/>
            <a:ext cx="6107186" cy="25577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Одно из лучших </a:t>
            </a:r>
            <a:r>
              <a:rPr lang="ru-RU" sz="1800" b="1" dirty="0">
                <a:solidFill>
                  <a:schemeClr val="accent1">
                    <a:lumMod val="75000"/>
                  </a:schemeClr>
                </a:solidFill>
                <a:ea typeface="Calibri" panose="020F0502020204030204" pitchFamily="34" charset="0"/>
                <a:cs typeface="Times New Roman" panose="02020603050405020304" pitchFamily="18" charset="0"/>
              </a:rPr>
              <a:t>бесплатных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приложений для изучения иностранного языка: английского, немецкого, испанского, французского. </a:t>
            </a:r>
          </a:p>
          <a:p>
            <a:pPr>
              <a:lnSpc>
                <a:spcPct val="107000"/>
              </a:lnSpc>
              <a:spcBef>
                <a:spcPts val="60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Занятия организованы по уровням сложности. </a:t>
            </a:r>
            <a:r>
              <a:rPr lang="en-US" sz="1800" b="1" dirty="0">
                <a:solidFill>
                  <a:schemeClr val="accent1">
                    <a:lumMod val="75000"/>
                  </a:schemeClr>
                </a:solidFill>
                <a:effectLst/>
                <a:ea typeface="Calibri" panose="020F0502020204030204" pitchFamily="34" charset="0"/>
                <a:cs typeface="Times New Roman" panose="02020603050405020304" pitchFamily="18" charset="0"/>
              </a:rPr>
              <a:t>«Duolingo»</a:t>
            </a:r>
            <a:r>
              <a:rPr lang="ru-RU" sz="1800" b="1" dirty="0">
                <a:solidFill>
                  <a:schemeClr val="accent1">
                    <a:lumMod val="75000"/>
                  </a:schemeClr>
                </a:solidFill>
                <a:effectLst/>
                <a:ea typeface="Calibri" panose="020F0502020204030204" pitchFamily="34" charset="0"/>
                <a:cs typeface="Times New Roman" panose="02020603050405020304" pitchFamily="18" charset="0"/>
              </a:rPr>
              <a:t> предлагает многочисленные письменные уроки и диктанты. В </a:t>
            </a:r>
            <a:r>
              <a:rPr lang="en-US" sz="1800" b="1" dirty="0">
                <a:solidFill>
                  <a:schemeClr val="accent1">
                    <a:lumMod val="75000"/>
                  </a:schemeClr>
                </a:solidFill>
                <a:effectLst/>
                <a:ea typeface="Calibri" panose="020F0502020204030204" pitchFamily="34" charset="0"/>
                <a:cs typeface="Times New Roman" panose="02020603050405020304" pitchFamily="18" charset="0"/>
              </a:rPr>
              <a:t>«Duolingo»</a:t>
            </a:r>
            <a:r>
              <a:rPr lang="ru-RU" sz="1800" b="1" dirty="0">
                <a:solidFill>
                  <a:schemeClr val="accent1">
                    <a:lumMod val="75000"/>
                  </a:schemeClr>
                </a:solidFill>
                <a:effectLst/>
                <a:ea typeface="Calibri" panose="020F0502020204030204" pitchFamily="34" charset="0"/>
                <a:cs typeface="Times New Roman" panose="02020603050405020304" pitchFamily="18" charset="0"/>
              </a:rPr>
              <a:t> есть игровое дерево навыков, по которому продвигаются пользователи, и словарный раздел, где можно практиковать уже изученные слова.</a:t>
            </a:r>
            <a:endParaRPr lang="ru-RU" b="1" dirty="0">
              <a:solidFill>
                <a:schemeClr val="accent1">
                  <a:lumMod val="75000"/>
                </a:schemeClr>
              </a:solidFill>
            </a:endParaRP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7803" y="3493529"/>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77C80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77C800"/>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77C800"/>
              </a:solidFill>
            </a:endParaRPr>
          </a:p>
        </p:txBody>
      </p:sp>
      <p:pic>
        <p:nvPicPr>
          <p:cNvPr id="20" name="Рисунок 19">
            <a:extLst>
              <a:ext uri="{FF2B5EF4-FFF2-40B4-BE49-F238E27FC236}">
                <a16:creationId xmlns:a16="http://schemas.microsoft.com/office/drawing/2014/main" id="{6EAA0BEE-0B1F-7068-F427-575286FD6013}"/>
              </a:ext>
            </a:extLst>
          </p:cNvPr>
          <p:cNvPicPr>
            <a:picLocks noChangeAspect="1"/>
          </p:cNvPicPr>
          <p:nvPr/>
        </p:nvPicPr>
        <p:blipFill rotWithShape="1">
          <a:blip r:embed="rId3">
            <a:extLst>
              <a:ext uri="{28A0092B-C50C-407E-A947-70E740481C1C}">
                <a14:useLocalDpi xmlns:a14="http://schemas.microsoft.com/office/drawing/2010/main" val="0"/>
              </a:ext>
            </a:extLst>
          </a:blip>
          <a:srcRect l="31307" t="12768" r="31262" b="12810"/>
          <a:stretch/>
        </p:blipFill>
        <p:spPr>
          <a:xfrm>
            <a:off x="557750" y="1410284"/>
            <a:ext cx="1983847" cy="19721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6" name="Рисунок 25">
            <a:extLst>
              <a:ext uri="{FF2B5EF4-FFF2-40B4-BE49-F238E27FC236}">
                <a16:creationId xmlns:a16="http://schemas.microsoft.com/office/drawing/2014/main" id="{074256A8-70F1-0B28-4354-B65A53D2A4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974" y="3951074"/>
            <a:ext cx="2557726" cy="2557726"/>
          </a:xfrm>
          <a:prstGeom prst="rect">
            <a:avLst/>
          </a:prstGeom>
        </p:spPr>
      </p:pic>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85062" y="3506572"/>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77C80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77C800"/>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77C800"/>
              </a:solidFill>
            </a:endParaRPr>
          </a:p>
        </p:txBody>
      </p:sp>
      <p:pic>
        <p:nvPicPr>
          <p:cNvPr id="9" name="Рисунок 8">
            <a:extLst>
              <a:ext uri="{FF2B5EF4-FFF2-40B4-BE49-F238E27FC236}">
                <a16:creationId xmlns:a16="http://schemas.microsoft.com/office/drawing/2014/main" id="{3F933C80-19F8-B502-EE2F-BD52CF5AB24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76300" y="3991431"/>
            <a:ext cx="2557726" cy="2557726"/>
          </a:xfrm>
          <a:prstGeom prst="rect">
            <a:avLst/>
          </a:prstGeom>
        </p:spPr>
      </p:pic>
    </p:spTree>
    <p:extLst>
      <p:ext uri="{BB962C8B-B14F-4D97-AF65-F5344CB8AC3E}">
        <p14:creationId xmlns:p14="http://schemas.microsoft.com/office/powerpoint/2010/main" val="730724717"/>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208262" y="1365567"/>
            <a:ext cx="6578600" cy="977805"/>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Studycat: </a:t>
            </a:r>
            <a:r>
              <a:rPr lang="ru-RU" sz="3200" b="1" dirty="0">
                <a:solidFill>
                  <a:srgbClr val="7030A0"/>
                </a:solidFill>
                <a:effectLst>
                  <a:outerShdw blurRad="38100" dist="38100" dir="2700000" algn="tl">
                    <a:srgbClr val="000000">
                      <a:alpha val="43137"/>
                    </a:srgbClr>
                  </a:outerShdw>
                </a:effectLst>
              </a:rPr>
              <a:t>Английский для детей/</a:t>
            </a:r>
          </a:p>
          <a:p>
            <a:r>
              <a:rPr lang="en-US" sz="3200" b="1" dirty="0">
                <a:solidFill>
                  <a:srgbClr val="7030A0"/>
                </a:solidFill>
                <a:effectLst>
                  <a:outerShdw blurRad="38100" dist="38100" dir="2700000" algn="tl">
                    <a:srgbClr val="000000">
                      <a:alpha val="43137"/>
                    </a:srgbClr>
                  </a:outerShdw>
                </a:effectLst>
              </a:rPr>
              <a:t>Fun English | </a:t>
            </a:r>
            <a:r>
              <a:rPr lang="ru-RU" sz="3200" b="1" dirty="0">
                <a:solidFill>
                  <a:srgbClr val="7030A0"/>
                </a:solidFill>
                <a:effectLst>
                  <a:outerShdw blurRad="38100" dist="38100" dir="2700000" algn="tl">
                    <a:srgbClr val="000000">
                      <a:alpha val="43137"/>
                    </a:srgbClr>
                  </a:outerShdw>
                </a:effectLst>
              </a:rPr>
              <a:t>английский язык»</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71435" y="2541533"/>
            <a:ext cx="9302111" cy="8004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направленные на изучение иностранного языка.</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7803" y="3493529"/>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E55DD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E55DD6"/>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E55DD6"/>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85062" y="3506572"/>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E55DD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E55DD6"/>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E55DD6"/>
              </a:solidFill>
            </a:endParaRPr>
          </a:p>
        </p:txBody>
      </p:sp>
      <p:pic>
        <p:nvPicPr>
          <p:cNvPr id="13" name="Рисунок 12">
            <a:extLst>
              <a:ext uri="{FF2B5EF4-FFF2-40B4-BE49-F238E27FC236}">
                <a16:creationId xmlns:a16="http://schemas.microsoft.com/office/drawing/2014/main" id="{B2168143-6AEF-D52C-A0F1-38F41A1F142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24394" y="3918573"/>
            <a:ext cx="2538872" cy="2538872"/>
          </a:xfrm>
          <a:prstGeom prst="rect">
            <a:avLst/>
          </a:prstGeom>
        </p:spPr>
      </p:pic>
      <p:pic>
        <p:nvPicPr>
          <p:cNvPr id="15" name="Рисунок 14">
            <a:extLst>
              <a:ext uri="{FF2B5EF4-FFF2-40B4-BE49-F238E27FC236}">
                <a16:creationId xmlns:a16="http://schemas.microsoft.com/office/drawing/2014/main" id="{9342ED0A-B35B-9C5E-26C4-300CD2555B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0251" y="3938030"/>
            <a:ext cx="2628595" cy="2628595"/>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920213" y="3736625"/>
            <a:ext cx="6450290" cy="2628595"/>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spcAft>
                <a:spcPts val="800"/>
              </a:spcAft>
            </a:pPr>
            <a:r>
              <a:rPr lang="ru-RU" sz="1800" b="1" dirty="0">
                <a:solidFill>
                  <a:schemeClr val="accent1">
                    <a:lumMod val="75000"/>
                  </a:schemeClr>
                </a:solidFill>
                <a:effectLst/>
                <a:ea typeface="Calibri" panose="020F0502020204030204" pitchFamily="34" charset="0"/>
                <a:cs typeface="Times New Roman" panose="02020603050405020304" pitchFamily="18" charset="0"/>
              </a:rPr>
              <a:t>Данное приложение сочетает в себе структурированный курс английского языка с интересными и занимательными играми. Курс разработан для дошкольников, начинающих учеников и маленьких детей, изучающих языки. На каждом занятии изучается основная лексика, причем слова представлены в нескольких контекстах, что способствует обучению и запоминанию. Курс озвучен голосами как с американским, так и британским акцентами. При озвучивании использовались различные тона и выражения, чтобы учащиеся смогли воспринять тонкости произношения.</a:t>
            </a:r>
          </a:p>
        </p:txBody>
      </p:sp>
      <p:pic>
        <p:nvPicPr>
          <p:cNvPr id="4" name="Рисунок 3"/>
          <p:cNvPicPr>
            <a:picLocks noChangeAspect="1"/>
          </p:cNvPicPr>
          <p:nvPr/>
        </p:nvPicPr>
        <p:blipFill>
          <a:blip r:embed="rId5"/>
          <a:stretch>
            <a:fillRect/>
          </a:stretch>
        </p:blipFill>
        <p:spPr>
          <a:xfrm>
            <a:off x="557750" y="1393164"/>
            <a:ext cx="2044469" cy="20444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52785605"/>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434765" y="1563728"/>
            <a:ext cx="6578600"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«Английский для детей. Фиксики»</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71435" y="2541533"/>
            <a:ext cx="9302111" cy="8004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направленные на изучение иностранного языка.</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7803" y="3493529"/>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C54CE"/>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C54CE"/>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0C54CE"/>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85062" y="3580022"/>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C54CE"/>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C54CE"/>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0C54CE"/>
              </a:solidFill>
            </a:endParaRPr>
          </a:p>
        </p:txBody>
      </p:sp>
      <p:pic>
        <p:nvPicPr>
          <p:cNvPr id="9" name="Рисунок 8">
            <a:extLst>
              <a:ext uri="{FF2B5EF4-FFF2-40B4-BE49-F238E27FC236}">
                <a16:creationId xmlns:a16="http://schemas.microsoft.com/office/drawing/2014/main" id="{FF38AF57-D5B3-DC21-D9A2-3CF15515A9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001" y="1451942"/>
            <a:ext cx="1787552" cy="17875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Рисунок 13">
            <a:extLst>
              <a:ext uri="{FF2B5EF4-FFF2-40B4-BE49-F238E27FC236}">
                <a16:creationId xmlns:a16="http://schemas.microsoft.com/office/drawing/2014/main" id="{254BEE7C-C202-42A8-A13A-3D89DE81CF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35611" y="3879140"/>
            <a:ext cx="2685433" cy="2685433"/>
          </a:xfrm>
          <a:prstGeom prst="rect">
            <a:avLst/>
          </a:prstGeom>
        </p:spPr>
      </p:pic>
      <p:pic>
        <p:nvPicPr>
          <p:cNvPr id="17" name="Рисунок 16">
            <a:extLst>
              <a:ext uri="{FF2B5EF4-FFF2-40B4-BE49-F238E27FC236}">
                <a16:creationId xmlns:a16="http://schemas.microsoft.com/office/drawing/2014/main" id="{5BB349F8-EE59-F271-4EF1-EF14E2AF238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0169" y="3894290"/>
            <a:ext cx="2685432" cy="2685432"/>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920213" y="3736625"/>
            <a:ext cx="6450290" cy="262859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позволяет в игровой форме заниматься изучением английского языка с любимыми </a:t>
            </a:r>
            <a:r>
              <a:rPr lang="ru-RU" sz="1800" b="1" dirty="0" err="1">
                <a:solidFill>
                  <a:schemeClr val="accent1">
                    <a:lumMod val="75000"/>
                  </a:schemeClr>
                </a:solidFill>
                <a:effectLst/>
                <a:ea typeface="Calibri" panose="020F0502020204030204" pitchFamily="34" charset="0"/>
                <a:cs typeface="Times New Roman" panose="02020603050405020304" pitchFamily="18" charset="0"/>
              </a:rPr>
              <a:t>мультгероями</a:t>
            </a:r>
            <a:r>
              <a:rPr lang="ru-RU" sz="1800" b="1" dirty="0">
                <a:solidFill>
                  <a:schemeClr val="accent1">
                    <a:lumMod val="75000"/>
                  </a:schemeClr>
                </a:solidFill>
                <a:effectLst/>
                <a:ea typeface="Calibri" panose="020F0502020204030204" pitchFamily="34" charset="0"/>
                <a:cs typeface="Times New Roman" panose="02020603050405020304" pitchFamily="18" charset="0"/>
              </a:rPr>
              <a:t>. Оно содержит 11 тем для изучения, более 400 слов составляющих основу языка.</a:t>
            </a:r>
          </a:p>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Развивающее приложение разработано специально для детей, насыщено анимацией и красочной графикой, полностью озвучены персонажи и задания, а интерфейс адаптирован для ребёнка.</a:t>
            </a:r>
          </a:p>
        </p:txBody>
      </p:sp>
    </p:spTree>
    <p:extLst>
      <p:ext uri="{BB962C8B-B14F-4D97-AF65-F5344CB8AC3E}">
        <p14:creationId xmlns:p14="http://schemas.microsoft.com/office/powerpoint/2010/main" val="143078158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39011" y="1283421"/>
            <a:ext cx="11513975" cy="53161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359264" y="1653533"/>
            <a:ext cx="6578600" cy="97780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«EWA Kids: английский для детей»</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371435" y="2541533"/>
            <a:ext cx="9302111" cy="80045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направленные на изучение иностранного языка.</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7803" y="3493529"/>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6927C5"/>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6927C5"/>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6927C5"/>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85062" y="3506572"/>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6927C5"/>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6927C5"/>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6927C5"/>
              </a:solidFill>
            </a:endParaRPr>
          </a:p>
        </p:txBody>
      </p:sp>
      <p:pic>
        <p:nvPicPr>
          <p:cNvPr id="11" name="Рисунок 10">
            <a:extLst>
              <a:ext uri="{FF2B5EF4-FFF2-40B4-BE49-F238E27FC236}">
                <a16:creationId xmlns:a16="http://schemas.microsoft.com/office/drawing/2014/main" id="{FC0062FD-32AC-C722-01A9-16FD8BD949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7750" y="1388662"/>
            <a:ext cx="2035620" cy="2035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Рисунок 12">
            <a:extLst>
              <a:ext uri="{FF2B5EF4-FFF2-40B4-BE49-F238E27FC236}">
                <a16:creationId xmlns:a16="http://schemas.microsoft.com/office/drawing/2014/main" id="{76D85EAF-FD5D-74CC-ACAC-4778F3BD2F9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24999" y="3861513"/>
            <a:ext cx="2738020" cy="2738020"/>
          </a:xfrm>
          <a:prstGeom prst="rect">
            <a:avLst/>
          </a:prstGeom>
        </p:spPr>
      </p:pic>
      <p:pic>
        <p:nvPicPr>
          <p:cNvPr id="16" name="Рисунок 15">
            <a:extLst>
              <a:ext uri="{FF2B5EF4-FFF2-40B4-BE49-F238E27FC236}">
                <a16:creationId xmlns:a16="http://schemas.microsoft.com/office/drawing/2014/main" id="{C4DF6C99-7A93-2DCD-D2C3-1CAEC4C706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7270" y="3869850"/>
            <a:ext cx="2719732" cy="2719732"/>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870853" y="4232865"/>
            <a:ext cx="6450290" cy="181131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EWA Kids - это интерактивная платформа для детей в возрасте от 5 до 12 лет, которое содержит сотни адаптированных детских книг с простым переводом, разговорные курсы и более 1000 карточек с заданиями.  Можно смотреть мультфильмы и учить английский язык!</a:t>
            </a:r>
          </a:p>
        </p:txBody>
      </p:sp>
    </p:spTree>
    <p:extLst>
      <p:ext uri="{BB962C8B-B14F-4D97-AF65-F5344CB8AC3E}">
        <p14:creationId xmlns:p14="http://schemas.microsoft.com/office/powerpoint/2010/main" val="308799916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3909269" y="1639135"/>
            <a:ext cx="5906007"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Functional Ear Trainer</a:t>
            </a:r>
            <a:r>
              <a:rPr lang="ru-RU" sz="3200" b="1" dirty="0">
                <a:solidFill>
                  <a:srgbClr val="7030A0"/>
                </a:solidFill>
                <a:effectLst>
                  <a:outerShdw blurRad="38100" dist="38100" dir="2700000" algn="tl">
                    <a:srgbClr val="000000">
                      <a:alpha val="43137"/>
                    </a:srgbClr>
                  </a:outerShdw>
                </a:effectLst>
              </a:rPr>
              <a:t>»</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3403" y="3598361"/>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1EAB89"/>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1EAB89"/>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1EAB89"/>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23AF8C"/>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23AF8C"/>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23AF8C"/>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975620" y="3700504"/>
            <a:ext cx="6067780" cy="2763868"/>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предназначено </a:t>
            </a:r>
            <a:r>
              <a:rPr lang="ru-RU" sz="1800" b="1" dirty="0">
                <a:solidFill>
                  <a:schemeClr val="accent1">
                    <a:lumMod val="75000"/>
                  </a:schemeClr>
                </a:solidFill>
                <a:ea typeface="Calibri" panose="020F0502020204030204" pitchFamily="34" charset="0"/>
                <a:cs typeface="Times New Roman" panose="02020603050405020304" pitchFamily="18" charset="0"/>
              </a:rPr>
              <a:t>для тех, кто занимается музыкой и хочет дополнительно </a:t>
            </a:r>
            <a:r>
              <a:rPr lang="ru-RU" sz="1800" b="1" dirty="0">
                <a:solidFill>
                  <a:schemeClr val="accent1">
                    <a:lumMod val="75000"/>
                  </a:schemeClr>
                </a:solidFill>
                <a:effectLst/>
                <a:ea typeface="Calibri" panose="020F0502020204030204" pitchFamily="34" charset="0"/>
                <a:cs typeface="Times New Roman" panose="02020603050405020304" pitchFamily="18" charset="0"/>
              </a:rPr>
              <a:t>развивать свой музыкальный слух в части различения интервалов в разных тональностях. </a:t>
            </a:r>
          </a:p>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содержит упражнения,  которые постепенно усложняются в зависимости от уровня.</a:t>
            </a:r>
          </a:p>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Оно будет интересно вокалистам, которые имеют базовое музыкальное образование и разбираются в таких понятиях, как аккорд, доминанта, субдоминанта, ступени гаммы и т.д. </a:t>
            </a:r>
            <a:endParaRPr lang="ru-RU" b="1" dirty="0">
              <a:solidFill>
                <a:schemeClr val="accent1">
                  <a:lumMod val="75000"/>
                </a:schemeClr>
              </a:solidFill>
            </a:endParaRPr>
          </a:p>
        </p:txBody>
      </p:sp>
      <p:pic>
        <p:nvPicPr>
          <p:cNvPr id="9" name="Рисунок 8">
            <a:extLst>
              <a:ext uri="{FF2B5EF4-FFF2-40B4-BE49-F238E27FC236}">
                <a16:creationId xmlns:a16="http://schemas.microsoft.com/office/drawing/2014/main" id="{D341712F-7899-7058-490D-D1263D59574B}"/>
              </a:ext>
            </a:extLst>
          </p:cNvPr>
          <p:cNvPicPr>
            <a:picLocks noChangeAspect="1"/>
          </p:cNvPicPr>
          <p:nvPr/>
        </p:nvPicPr>
        <p:blipFill rotWithShape="1">
          <a:blip r:embed="rId3"/>
          <a:srcRect l="71352" t="17388" r="14859" b="56101"/>
          <a:stretch/>
        </p:blipFill>
        <p:spPr bwMode="auto">
          <a:xfrm>
            <a:off x="644585" y="1381625"/>
            <a:ext cx="1849435" cy="19999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2608976" y="2340418"/>
            <a:ext cx="9025274" cy="10541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художественной направленности, направленные на развитие музыкальных способностей детей.</a:t>
            </a:r>
          </a:p>
        </p:txBody>
      </p:sp>
      <p:pic>
        <p:nvPicPr>
          <p:cNvPr id="11" name="Рисунок 10">
            <a:extLst>
              <a:ext uri="{FF2B5EF4-FFF2-40B4-BE49-F238E27FC236}">
                <a16:creationId xmlns:a16="http://schemas.microsoft.com/office/drawing/2014/main" id="{4C089FE8-C210-DC3C-052B-5E528E1F4D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314" y="4032375"/>
            <a:ext cx="2652305" cy="2652305"/>
          </a:xfrm>
          <a:prstGeom prst="rect">
            <a:avLst/>
          </a:prstGeom>
        </p:spPr>
      </p:pic>
      <p:pic>
        <p:nvPicPr>
          <p:cNvPr id="13" name="Рисунок 12">
            <a:extLst>
              <a:ext uri="{FF2B5EF4-FFF2-40B4-BE49-F238E27FC236}">
                <a16:creationId xmlns:a16="http://schemas.microsoft.com/office/drawing/2014/main" id="{18A06F63-6D67-3C5E-EF5A-D376A172C3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16560" y="3992047"/>
            <a:ext cx="2652305" cy="2652305"/>
          </a:xfrm>
          <a:prstGeom prst="rect">
            <a:avLst/>
          </a:prstGeom>
        </p:spPr>
      </p:pic>
    </p:spTree>
    <p:extLst>
      <p:ext uri="{BB962C8B-B14F-4D97-AF65-F5344CB8AC3E}">
        <p14:creationId xmlns:p14="http://schemas.microsoft.com/office/powerpoint/2010/main" val="2103775061"/>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«Вокалекс. Распевки и упражнения»</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553403" y="3598361"/>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28AA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28AAF"/>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F28AAF"/>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28AA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28AAF"/>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F28AAF"/>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764672" y="3502708"/>
            <a:ext cx="6475667" cy="306016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предназначено </a:t>
            </a:r>
            <a:r>
              <a:rPr lang="ru-RU" sz="1800" b="1" dirty="0">
                <a:solidFill>
                  <a:schemeClr val="accent1">
                    <a:lumMod val="75000"/>
                  </a:schemeClr>
                </a:solidFill>
                <a:ea typeface="Calibri" panose="020F0502020204030204" pitchFamily="34" charset="0"/>
                <a:cs typeface="Times New Roman" panose="02020603050405020304" pitchFamily="18" charset="0"/>
              </a:rPr>
              <a:t>для тех, кто учит и хочет научится красиво петь. «Вокалекс» было создано дипломированным преподавателем, доцентом кафедры эстрадно-джазового пения Московского государственного института культуры. </a:t>
            </a:r>
            <a:br>
              <a:rPr lang="ru-RU" sz="1800" b="1" dirty="0">
                <a:solidFill>
                  <a:schemeClr val="accent1">
                    <a:lumMod val="75000"/>
                  </a:schemeClr>
                </a:solidFill>
                <a:ea typeface="Calibri" panose="020F0502020204030204" pitchFamily="34" charset="0"/>
                <a:cs typeface="Times New Roman" panose="02020603050405020304" pitchFamily="18" charset="0"/>
              </a:rPr>
            </a:br>
            <a:r>
              <a:rPr lang="ru-RU" sz="1800" b="1" dirty="0">
                <a:solidFill>
                  <a:schemeClr val="accent1">
                    <a:lumMod val="75000"/>
                  </a:schemeClr>
                </a:solidFill>
                <a:ea typeface="Calibri" panose="020F0502020204030204" pitchFamily="34" charset="0"/>
                <a:cs typeface="Times New Roman" panose="02020603050405020304" pitchFamily="18" charset="0"/>
              </a:rPr>
              <a:t>Приложение поможет:</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*Поставить вокальное дыхание;</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*Развить и выровнять Ваш голос;</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*Увеличить диапазон;</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*Улучшит интонирование и фразировку;</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*Научит петь мелизмы и улучшит вокальную технику.</a:t>
            </a:r>
          </a:p>
        </p:txBody>
      </p:sp>
      <p:sp>
        <p:nvSpPr>
          <p:cNvPr id="6" name="Объект 2">
            <a:extLst>
              <a:ext uri="{FF2B5EF4-FFF2-40B4-BE49-F238E27FC236}">
                <a16:creationId xmlns:a16="http://schemas.microsoft.com/office/drawing/2014/main" id="{A3DE5A44-845F-DB67-FF8D-E257F6CBFFDC}"/>
              </a:ext>
            </a:extLst>
          </p:cNvPr>
          <p:cNvSpPr txBox="1">
            <a:spLocks/>
          </p:cNvSpPr>
          <p:nvPr/>
        </p:nvSpPr>
        <p:spPr>
          <a:xfrm>
            <a:off x="1753299" y="2428686"/>
            <a:ext cx="9904910" cy="89893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художественной направленности, направленные на развитие музыкальных способностей детей.</a:t>
            </a:r>
          </a:p>
        </p:txBody>
      </p:sp>
      <p:pic>
        <p:nvPicPr>
          <p:cNvPr id="24" name="Рисунок 23">
            <a:extLst>
              <a:ext uri="{FF2B5EF4-FFF2-40B4-BE49-F238E27FC236}">
                <a16:creationId xmlns:a16="http://schemas.microsoft.com/office/drawing/2014/main" id="{A6E28AE4-4DBA-469E-EF0F-C640C1578B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3933" y="4145005"/>
            <a:ext cx="2461545" cy="2461545"/>
          </a:xfrm>
          <a:prstGeom prst="rect">
            <a:avLst/>
          </a:prstGeom>
        </p:spPr>
      </p:pic>
      <p:pic>
        <p:nvPicPr>
          <p:cNvPr id="25" name="Рисунок 24">
            <a:extLst>
              <a:ext uri="{FF2B5EF4-FFF2-40B4-BE49-F238E27FC236}">
                <a16:creationId xmlns:a16="http://schemas.microsoft.com/office/drawing/2014/main" id="{893536E5-863A-79D1-B5A3-FF83C548F61D}"/>
              </a:ext>
            </a:extLst>
          </p:cNvPr>
          <p:cNvPicPr>
            <a:picLocks noChangeAspect="1"/>
          </p:cNvPicPr>
          <p:nvPr/>
        </p:nvPicPr>
        <p:blipFill rotWithShape="1">
          <a:blip r:embed="rId4"/>
          <a:srcRect l="24211" t="22805" r="61198" b="50684"/>
          <a:stretch/>
        </p:blipFill>
        <p:spPr bwMode="auto">
          <a:xfrm>
            <a:off x="368927" y="1408309"/>
            <a:ext cx="1916231" cy="1958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9" name="Рисунок 8">
            <a:extLst>
              <a:ext uri="{FF2B5EF4-FFF2-40B4-BE49-F238E27FC236}">
                <a16:creationId xmlns:a16="http://schemas.microsoft.com/office/drawing/2014/main" id="{DFC34EC9-1600-36F0-6906-D708AE8329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4804" y="4227640"/>
            <a:ext cx="2296274" cy="2296274"/>
          </a:xfrm>
          <a:prstGeom prst="rect">
            <a:avLst/>
          </a:prstGeom>
        </p:spPr>
      </p:pic>
    </p:spTree>
    <p:extLst>
      <p:ext uri="{BB962C8B-B14F-4D97-AF65-F5344CB8AC3E}">
        <p14:creationId xmlns:p14="http://schemas.microsoft.com/office/powerpoint/2010/main" val="2527474392"/>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«Диапазон Голоса </a:t>
            </a:r>
            <a:r>
              <a:rPr lang="en-US" sz="3200" b="1" dirty="0">
                <a:solidFill>
                  <a:srgbClr val="7030A0"/>
                </a:solidFill>
                <a:effectLst>
                  <a:outerShdw blurRad="38100" dist="38100" dir="2700000" algn="tl">
                    <a:srgbClr val="000000">
                      <a:alpha val="43137"/>
                    </a:srgbClr>
                  </a:outerShdw>
                </a:effectLst>
              </a:rPr>
              <a:t>Vocaberry</a:t>
            </a:r>
            <a:r>
              <a:rPr lang="ru-RU" sz="3200" b="1" dirty="0">
                <a:solidFill>
                  <a:srgbClr val="7030A0"/>
                </a:solidFill>
                <a:effectLst>
                  <a:outerShdw blurRad="38100" dist="38100" dir="2700000" algn="tl">
                    <a:srgbClr val="000000">
                      <a:alpha val="43137"/>
                    </a:srgbClr>
                  </a:outerShdw>
                </a:effectLst>
              </a:rPr>
              <a:t>»</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8350FF"/>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8350FF"/>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8350FF"/>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30D5F9"/>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30D5F9"/>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30D5F9"/>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764672" y="4145006"/>
            <a:ext cx="6662656" cy="2576301"/>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err="1">
                <a:solidFill>
                  <a:schemeClr val="accent1">
                    <a:lumMod val="75000"/>
                  </a:schemeClr>
                </a:solidFill>
                <a:effectLst/>
                <a:ea typeface="Calibri" panose="020F0502020204030204" pitchFamily="34" charset="0"/>
                <a:cs typeface="Times New Roman" panose="02020603050405020304" pitchFamily="18" charset="0"/>
              </a:rPr>
              <a:t>Vocaberry</a:t>
            </a:r>
            <a:r>
              <a:rPr lang="ru-RU" sz="1800" b="1" dirty="0">
                <a:solidFill>
                  <a:schemeClr val="accent1">
                    <a:lumMod val="75000"/>
                  </a:schemeClr>
                </a:solidFill>
                <a:effectLst/>
                <a:ea typeface="Calibri" panose="020F0502020204030204" pitchFamily="34" charset="0"/>
                <a:cs typeface="Times New Roman" panose="02020603050405020304" pitchFamily="18" charset="0"/>
              </a:rPr>
              <a:t> – это приложение, в котором учитесь петь, исполняя свои любимые песни. Песни разделены по спискам воспроизведения по сложности исполнения, от очень простых до очень сложных</a:t>
            </a:r>
            <a:r>
              <a:rPr lang="ru-RU" sz="1800" b="1" dirty="0">
                <a:solidFill>
                  <a:schemeClr val="accent1">
                    <a:lumMod val="75000"/>
                  </a:schemeClr>
                </a:solidFill>
                <a:ea typeface="Calibri" panose="020F0502020204030204" pitchFamily="34" charset="0"/>
                <a:cs typeface="Times New Roman" panose="02020603050405020304" pitchFamily="18" charset="0"/>
              </a:rPr>
              <a:t>. При этом возможно подобрать репертуар для тренировки не только по сложности исполнения, но и с учетом индивидуального вокального диапазона.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Данное приложение определяет диапазон </a:t>
            </a:r>
            <a:r>
              <a:rPr lang="ru-RU" sz="1800" b="1" dirty="0">
                <a:solidFill>
                  <a:schemeClr val="accent1">
                    <a:lumMod val="75000"/>
                  </a:schemeClr>
                </a:solidFill>
                <a:ea typeface="Calibri" panose="020F0502020204030204" pitchFamily="34" charset="0"/>
                <a:cs typeface="Times New Roman" panose="02020603050405020304" pitchFamily="18" charset="0"/>
              </a:rPr>
              <a:t>голоса и помогает понять к какому он относится типу, показывает количество октав и полутонов.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В приложении можно прослушать песни наиболее близких к Вам по диапазону голоса известных певцов.</a:t>
            </a: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1959040" y="2614502"/>
            <a:ext cx="9904910" cy="89893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художественной направленности, направленные на развитие музыкальных способностей детей.</a:t>
            </a:r>
          </a:p>
        </p:txBody>
      </p:sp>
      <p:pic>
        <p:nvPicPr>
          <p:cNvPr id="13" name="Рисунок 12">
            <a:extLst>
              <a:ext uri="{FF2B5EF4-FFF2-40B4-BE49-F238E27FC236}">
                <a16:creationId xmlns:a16="http://schemas.microsoft.com/office/drawing/2014/main" id="{875F824E-5F34-CD95-526A-3BDC7768AD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606" y="4170760"/>
            <a:ext cx="2432650" cy="2432650"/>
          </a:xfrm>
          <a:prstGeom prst="rect">
            <a:avLst/>
          </a:prstGeom>
        </p:spPr>
      </p:pic>
      <p:pic>
        <p:nvPicPr>
          <p:cNvPr id="6" name="Рисунок 5"/>
          <p:cNvPicPr>
            <a:picLocks noChangeAspect="1"/>
          </p:cNvPicPr>
          <p:nvPr/>
        </p:nvPicPr>
        <p:blipFill>
          <a:blip r:embed="rId4"/>
          <a:stretch>
            <a:fillRect/>
          </a:stretch>
        </p:blipFill>
        <p:spPr>
          <a:xfrm>
            <a:off x="389706" y="1499413"/>
            <a:ext cx="2100092" cy="20140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Рисунок 10"/>
          <p:cNvPicPr>
            <a:picLocks noChangeAspect="1"/>
          </p:cNvPicPr>
          <p:nvPr/>
        </p:nvPicPr>
        <p:blipFill>
          <a:blip r:embed="rId5"/>
          <a:stretch>
            <a:fillRect/>
          </a:stretch>
        </p:blipFill>
        <p:spPr>
          <a:xfrm>
            <a:off x="9576263" y="4299624"/>
            <a:ext cx="2057988" cy="2142739"/>
          </a:xfrm>
          <a:prstGeom prst="rect">
            <a:avLst/>
          </a:prstGeom>
        </p:spPr>
      </p:pic>
    </p:spTree>
    <p:extLst>
      <p:ext uri="{BB962C8B-B14F-4D97-AF65-F5344CB8AC3E}">
        <p14:creationId xmlns:p14="http://schemas.microsoft.com/office/powerpoint/2010/main" val="423654378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«Абсолютный Слух»</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84B94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84B946"/>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84B946"/>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84B94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84B946"/>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84B946"/>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3724781"/>
            <a:ext cx="6980025" cy="3011448"/>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Абсолютный Слух – предназначено для развития музыкального слуха и чувство ритма — фундамента каждого хорошего музыканта. </a:t>
            </a:r>
          </a:p>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Основные функции приложения:</a:t>
            </a:r>
            <a:br>
              <a:rPr lang="ru-RU" sz="1800" b="1" dirty="0">
                <a:solidFill>
                  <a:schemeClr val="accent1">
                    <a:lumMod val="75000"/>
                  </a:schemeClr>
                </a:solidFill>
                <a:effectLst/>
                <a:ea typeface="Calibri" panose="020F0502020204030204" pitchFamily="34" charset="0"/>
                <a:cs typeface="Times New Roman" panose="02020603050405020304" pitchFamily="18" charset="0"/>
              </a:rPr>
            </a:b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 Настраиваемые упражнения на интервалы, гаммы, аккорды и ритм;</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Возможность создавать свои гаммы, аккорды, последовательности аккордов для практики;</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Мелодический диктант;</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Тренировка чтения нот с листа;</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Тренировка абсолютного слуха;</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Тренировка пения нот;</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 </a:t>
            </a:r>
            <a:r>
              <a:rPr lang="ru-RU" sz="1800" b="1" dirty="0">
                <a:solidFill>
                  <a:schemeClr val="accent1">
                    <a:lumMod val="75000"/>
                  </a:schemeClr>
                </a:solidFill>
                <a:effectLst/>
                <a:ea typeface="Calibri" panose="020F0502020204030204" pitchFamily="34" charset="0"/>
                <a:cs typeface="Times New Roman" panose="02020603050405020304" pitchFamily="18" charset="0"/>
              </a:rPr>
              <a:t>Словари гамм, интервалов </a:t>
            </a:r>
            <a:r>
              <a:rPr lang="ru-RU" sz="1800" b="1">
                <a:solidFill>
                  <a:schemeClr val="accent1">
                    <a:lumMod val="75000"/>
                  </a:schemeClr>
                </a:solidFill>
                <a:effectLst/>
                <a:ea typeface="Calibri" panose="020F0502020204030204" pitchFamily="34" charset="0"/>
                <a:cs typeface="Times New Roman" panose="02020603050405020304" pitchFamily="18" charset="0"/>
              </a:rPr>
              <a:t>и аккордов.</a:t>
            </a:r>
            <a:endParaRPr lang="ru-RU" sz="1800" b="1" dirty="0">
              <a:solidFill>
                <a:schemeClr val="accent1">
                  <a:lumMod val="75000"/>
                </a:schemeClr>
              </a:solidFill>
              <a:effectLst/>
              <a:ea typeface="Calibri" panose="020F0502020204030204" pitchFamily="34" charset="0"/>
              <a:cs typeface="Times New Roman" panose="02020603050405020304" pitchFamily="18" charset="0"/>
            </a:endParaRP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1959040" y="2614502"/>
            <a:ext cx="9904910" cy="89893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художественной направленности, направленные на развитие музыкальных способностей детей.</a:t>
            </a:r>
          </a:p>
        </p:txBody>
      </p:sp>
      <p:pic>
        <p:nvPicPr>
          <p:cNvPr id="11" name="Рисунок 10">
            <a:extLst>
              <a:ext uri="{FF2B5EF4-FFF2-40B4-BE49-F238E27FC236}">
                <a16:creationId xmlns:a16="http://schemas.microsoft.com/office/drawing/2014/main" id="{97B70B6B-E3A9-3061-5AEA-79ED0AA96D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968" y="1454569"/>
            <a:ext cx="1829194" cy="18291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Рисунок 15">
            <a:extLst>
              <a:ext uri="{FF2B5EF4-FFF2-40B4-BE49-F238E27FC236}">
                <a16:creationId xmlns:a16="http://schemas.microsoft.com/office/drawing/2014/main" id="{F76EB510-6815-AB12-D701-D21C9D784A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9569" y="4171722"/>
            <a:ext cx="2315103" cy="2315103"/>
          </a:xfrm>
          <a:prstGeom prst="rect">
            <a:avLst/>
          </a:prstGeom>
        </p:spPr>
      </p:pic>
      <p:pic>
        <p:nvPicPr>
          <p:cNvPr id="9" name="Рисунок 8">
            <a:extLst>
              <a:ext uri="{FF2B5EF4-FFF2-40B4-BE49-F238E27FC236}">
                <a16:creationId xmlns:a16="http://schemas.microsoft.com/office/drawing/2014/main" id="{A09EBD7B-54DD-5D5C-26A7-121A109691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52927" y="4230116"/>
            <a:ext cx="2103165" cy="2103165"/>
          </a:xfrm>
          <a:prstGeom prst="rect">
            <a:avLst/>
          </a:prstGeom>
        </p:spPr>
      </p:pic>
    </p:spTree>
    <p:extLst>
      <p:ext uri="{BB962C8B-B14F-4D97-AF65-F5344CB8AC3E}">
        <p14:creationId xmlns:p14="http://schemas.microsoft.com/office/powerpoint/2010/main" val="318228148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«Оратор: развитие речи и памяти»</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413042"/>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413042"/>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413042"/>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413042"/>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413042"/>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413042"/>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715643" y="4086193"/>
            <a:ext cx="6980025" cy="239079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Приложение предназначено </a:t>
            </a:r>
            <a:r>
              <a:rPr lang="ru-RU" sz="1800" b="1" dirty="0">
                <a:solidFill>
                  <a:schemeClr val="accent1">
                    <a:lumMod val="75000"/>
                  </a:schemeClr>
                </a:solidFill>
                <a:ea typeface="Calibri" panose="020F0502020204030204" pitchFamily="34" charset="0"/>
                <a:cs typeface="Times New Roman" panose="02020603050405020304" pitchFamily="18" charset="0"/>
              </a:rPr>
              <a:t>для развития ораторских навыков в игровой форме. Задания разделены по уровням сложности. Тренировка дикции осуществляется с помощью скороговорок. Тренировка памяти идёт через запоминание стихов известных поэтов о природе, жизни, любви.  </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Качество выполнения задания проверяется автоматически при помощи встроенного распознавания речи. </a:t>
            </a:r>
            <a:endParaRPr lang="ru-RU" sz="1800" b="1" dirty="0">
              <a:solidFill>
                <a:schemeClr val="accent1">
                  <a:lumMod val="75000"/>
                </a:schemeClr>
              </a:solidFill>
              <a:effectLst/>
              <a:ea typeface="Calibri" panose="020F0502020204030204" pitchFamily="34" charset="0"/>
              <a:cs typeface="Times New Roman" panose="02020603050405020304" pitchFamily="18" charset="0"/>
            </a:endParaRP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046914" y="2639124"/>
            <a:ext cx="9453112" cy="81449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способствующие формированию грамотной и красивой речи.</a:t>
            </a:r>
          </a:p>
        </p:txBody>
      </p:sp>
      <p:pic>
        <p:nvPicPr>
          <p:cNvPr id="17" name="Рисунок 16">
            <a:extLst>
              <a:ext uri="{FF2B5EF4-FFF2-40B4-BE49-F238E27FC236}">
                <a16:creationId xmlns:a16="http://schemas.microsoft.com/office/drawing/2014/main" id="{C1401224-549C-53F4-AD68-D6AC67EF06C0}"/>
              </a:ext>
            </a:extLst>
          </p:cNvPr>
          <p:cNvPicPr>
            <a:picLocks noChangeAspect="1"/>
          </p:cNvPicPr>
          <p:nvPr/>
        </p:nvPicPr>
        <p:blipFill rotWithShape="1">
          <a:blip r:embed="rId3"/>
          <a:srcRect l="23673" t="28134" r="63394" b="48769"/>
          <a:stretch/>
        </p:blipFill>
        <p:spPr>
          <a:xfrm>
            <a:off x="434764" y="1357834"/>
            <a:ext cx="2022636" cy="2031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Рисунок 18">
            <a:extLst>
              <a:ext uri="{FF2B5EF4-FFF2-40B4-BE49-F238E27FC236}">
                <a16:creationId xmlns:a16="http://schemas.microsoft.com/office/drawing/2014/main" id="{5874D4A5-AA87-4FA5-F4C7-CD3A33CF314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8050" y="4230116"/>
            <a:ext cx="2387593" cy="2387593"/>
          </a:xfrm>
          <a:prstGeom prst="rect">
            <a:avLst/>
          </a:prstGeom>
        </p:spPr>
      </p:pic>
      <p:pic>
        <p:nvPicPr>
          <p:cNvPr id="23" name="Рисунок 22">
            <a:extLst>
              <a:ext uri="{FF2B5EF4-FFF2-40B4-BE49-F238E27FC236}">
                <a16:creationId xmlns:a16="http://schemas.microsoft.com/office/drawing/2014/main" id="{A7CADFD4-FC06-0211-D7FE-2F875DD0FD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84570" y="4308263"/>
            <a:ext cx="2292818" cy="2292818"/>
          </a:xfrm>
          <a:prstGeom prst="rect">
            <a:avLst/>
          </a:prstGeom>
        </p:spPr>
      </p:pic>
    </p:spTree>
    <p:extLst>
      <p:ext uri="{BB962C8B-B14F-4D97-AF65-F5344CB8AC3E}">
        <p14:creationId xmlns:p14="http://schemas.microsoft.com/office/powerpoint/2010/main" val="540378338"/>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«Привет, логопед! Запуск речи»</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F8448"/>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F8448"/>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FF8448"/>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FF8448"/>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FF8448"/>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FF8448"/>
              </a:solidFill>
            </a:endParaRP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046914" y="2639124"/>
            <a:ext cx="9453112" cy="81449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способствующие формированию грамотной и красивой речи.</a:t>
            </a:r>
          </a:p>
        </p:txBody>
      </p:sp>
      <p:pic>
        <p:nvPicPr>
          <p:cNvPr id="14" name="Рисунок 13">
            <a:extLst>
              <a:ext uri="{FF2B5EF4-FFF2-40B4-BE49-F238E27FC236}">
                <a16:creationId xmlns:a16="http://schemas.microsoft.com/office/drawing/2014/main" id="{DDEB2266-069D-98CB-AEDF-B1F7A66A64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712" y="4086192"/>
            <a:ext cx="2475897" cy="2475897"/>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3746667"/>
            <a:ext cx="6980025" cy="315494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Данное приложение разработан логопедом-дефектологом с 10-летним стажем, оно поможет в увлекательной форме обучить ребенка говорить первые звуки, слоги, слова и фразы.  Подходит как для детей с нормальным речевым развитием, так и для детей с нарушениями речи. Содержит подробные инструкции для родителей и педагогов в каждом разделе! Содержит все звуки раннего онтогенеза, необходимые малышу, чтобы заговорить. Шипящие, звук Р, твёрдый Л появляются в речи значительно позднее и в приложение НЕ включены.</a:t>
            </a:r>
          </a:p>
        </p:txBody>
      </p:sp>
      <p:pic>
        <p:nvPicPr>
          <p:cNvPr id="6" name="Рисунок 5"/>
          <p:cNvPicPr>
            <a:picLocks noChangeAspect="1"/>
          </p:cNvPicPr>
          <p:nvPr/>
        </p:nvPicPr>
        <p:blipFill>
          <a:blip r:embed="rId4"/>
          <a:stretch>
            <a:fillRect/>
          </a:stretch>
        </p:blipFill>
        <p:spPr>
          <a:xfrm>
            <a:off x="470298" y="1440123"/>
            <a:ext cx="1886783" cy="181191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Рисунок 10">
            <a:extLst>
              <a:ext uri="{FF2B5EF4-FFF2-40B4-BE49-F238E27FC236}">
                <a16:creationId xmlns:a16="http://schemas.microsoft.com/office/drawing/2014/main" id="{4018F7C8-7B5E-D66D-16CB-A6D412CB02E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44347" y="4269064"/>
            <a:ext cx="2120325" cy="2120325"/>
          </a:xfrm>
          <a:prstGeom prst="rect">
            <a:avLst/>
          </a:prstGeom>
        </p:spPr>
      </p:pic>
    </p:spTree>
    <p:extLst>
      <p:ext uri="{BB962C8B-B14F-4D97-AF65-F5344CB8AC3E}">
        <p14:creationId xmlns:p14="http://schemas.microsoft.com/office/powerpoint/2010/main" val="4112109937"/>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83420"/>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«Домашний Логопед для детей»</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DE397B"/>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DE397B"/>
              </a:solidFill>
            </a:endParaRP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046914" y="2639124"/>
            <a:ext cx="9453112" cy="81449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способствующие формированию грамотной и красивой речи.</a:t>
            </a:r>
          </a:p>
        </p:txBody>
      </p:sp>
      <p:pic>
        <p:nvPicPr>
          <p:cNvPr id="11" name="Рисунок 10">
            <a:extLst>
              <a:ext uri="{FF2B5EF4-FFF2-40B4-BE49-F238E27FC236}">
                <a16:creationId xmlns:a16="http://schemas.microsoft.com/office/drawing/2014/main" id="{0B669FF4-4F8A-1926-716A-6D217DCFA1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067" y="1549822"/>
            <a:ext cx="1932876" cy="19328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Рисунок 14">
            <a:extLst>
              <a:ext uri="{FF2B5EF4-FFF2-40B4-BE49-F238E27FC236}">
                <a16:creationId xmlns:a16="http://schemas.microsoft.com/office/drawing/2014/main" id="{C5AFDDB9-0D5A-2D51-3D0C-51135405B6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3216" y="4214514"/>
            <a:ext cx="2457095" cy="2457095"/>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4885" y="3482698"/>
            <a:ext cx="6980025" cy="3154946"/>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Данное приложение поможет в игровой форме развить навыки речи. Также оно содержит игры, которые помогут развить логику и память в раннем возрасте, содержит более 350 уроков для отработок проблемных звуков, красивые рисунки к каждому упражнению, игры, загадки, пословицы, поговорки, речевую дыхательную гимнастику. Много дополнительного материала для родителей, по проблеме неречевого и фонетического слуха.</a:t>
            </a:r>
          </a:p>
          <a:p>
            <a:pPr>
              <a:lnSpc>
                <a:spcPct val="107000"/>
              </a:lnSpc>
              <a:spcBef>
                <a:spcPts val="0"/>
              </a:spcBef>
            </a:pPr>
            <a:r>
              <a:rPr lang="ru-RU" sz="1800" b="1" dirty="0">
                <a:solidFill>
                  <a:schemeClr val="accent1">
                    <a:lumMod val="75000"/>
                  </a:schemeClr>
                </a:solidFill>
                <a:effectLst/>
                <a:ea typeface="Calibri" panose="020F0502020204030204" pitchFamily="34" charset="0"/>
                <a:cs typeface="Times New Roman" panose="02020603050405020304" pitchFamily="18" charset="0"/>
              </a:rPr>
              <a:t>Игры: </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 Угадай звук картинки - помогает сопоставить звуки и картинки;</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 Собери слово - учим буквы и слова;</a:t>
            </a:r>
          </a:p>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 Найди одинаковую картинку - развевает память.</a:t>
            </a:r>
          </a:p>
        </p:txBody>
      </p:sp>
      <p:pic>
        <p:nvPicPr>
          <p:cNvPr id="9" name="Рисунок 8">
            <a:extLst>
              <a:ext uri="{FF2B5EF4-FFF2-40B4-BE49-F238E27FC236}">
                <a16:creationId xmlns:a16="http://schemas.microsoft.com/office/drawing/2014/main" id="{6D0C2CCB-2D78-283D-DC9A-48C4B86108C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17265" y="4259192"/>
            <a:ext cx="2210864" cy="2210864"/>
          </a:xfrm>
          <a:prstGeom prst="rect">
            <a:avLst/>
          </a:prstGeom>
        </p:spPr>
      </p:pic>
    </p:spTree>
    <p:extLst>
      <p:ext uri="{BB962C8B-B14F-4D97-AF65-F5344CB8AC3E}">
        <p14:creationId xmlns:p14="http://schemas.microsoft.com/office/powerpoint/2010/main" val="3427769296"/>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47481"/>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«Логопед. Буква Л.»</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DE397B"/>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DE397B"/>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84262" y="4395600"/>
            <a:ext cx="6980025" cy="197291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Логопед. Буква Л.» предназначен для постановки у детей твердого звука «Л», одного из самых сложных. Тренажёр </a:t>
            </a:r>
            <a:r>
              <a:rPr lang="ru-RU" sz="1800" b="1" dirty="0">
                <a:solidFill>
                  <a:schemeClr val="accent1">
                    <a:lumMod val="75000"/>
                  </a:schemeClr>
                </a:solidFill>
                <a:ea typeface="Calibri" panose="020F0502020204030204" pitchFamily="34" charset="0"/>
                <a:cs typeface="Times New Roman" panose="02020603050405020304" pitchFamily="18" charset="0"/>
              </a:rPr>
              <a:t>позволяет логопедам и родителям стимулировать интерес детей к занятиям, в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интересной игровой форме проработать с ребенком произношение звука. </a:t>
            </a: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699080" y="2494201"/>
            <a:ext cx="8196045" cy="11237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способствующие формированию грамотной и красивой речи.</a:t>
            </a:r>
          </a:p>
        </p:txBody>
      </p:sp>
      <p:pic>
        <p:nvPicPr>
          <p:cNvPr id="9" name="Рисунок 8">
            <a:extLst>
              <a:ext uri="{FF2B5EF4-FFF2-40B4-BE49-F238E27FC236}">
                <a16:creationId xmlns:a16="http://schemas.microsoft.com/office/drawing/2014/main" id="{1BB3DE58-FA95-F87B-9C26-35A25DED37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753" y="1410790"/>
            <a:ext cx="2001621" cy="20016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Рисунок 13">
            <a:extLst>
              <a:ext uri="{FF2B5EF4-FFF2-40B4-BE49-F238E27FC236}">
                <a16:creationId xmlns:a16="http://schemas.microsoft.com/office/drawing/2014/main" id="{40BAA57A-284B-126A-34E8-3A45FFCB43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1585" y="4071202"/>
            <a:ext cx="2477115" cy="2477115"/>
          </a:xfrm>
          <a:prstGeom prst="rect">
            <a:avLst/>
          </a:prstGeom>
        </p:spPr>
      </p:pic>
      <p:pic>
        <p:nvPicPr>
          <p:cNvPr id="11" name="Рисунок 10">
            <a:extLst>
              <a:ext uri="{FF2B5EF4-FFF2-40B4-BE49-F238E27FC236}">
                <a16:creationId xmlns:a16="http://schemas.microsoft.com/office/drawing/2014/main" id="{A29F3606-7DAF-C16A-5045-39BC77F3472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29848" y="4230116"/>
            <a:ext cx="2185697" cy="2185697"/>
          </a:xfrm>
          <a:prstGeom prst="rect">
            <a:avLst/>
          </a:prstGeom>
        </p:spPr>
      </p:pic>
    </p:spTree>
    <p:extLst>
      <p:ext uri="{BB962C8B-B14F-4D97-AF65-F5344CB8AC3E}">
        <p14:creationId xmlns:p14="http://schemas.microsoft.com/office/powerpoint/2010/main" val="3802323131"/>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47481"/>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«Логопед Р»</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DE397B"/>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DE397B"/>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DE397B"/>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DE397B"/>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4385519"/>
            <a:ext cx="6980025" cy="197291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7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a:t>
            </a:r>
            <a:r>
              <a:rPr lang="ru-RU" sz="1800" b="1" dirty="0">
                <a:solidFill>
                  <a:schemeClr val="accent1">
                    <a:lumMod val="75000"/>
                  </a:schemeClr>
                </a:solidFill>
                <a:effectLst/>
                <a:ea typeface="Calibri" panose="020F0502020204030204" pitchFamily="34" charset="0"/>
                <a:cs typeface="Times New Roman" panose="02020603050405020304" pitchFamily="18" charset="0"/>
              </a:rPr>
              <a:t>Логопед Р» предназначен для постановки у детей звука «Р», одного из самых сложных. Тренажёр </a:t>
            </a:r>
            <a:r>
              <a:rPr lang="ru-RU" sz="1800" b="1" dirty="0">
                <a:solidFill>
                  <a:schemeClr val="accent1">
                    <a:lumMod val="75000"/>
                  </a:schemeClr>
                </a:solidFill>
                <a:ea typeface="Calibri" panose="020F0502020204030204" pitchFamily="34" charset="0"/>
                <a:cs typeface="Times New Roman" panose="02020603050405020304" pitchFamily="18" charset="0"/>
              </a:rPr>
              <a:t>позволяет логопедам и родителям стимулировать интерес детей к занятиям, в </a:t>
            </a:r>
            <a:r>
              <a:rPr lang="ru-RU" sz="1800" b="1" dirty="0">
                <a:solidFill>
                  <a:schemeClr val="accent1">
                    <a:lumMod val="75000"/>
                  </a:schemeClr>
                </a:solidFill>
                <a:effectLst/>
                <a:ea typeface="Calibri" panose="020F0502020204030204" pitchFamily="34" charset="0"/>
                <a:cs typeface="Times New Roman" panose="02020603050405020304" pitchFamily="18" charset="0"/>
              </a:rPr>
              <a:t>интересной игровой форме проработать с ребенком произношение звука. </a:t>
            </a: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909791" y="2433204"/>
            <a:ext cx="7300597" cy="11237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способствующие формированию грамотной и красивой речи.</a:t>
            </a:r>
          </a:p>
        </p:txBody>
      </p:sp>
      <p:pic>
        <p:nvPicPr>
          <p:cNvPr id="11" name="Рисунок 10">
            <a:extLst>
              <a:ext uri="{FF2B5EF4-FFF2-40B4-BE49-F238E27FC236}">
                <a16:creationId xmlns:a16="http://schemas.microsoft.com/office/drawing/2014/main" id="{A09693CD-3564-638B-5A5A-5C6EE0211E1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900" y="1466210"/>
            <a:ext cx="2077534" cy="20775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Рисунок 14">
            <a:extLst>
              <a:ext uri="{FF2B5EF4-FFF2-40B4-BE49-F238E27FC236}">
                <a16:creationId xmlns:a16="http://schemas.microsoft.com/office/drawing/2014/main" id="{EBC2A9D9-F123-72C3-C3FA-BB7312DFDD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9010" y="4155124"/>
            <a:ext cx="2360069" cy="2360069"/>
          </a:xfrm>
          <a:prstGeom prst="rect">
            <a:avLst/>
          </a:prstGeom>
        </p:spPr>
      </p:pic>
      <p:pic>
        <p:nvPicPr>
          <p:cNvPr id="9" name="Рисунок 8">
            <a:extLst>
              <a:ext uri="{FF2B5EF4-FFF2-40B4-BE49-F238E27FC236}">
                <a16:creationId xmlns:a16="http://schemas.microsoft.com/office/drawing/2014/main" id="{0953061B-6E0A-003D-6B68-69B95CA844F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16333" y="4340516"/>
            <a:ext cx="2017917" cy="2017917"/>
          </a:xfrm>
          <a:prstGeom prst="rect">
            <a:avLst/>
          </a:prstGeom>
        </p:spPr>
      </p:pic>
      <p:pic>
        <p:nvPicPr>
          <p:cNvPr id="13" name="Рисунок 12">
            <a:extLst>
              <a:ext uri="{FF2B5EF4-FFF2-40B4-BE49-F238E27FC236}">
                <a16:creationId xmlns:a16="http://schemas.microsoft.com/office/drawing/2014/main" id="{86C79512-6610-9FC6-7CF6-F86B9890489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06846" y="1545451"/>
            <a:ext cx="1523809" cy="1523809"/>
          </a:xfrm>
          <a:prstGeom prst="rect">
            <a:avLst/>
          </a:prstGeom>
        </p:spPr>
      </p:pic>
    </p:spTree>
    <p:extLst>
      <p:ext uri="{BB962C8B-B14F-4D97-AF65-F5344CB8AC3E}">
        <p14:creationId xmlns:p14="http://schemas.microsoft.com/office/powerpoint/2010/main" val="281158491"/>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47481"/>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Stop Motion Studio</a:t>
            </a:r>
            <a:r>
              <a:rPr lang="ru-RU" sz="3200" b="1" dirty="0">
                <a:solidFill>
                  <a:srgbClr val="7030A0"/>
                </a:solidFill>
                <a:effectLst>
                  <a:outerShdw blurRad="38100" dist="38100" dir="2700000" algn="tl">
                    <a:srgbClr val="000000">
                      <a:alpha val="43137"/>
                    </a:srgbClr>
                  </a:outerShdw>
                </a:effectLst>
              </a:rPr>
              <a:t>»</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9FC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9FC6"/>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009FC6"/>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C7E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C7E0"/>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00C7E0"/>
              </a:solidFill>
            </a:endParaRPr>
          </a:p>
        </p:txBody>
      </p:sp>
      <p:pic>
        <p:nvPicPr>
          <p:cNvPr id="16" name="Рисунок 15">
            <a:extLst>
              <a:ext uri="{FF2B5EF4-FFF2-40B4-BE49-F238E27FC236}">
                <a16:creationId xmlns:a16="http://schemas.microsoft.com/office/drawing/2014/main" id="{897B8D3E-6372-F914-D995-6906A55C33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049" y="4033112"/>
            <a:ext cx="2614311" cy="2614311"/>
          </a:xfrm>
          <a:prstGeom prst="rect">
            <a:avLst/>
          </a:prstGeom>
        </p:spPr>
      </p:pic>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942361" y="2417156"/>
            <a:ext cx="8196045" cy="11237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a:t>
            </a:r>
            <a:r>
              <a:rPr lang="ru-RU" sz="1800" b="1" dirty="0" err="1">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медиастудий</a:t>
            </a:r>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а также детям, желающим создавать собственные мультфильмы.</a:t>
            </a:r>
          </a:p>
        </p:txBody>
      </p:sp>
      <p:pic>
        <p:nvPicPr>
          <p:cNvPr id="9" name="Рисунок 8">
            <a:extLst>
              <a:ext uri="{FF2B5EF4-FFF2-40B4-BE49-F238E27FC236}">
                <a16:creationId xmlns:a16="http://schemas.microsoft.com/office/drawing/2014/main" id="{758FF6CC-6FF6-5C45-5675-D365491735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5720" y="1505346"/>
            <a:ext cx="1998251" cy="19982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3540947"/>
            <a:ext cx="6980025" cy="3106476"/>
          </a:xfrm>
          <a:prstGeom prst="rect">
            <a:avLst/>
          </a:prstGeom>
        </p:spPr>
        <p:txBody>
          <a:bodyPr vert="horz" lIns="91440" tIns="45720" rIns="91440" bIns="45720" rtlCol="0">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«Stop Motion Studio - это полнофункциональный редактор фильмов с  удобным интерфейсом целым рядом возможностей: режимом наложения, показывающим различия между кадрами, направляющими анимации для более удобного расположения анимированных объектов.</a:t>
            </a:r>
          </a:p>
          <a:p>
            <a:pPr>
              <a:lnSpc>
                <a:spcPct val="110000"/>
              </a:lnSpc>
              <a:spcBef>
                <a:spcPts val="0"/>
              </a:spcBef>
            </a:pPr>
            <a:r>
              <a:rPr lang="en-US" sz="1400" b="1" dirty="0">
                <a:solidFill>
                  <a:schemeClr val="accent1">
                    <a:lumMod val="75000"/>
                  </a:schemeClr>
                </a:solidFill>
                <a:ea typeface="Calibri" panose="020F0502020204030204" pitchFamily="34" charset="0"/>
                <a:cs typeface="Times New Roman" panose="02020603050405020304" pitchFamily="18" charset="0"/>
              </a:rPr>
              <a:t>*</a:t>
            </a:r>
            <a:r>
              <a:rPr lang="ru-RU" sz="1400" b="1" dirty="0">
                <a:solidFill>
                  <a:schemeClr val="accent1">
                    <a:lumMod val="75000"/>
                  </a:schemeClr>
                </a:solidFill>
                <a:ea typeface="Calibri" panose="020F0502020204030204" pitchFamily="34" charset="0"/>
                <a:cs typeface="Times New Roman" panose="02020603050405020304" pitchFamily="18" charset="0"/>
              </a:rPr>
              <a:t> Интерактивная временная шкала;</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Множество уникальных титров, кредитов и текстовых карточек, возможность создания своих собственных титров, кредитов с помощью встроенного редактора;</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Возможность применения различных </a:t>
            </a:r>
            <a:r>
              <a:rPr lang="ru-RU" sz="1400" b="1" dirty="0" err="1">
                <a:solidFill>
                  <a:schemeClr val="accent1">
                    <a:lumMod val="75000"/>
                  </a:schemeClr>
                </a:solidFill>
                <a:ea typeface="Calibri" panose="020F0502020204030204" pitchFamily="34" charset="0"/>
                <a:cs typeface="Times New Roman" panose="02020603050405020304" pitchFamily="18" charset="0"/>
              </a:rPr>
              <a:t>видеофильтров</a:t>
            </a:r>
            <a:r>
              <a:rPr lang="ru-RU" sz="1400" b="1" dirty="0">
                <a:solidFill>
                  <a:schemeClr val="accent1">
                    <a:lumMod val="75000"/>
                  </a:schemeClr>
                </a:solidFill>
                <a:ea typeface="Calibri" panose="020F0502020204030204" pitchFamily="34" charset="0"/>
                <a:cs typeface="Times New Roman" panose="02020603050405020304" pitchFamily="18" charset="0"/>
              </a:rPr>
              <a:t>;</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Возможность использования различных передних планов, фонов, </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соотношения сторон и эффектов затухания;</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Возможность создания саундтреков, используя встроенную музыку, различных звуковых эффектов;</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Хромакей, изменение фона сцены;</a:t>
            </a:r>
          </a:p>
          <a:p>
            <a:pPr>
              <a:lnSpc>
                <a:spcPct val="110000"/>
              </a:lnSpc>
              <a:spcBef>
                <a:spcPts val="0"/>
              </a:spcBef>
            </a:pPr>
            <a:r>
              <a:rPr lang="ru-RU" sz="1400" b="1" dirty="0">
                <a:solidFill>
                  <a:schemeClr val="accent1">
                    <a:lumMod val="75000"/>
                  </a:schemeClr>
                </a:solidFill>
                <a:ea typeface="Calibri" panose="020F0502020204030204" pitchFamily="34" charset="0"/>
                <a:cs typeface="Times New Roman" panose="02020603050405020304" pitchFamily="18" charset="0"/>
              </a:rPr>
              <a:t>* Возможность подключения клавиатуры.</a:t>
            </a:r>
            <a:endParaRPr lang="ru-RU" sz="1400" b="1" dirty="0">
              <a:solidFill>
                <a:schemeClr val="accent1">
                  <a:lumMod val="75000"/>
                </a:schemeClr>
              </a:solidFill>
              <a:effectLst/>
              <a:ea typeface="Calibri" panose="020F0502020204030204" pitchFamily="34" charset="0"/>
              <a:cs typeface="Times New Roman" panose="02020603050405020304" pitchFamily="18" charset="0"/>
            </a:endParaRPr>
          </a:p>
        </p:txBody>
      </p:sp>
      <p:pic>
        <p:nvPicPr>
          <p:cNvPr id="11" name="Рисунок 10">
            <a:extLst>
              <a:ext uri="{FF2B5EF4-FFF2-40B4-BE49-F238E27FC236}">
                <a16:creationId xmlns:a16="http://schemas.microsoft.com/office/drawing/2014/main" id="{15DE76E7-FA16-893B-9C15-B51C7C464F7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72584" y="4249562"/>
            <a:ext cx="2208689" cy="2208689"/>
          </a:xfrm>
          <a:prstGeom prst="rect">
            <a:avLst/>
          </a:prstGeom>
        </p:spPr>
      </p:pic>
    </p:spTree>
    <p:extLst>
      <p:ext uri="{BB962C8B-B14F-4D97-AF65-F5344CB8AC3E}">
        <p14:creationId xmlns:p14="http://schemas.microsoft.com/office/powerpoint/2010/main" val="3808910944"/>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47481"/>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Toontastic 3D</a:t>
            </a:r>
            <a:r>
              <a:rPr lang="ru-RU" sz="3200" b="1" dirty="0">
                <a:solidFill>
                  <a:srgbClr val="7030A0"/>
                </a:solidFill>
                <a:effectLst>
                  <a:outerShdw blurRad="38100" dist="38100" dir="2700000" algn="tl">
                    <a:srgbClr val="000000">
                      <a:alpha val="43137"/>
                    </a:srgbClr>
                  </a:outerShdw>
                </a:effectLst>
              </a:rPr>
              <a:t>»</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9FC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9FC6"/>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009FC6"/>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C7E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C7E0"/>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00C7E0"/>
              </a:solidFill>
            </a:endParaRPr>
          </a:p>
        </p:txBody>
      </p:sp>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4007865"/>
            <a:ext cx="6980025" cy="241024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С </a:t>
            </a:r>
            <a:r>
              <a:rPr lang="ru-RU" sz="1800" b="1" dirty="0" err="1">
                <a:solidFill>
                  <a:schemeClr val="accent1">
                    <a:lumMod val="75000"/>
                  </a:schemeClr>
                </a:solidFill>
                <a:ea typeface="Calibri" panose="020F0502020204030204" pitchFamily="34" charset="0"/>
                <a:cs typeface="Times New Roman" panose="02020603050405020304" pitchFamily="18" charset="0"/>
              </a:rPr>
              <a:t>Toontastic</a:t>
            </a:r>
            <a:r>
              <a:rPr lang="ru-RU" sz="1800" b="1" dirty="0">
                <a:solidFill>
                  <a:schemeClr val="accent1">
                    <a:lumMod val="75000"/>
                  </a:schemeClr>
                </a:solidFill>
                <a:ea typeface="Calibri" panose="020F0502020204030204" pitchFamily="34" charset="0"/>
                <a:cs typeface="Times New Roman" panose="02020603050405020304" pitchFamily="18" charset="0"/>
              </a:rPr>
              <a:t> 3D предназначено для создания мультфильмов. В приложении возможно создать персонажа со своим лицом и голосом, просто загрузив фото и записав голос. А приложение сохранит его на устройстве в качестве 3D изображения. </a:t>
            </a:r>
          </a:p>
          <a:p>
            <a:pPr>
              <a:lnSpc>
                <a:spcPct val="110000"/>
              </a:lnSpc>
              <a:spcBef>
                <a:spcPts val="0"/>
              </a:spcBef>
            </a:pPr>
            <a:r>
              <a:rPr lang="ru-RU" sz="1800" b="1" dirty="0" err="1">
                <a:solidFill>
                  <a:schemeClr val="accent1">
                    <a:lumMod val="75000"/>
                  </a:schemeClr>
                </a:solidFill>
                <a:ea typeface="Calibri" panose="020F0502020204030204" pitchFamily="34" charset="0"/>
                <a:cs typeface="Times New Roman" panose="02020603050405020304" pitchFamily="18" charset="0"/>
              </a:rPr>
              <a:t>Toontastic</a:t>
            </a:r>
            <a:r>
              <a:rPr lang="ru-RU" sz="1800" b="1" dirty="0">
                <a:solidFill>
                  <a:schemeClr val="accent1">
                    <a:lumMod val="75000"/>
                  </a:schemeClr>
                </a:solidFill>
                <a:ea typeface="Calibri" panose="020F0502020204030204" pitchFamily="34" charset="0"/>
                <a:cs typeface="Times New Roman" panose="02020603050405020304" pitchFamily="18" charset="0"/>
              </a:rPr>
              <a:t> позволяет создавать мультфильмы, репортажи, видеоигры и многое другое!</a:t>
            </a:r>
          </a:p>
          <a:p>
            <a:pPr>
              <a:lnSpc>
                <a:spcPct val="110000"/>
              </a:lnSpc>
              <a:spcBef>
                <a:spcPts val="0"/>
              </a:spcBef>
            </a:pPr>
            <a:r>
              <a:rPr lang="ru-RU" sz="1000" b="1" dirty="0">
                <a:solidFill>
                  <a:schemeClr val="accent1">
                    <a:lumMod val="75000"/>
                  </a:schemeClr>
                </a:solidFill>
                <a:effectLst/>
                <a:ea typeface="Calibri" panose="020F0502020204030204" pitchFamily="34" charset="0"/>
                <a:cs typeface="Times New Roman" panose="02020603050405020304" pitchFamily="18" charset="0"/>
              </a:rPr>
              <a:t> </a:t>
            </a: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942361" y="2510489"/>
            <a:ext cx="8196045" cy="11237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a:t>
            </a:r>
            <a:r>
              <a:rPr lang="ru-RU" sz="1800" b="1" dirty="0" err="1">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мультстудий</a:t>
            </a:r>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а также детям, желающим создавать собственные мультфильмы.</a:t>
            </a:r>
          </a:p>
        </p:txBody>
      </p:sp>
      <p:pic>
        <p:nvPicPr>
          <p:cNvPr id="17" name="Рисунок 16">
            <a:extLst>
              <a:ext uri="{FF2B5EF4-FFF2-40B4-BE49-F238E27FC236}">
                <a16:creationId xmlns:a16="http://schemas.microsoft.com/office/drawing/2014/main" id="{DBA26A33-D646-F39C-61BB-947D0B5E4098}"/>
              </a:ext>
            </a:extLst>
          </p:cNvPr>
          <p:cNvPicPr>
            <a:picLocks noChangeAspect="1"/>
          </p:cNvPicPr>
          <p:nvPr/>
        </p:nvPicPr>
        <p:blipFill rotWithShape="1">
          <a:blip r:embed="rId3">
            <a:extLst>
              <a:ext uri="{28A0092B-C50C-407E-A947-70E740481C1C}">
                <a14:useLocalDpi xmlns:a14="http://schemas.microsoft.com/office/drawing/2010/main" val="0"/>
              </a:ext>
            </a:extLst>
          </a:blip>
          <a:srcRect l="31236" t="12783" r="31419" b="13119"/>
          <a:stretch/>
        </p:blipFill>
        <p:spPr>
          <a:xfrm>
            <a:off x="576812" y="1302067"/>
            <a:ext cx="2360069" cy="23413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0" name="Объект 2">
            <a:extLst>
              <a:ext uri="{FF2B5EF4-FFF2-40B4-BE49-F238E27FC236}">
                <a16:creationId xmlns:a16="http://schemas.microsoft.com/office/drawing/2014/main" id="{9CED1DE6-C24C-6EE6-1059-0C918910B9AC}"/>
              </a:ext>
            </a:extLst>
          </p:cNvPr>
          <p:cNvSpPr txBox="1">
            <a:spLocks/>
          </p:cNvSpPr>
          <p:nvPr/>
        </p:nvSpPr>
        <p:spPr>
          <a:xfrm>
            <a:off x="536160" y="4478013"/>
            <a:ext cx="2298585"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effectLst>
                  <a:outerShdw blurRad="38100" dist="38100" dir="2700000" algn="tl">
                    <a:srgbClr val="000000">
                      <a:alpha val="43137"/>
                    </a:srgbClr>
                  </a:outerShdw>
                </a:effectLst>
              </a:rPr>
              <a:t>Отсутствует</a:t>
            </a:r>
          </a:p>
        </p:txBody>
      </p:sp>
      <p:pic>
        <p:nvPicPr>
          <p:cNvPr id="9" name="Рисунок 8">
            <a:extLst>
              <a:ext uri="{FF2B5EF4-FFF2-40B4-BE49-F238E27FC236}">
                <a16:creationId xmlns:a16="http://schemas.microsoft.com/office/drawing/2014/main" id="{2D398391-46C4-E4FA-31F9-48627D2FCE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92921" y="4248044"/>
            <a:ext cx="2205848" cy="2205848"/>
          </a:xfrm>
          <a:prstGeom prst="rect">
            <a:avLst/>
          </a:prstGeom>
        </p:spPr>
      </p:pic>
    </p:spTree>
    <p:extLst>
      <p:ext uri="{BB962C8B-B14F-4D97-AF65-F5344CB8AC3E}">
        <p14:creationId xmlns:p14="http://schemas.microsoft.com/office/powerpoint/2010/main" val="3636019382"/>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328050" y="1247481"/>
            <a:ext cx="11513975" cy="53833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339011" y="191280"/>
            <a:ext cx="11513975"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sp>
        <p:nvSpPr>
          <p:cNvPr id="3" name="Объект 2">
            <a:extLst>
              <a:ext uri="{FF2B5EF4-FFF2-40B4-BE49-F238E27FC236}">
                <a16:creationId xmlns:a16="http://schemas.microsoft.com/office/drawing/2014/main" id="{0BDCF7A1-EEEC-F847-3F57-B81E02BFFD7B}"/>
              </a:ext>
            </a:extLst>
          </p:cNvPr>
          <p:cNvSpPr txBox="1">
            <a:spLocks/>
          </p:cNvSpPr>
          <p:nvPr/>
        </p:nvSpPr>
        <p:spPr>
          <a:xfrm>
            <a:off x="2699080" y="1697226"/>
            <a:ext cx="8005430" cy="631774"/>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3200" b="1" dirty="0">
                <a:solidFill>
                  <a:srgbClr val="7030A0"/>
                </a:solidFill>
                <a:effectLst>
                  <a:outerShdw blurRad="38100" dist="38100" dir="2700000" algn="tl">
                    <a:srgbClr val="000000">
                      <a:alpha val="43137"/>
                    </a:srgbClr>
                  </a:outerShdw>
                </a:effectLst>
              </a:rPr>
              <a:t>«</a:t>
            </a:r>
            <a:r>
              <a:rPr lang="en-US" sz="3200" b="1" dirty="0">
                <a:solidFill>
                  <a:srgbClr val="7030A0"/>
                </a:solidFill>
                <a:effectLst>
                  <a:outerShdw blurRad="38100" dist="38100" dir="2700000" algn="tl">
                    <a:srgbClr val="000000">
                      <a:alpha val="43137"/>
                    </a:srgbClr>
                  </a:outerShdw>
                </a:effectLst>
              </a:rPr>
              <a:t>RoughAnimator - animation app</a:t>
            </a:r>
            <a:r>
              <a:rPr lang="ru-RU" sz="3200" b="1" dirty="0">
                <a:solidFill>
                  <a:srgbClr val="7030A0"/>
                </a:solidFill>
                <a:effectLst>
                  <a:outerShdw blurRad="38100" dist="38100" dir="2700000" algn="tl">
                    <a:srgbClr val="000000">
                      <a:alpha val="43137"/>
                    </a:srgbClr>
                  </a:outerShdw>
                </a:effectLst>
              </a:rPr>
              <a:t>»</a:t>
            </a:r>
          </a:p>
        </p:txBody>
      </p:sp>
      <p:sp>
        <p:nvSpPr>
          <p:cNvPr id="8" name="Объект 2">
            <a:extLst>
              <a:ext uri="{FF2B5EF4-FFF2-40B4-BE49-F238E27FC236}">
                <a16:creationId xmlns:a16="http://schemas.microsoft.com/office/drawing/2014/main" id="{67A9D5D3-66A5-E10D-8425-BBD5B38AB8BA}"/>
              </a:ext>
            </a:extLst>
          </p:cNvPr>
          <p:cNvSpPr txBox="1">
            <a:spLocks/>
          </p:cNvSpPr>
          <p:nvPr/>
        </p:nvSpPr>
        <p:spPr>
          <a:xfrm>
            <a:off x="9679105" y="3785615"/>
            <a:ext cx="1887184" cy="444501"/>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9FC6"/>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9FC6"/>
                </a:solidFill>
                <a:latin typeface="Calibri" panose="020F0502020204030204" pitchFamily="34" charset="0"/>
                <a:ea typeface="Calibri" panose="020F0502020204030204" pitchFamily="34" charset="0"/>
                <a:cs typeface="Times New Roman" panose="02020603050405020304" pitchFamily="18" charset="0"/>
              </a:rPr>
              <a:t>Android</a:t>
            </a:r>
            <a:endParaRPr lang="ru-RU" b="1" dirty="0">
              <a:solidFill>
                <a:srgbClr val="009FC6"/>
              </a:solidFill>
            </a:endParaRPr>
          </a:p>
        </p:txBody>
      </p:sp>
      <p:sp>
        <p:nvSpPr>
          <p:cNvPr id="5" name="Объект 2">
            <a:extLst>
              <a:ext uri="{FF2B5EF4-FFF2-40B4-BE49-F238E27FC236}">
                <a16:creationId xmlns:a16="http://schemas.microsoft.com/office/drawing/2014/main" id="{F72005BF-1821-645D-57A5-1DA6CC4FE8A3}"/>
              </a:ext>
            </a:extLst>
          </p:cNvPr>
          <p:cNvSpPr txBox="1">
            <a:spLocks/>
          </p:cNvSpPr>
          <p:nvPr/>
        </p:nvSpPr>
        <p:spPr>
          <a:xfrm>
            <a:off x="724753" y="3700504"/>
            <a:ext cx="1689100" cy="44450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b="1" dirty="0">
                <a:solidFill>
                  <a:srgbClr val="00C7E0"/>
                </a:solidFill>
                <a:effectLst/>
                <a:latin typeface="Calibri" panose="020F0502020204030204" pitchFamily="34" charset="0"/>
                <a:ea typeface="Calibri" panose="020F0502020204030204" pitchFamily="34" charset="0"/>
                <a:cs typeface="Times New Roman" panose="02020603050405020304" pitchFamily="18" charset="0"/>
              </a:rPr>
              <a:t>Для </a:t>
            </a:r>
            <a:r>
              <a:rPr lang="en-US" b="1" dirty="0">
                <a:solidFill>
                  <a:srgbClr val="00C7E0"/>
                </a:solidFill>
                <a:latin typeface="Calibri" panose="020F0502020204030204" pitchFamily="34" charset="0"/>
                <a:ea typeface="Calibri" panose="020F0502020204030204" pitchFamily="34" charset="0"/>
                <a:cs typeface="Times New Roman" panose="02020603050405020304" pitchFamily="18" charset="0"/>
              </a:rPr>
              <a:t>iOS</a:t>
            </a:r>
            <a:endParaRPr lang="ru-RU" b="1" dirty="0">
              <a:solidFill>
                <a:srgbClr val="00C7E0"/>
              </a:solidFill>
            </a:endParaRPr>
          </a:p>
        </p:txBody>
      </p:sp>
      <p:pic>
        <p:nvPicPr>
          <p:cNvPr id="13" name="Рисунок 12">
            <a:extLst>
              <a:ext uri="{FF2B5EF4-FFF2-40B4-BE49-F238E27FC236}">
                <a16:creationId xmlns:a16="http://schemas.microsoft.com/office/drawing/2014/main" id="{3A7CBE80-37E5-F8C3-5BAC-19D5D99917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20837" y="4107214"/>
            <a:ext cx="2427299" cy="2427299"/>
          </a:xfrm>
          <a:prstGeom prst="rect">
            <a:avLst/>
          </a:prstGeom>
        </p:spPr>
      </p:pic>
      <p:sp>
        <p:nvSpPr>
          <p:cNvPr id="7" name="Объект 2">
            <a:extLst>
              <a:ext uri="{FF2B5EF4-FFF2-40B4-BE49-F238E27FC236}">
                <a16:creationId xmlns:a16="http://schemas.microsoft.com/office/drawing/2014/main" id="{6F6F1BFE-6E2B-1723-B329-B3FA8765CF30}"/>
              </a:ext>
            </a:extLst>
          </p:cNvPr>
          <p:cNvSpPr txBox="1">
            <a:spLocks/>
          </p:cNvSpPr>
          <p:nvPr/>
        </p:nvSpPr>
        <p:spPr>
          <a:xfrm>
            <a:off x="2699080" y="4007865"/>
            <a:ext cx="6980025" cy="2410249"/>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spcBef>
                <a:spcPts val="0"/>
              </a:spcBef>
            </a:pPr>
            <a:endParaRPr lang="ru-RU" sz="1800" b="1" dirty="0">
              <a:solidFill>
                <a:schemeClr val="accent1">
                  <a:lumMod val="75000"/>
                </a:schemeClr>
              </a:solidFill>
              <a:ea typeface="Calibri" panose="020F0502020204030204" pitchFamily="34" charset="0"/>
              <a:cs typeface="Times New Roman" panose="02020603050405020304" pitchFamily="18" charset="0"/>
            </a:endParaRPr>
          </a:p>
          <a:p>
            <a:pPr>
              <a:lnSpc>
                <a:spcPct val="110000"/>
              </a:lnSpc>
              <a:spcBef>
                <a:spcPts val="0"/>
              </a:spcBef>
            </a:pPr>
            <a:r>
              <a:rPr lang="ru-RU" sz="1800" b="1" dirty="0">
                <a:solidFill>
                  <a:schemeClr val="accent1">
                    <a:lumMod val="75000"/>
                  </a:schemeClr>
                </a:solidFill>
                <a:ea typeface="Calibri" panose="020F0502020204030204" pitchFamily="34" charset="0"/>
                <a:cs typeface="Times New Roman" panose="02020603050405020304" pitchFamily="18" charset="0"/>
              </a:rPr>
              <a:t>Это приложение сделано аниматором для аниматоров. Подходит  для создания традиционной рисованной покадровой анимации. Имеет простой и удобный интерфейс.</a:t>
            </a:r>
          </a:p>
          <a:p>
            <a:pPr>
              <a:lnSpc>
                <a:spcPct val="110000"/>
              </a:lnSpc>
              <a:spcBef>
                <a:spcPts val="0"/>
              </a:spcBef>
            </a:pPr>
            <a:r>
              <a:rPr lang="ru-RU" sz="1000" b="1" dirty="0">
                <a:solidFill>
                  <a:schemeClr val="accent1">
                    <a:lumMod val="75000"/>
                  </a:schemeClr>
                </a:solidFill>
                <a:effectLst/>
                <a:ea typeface="Calibri" panose="020F0502020204030204" pitchFamily="34" charset="0"/>
                <a:cs typeface="Times New Roman" panose="02020603050405020304" pitchFamily="18" charset="0"/>
              </a:rPr>
              <a:t> </a:t>
            </a:r>
          </a:p>
        </p:txBody>
      </p:sp>
      <p:sp>
        <p:nvSpPr>
          <p:cNvPr id="4" name="Объект 2">
            <a:extLst>
              <a:ext uri="{FF2B5EF4-FFF2-40B4-BE49-F238E27FC236}">
                <a16:creationId xmlns:a16="http://schemas.microsoft.com/office/drawing/2014/main" id="{8383F8D3-9EA2-70F1-D147-355D8856F732}"/>
              </a:ext>
            </a:extLst>
          </p:cNvPr>
          <p:cNvSpPr txBox="1">
            <a:spLocks/>
          </p:cNvSpPr>
          <p:nvPr/>
        </p:nvSpPr>
        <p:spPr>
          <a:xfrm>
            <a:off x="2942361" y="2510489"/>
            <a:ext cx="8196045" cy="112379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Приложение рекомендовано педагогам дополнительного образования, реализующим программы </a:t>
            </a:r>
            <a:r>
              <a:rPr lang="ru-RU" sz="1800" b="1" dirty="0" err="1">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мультстудий</a:t>
            </a:r>
            <a:r>
              <a:rPr lang="ru-RU" sz="1800" b="1" dirty="0">
                <a:solidFill>
                  <a:schemeClr val="accent1">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Times New Roman" panose="02020603050405020304" pitchFamily="18" charset="0"/>
              </a:rPr>
              <a:t>, а также детям, желающим создавать собственные мультфильмы.</a:t>
            </a:r>
          </a:p>
        </p:txBody>
      </p:sp>
      <p:pic>
        <p:nvPicPr>
          <p:cNvPr id="6" name="Рисунок 5">
            <a:extLst>
              <a:ext uri="{FF2B5EF4-FFF2-40B4-BE49-F238E27FC236}">
                <a16:creationId xmlns:a16="http://schemas.microsoft.com/office/drawing/2014/main" id="{609FF2F0-02F4-70D7-CA57-8951BC926DB6}"/>
              </a:ext>
            </a:extLst>
          </p:cNvPr>
          <p:cNvPicPr>
            <a:picLocks noChangeAspect="1"/>
          </p:cNvPicPr>
          <p:nvPr/>
        </p:nvPicPr>
        <p:blipFill rotWithShape="1">
          <a:blip r:embed="rId4">
            <a:extLst>
              <a:ext uri="{28A0092B-C50C-407E-A947-70E740481C1C}">
                <a14:useLocalDpi xmlns:a14="http://schemas.microsoft.com/office/drawing/2010/main" val="0"/>
              </a:ext>
            </a:extLst>
          </a:blip>
          <a:srcRect l="2000" t="18401" b="14400"/>
          <a:stretch/>
        </p:blipFill>
        <p:spPr bwMode="auto">
          <a:xfrm>
            <a:off x="557750" y="1608288"/>
            <a:ext cx="2533506" cy="1737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53640926-AAD7-44D8-BBD7-CCE9431645EC}">
              <a14:shadowObscured xmlns:a14="http://schemas.microsoft.com/office/drawing/2010/main"/>
            </a:ext>
          </a:extLst>
        </p:spPr>
      </p:pic>
      <p:pic>
        <p:nvPicPr>
          <p:cNvPr id="11" name="Рисунок 10">
            <a:extLst>
              <a:ext uri="{FF2B5EF4-FFF2-40B4-BE49-F238E27FC236}">
                <a16:creationId xmlns:a16="http://schemas.microsoft.com/office/drawing/2014/main" id="{9AFCFF1E-54F4-570E-15FC-52D4A60B453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8049" y="4067367"/>
            <a:ext cx="2490651" cy="2490651"/>
          </a:xfrm>
          <a:prstGeom prst="rect">
            <a:avLst/>
          </a:prstGeom>
        </p:spPr>
      </p:pic>
    </p:spTree>
    <p:extLst>
      <p:ext uri="{BB962C8B-B14F-4D97-AF65-F5344CB8AC3E}">
        <p14:creationId xmlns:p14="http://schemas.microsoft.com/office/powerpoint/2010/main" val="3936402398"/>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a:extLst>
              <a:ext uri="{FF2B5EF4-FFF2-40B4-BE49-F238E27FC236}">
                <a16:creationId xmlns:a16="http://schemas.microsoft.com/office/drawing/2014/main" id="{B0D3C8FA-D316-49CE-9703-05881EA1A170}"/>
              </a:ext>
            </a:extLst>
          </p:cNvPr>
          <p:cNvSpPr/>
          <p:nvPr/>
        </p:nvSpPr>
        <p:spPr>
          <a:xfrm>
            <a:off x="288071" y="1268496"/>
            <a:ext cx="11649463" cy="55181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Требования к проектированию, реализации и оценке эффективности дополнительных общеобразовательных общеразвивающих программ вступаю в силу с 01.03.2023.</a:t>
            </a:r>
          </a:p>
          <a:p>
            <a:pPr marL="342900" lvl="0" indent="-342900" algn="just">
              <a:buFont typeface="+mj-lt"/>
              <a:buAutoNum type="arabicPeriod"/>
            </a:pPr>
            <a:r>
              <a:rPr lang="ru-RU" sz="1800" dirty="0">
                <a:effectLst/>
                <a:latin typeface="Times New Roman" panose="02020603050405020304" pitchFamily="18" charset="0"/>
                <a:ea typeface="Times New Roman" panose="02020603050405020304" pitchFamily="18" charset="0"/>
              </a:rPr>
              <a:t>Руководителям образовательных организаций, подведомственных министерству образования и науки Курской области, привести в соответствие с настоящими требованиями дополнительные общеобразовательные общеразвивающие программы в срок до 31.05.2023 г.</a:t>
            </a:r>
          </a:p>
        </p:txBody>
      </p:sp>
      <p:sp>
        <p:nvSpPr>
          <p:cNvPr id="21" name="Прямоугольник 20">
            <a:extLst>
              <a:ext uri="{FF2B5EF4-FFF2-40B4-BE49-F238E27FC236}">
                <a16:creationId xmlns:a16="http://schemas.microsoft.com/office/drawing/2014/main" id="{8D1467F2-DB07-4F73-A096-3382DEF99E4D}"/>
              </a:ext>
            </a:extLst>
          </p:cNvPr>
          <p:cNvSpPr/>
          <p:nvPr/>
        </p:nvSpPr>
        <p:spPr>
          <a:xfrm>
            <a:off x="288071" y="191280"/>
            <a:ext cx="11649463" cy="9680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2" name="Рисунок 21">
            <a:extLst>
              <a:ext uri="{FF2B5EF4-FFF2-40B4-BE49-F238E27FC236}">
                <a16:creationId xmlns:a16="http://schemas.microsoft.com/office/drawing/2014/main" id="{3329717C-5272-45C6-AF64-C266DD858A9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557750" y="227219"/>
            <a:ext cx="928180" cy="932106"/>
          </a:xfrm>
          <a:prstGeom prst="rect">
            <a:avLst/>
          </a:prstGeom>
        </p:spPr>
      </p:pic>
      <p:sp>
        <p:nvSpPr>
          <p:cNvPr id="2" name="TextBox 1">
            <a:extLst>
              <a:ext uri="{FF2B5EF4-FFF2-40B4-BE49-F238E27FC236}">
                <a16:creationId xmlns:a16="http://schemas.microsoft.com/office/drawing/2014/main" id="{1C8DBA9E-7737-EFB4-3C75-AF7CC0554CD3}"/>
              </a:ext>
            </a:extLst>
          </p:cNvPr>
          <p:cNvSpPr txBox="1"/>
          <p:nvPr/>
        </p:nvSpPr>
        <p:spPr>
          <a:xfrm>
            <a:off x="1485930" y="136693"/>
            <a:ext cx="10148320" cy="1077218"/>
          </a:xfrm>
          <a:prstGeom prst="rect">
            <a:avLst/>
          </a:prstGeom>
          <a:noFill/>
        </p:spPr>
        <p:txBody>
          <a:bodyPr wrap="square" rtlCol="0">
            <a:spAutoFit/>
          </a:bodyPr>
          <a:lstStyle/>
          <a:p>
            <a:pPr algn="ctr"/>
            <a:r>
              <a:rPr lang="ru-RU" sz="3200" dirty="0">
                <a:solidFill>
                  <a:srgbClr val="0070C0"/>
                </a:solidFill>
                <a:latin typeface="Verdana" panose="020B0604030504040204" pitchFamily="34" charset="0"/>
                <a:ea typeface="Verdana" panose="020B0604030504040204" pitchFamily="34" charset="0"/>
              </a:rPr>
              <a:t>Атлас мобильных приложений в помощь педагогу дополнительного образования</a:t>
            </a:r>
          </a:p>
        </p:txBody>
      </p:sp>
      <p:graphicFrame>
        <p:nvGraphicFramePr>
          <p:cNvPr id="9" name="Таблица 11">
            <a:extLst>
              <a:ext uri="{FF2B5EF4-FFF2-40B4-BE49-F238E27FC236}">
                <a16:creationId xmlns:a16="http://schemas.microsoft.com/office/drawing/2014/main" id="{A8261382-5C88-AC96-4706-C37502F798F8}"/>
              </a:ext>
            </a:extLst>
          </p:cNvPr>
          <p:cNvGraphicFramePr>
            <a:graphicFrameLocks noGrp="1"/>
          </p:cNvGraphicFramePr>
          <p:nvPr>
            <p:extLst>
              <p:ext uri="{D42A27DB-BD31-4B8C-83A1-F6EECF244321}">
                <p14:modId xmlns:p14="http://schemas.microsoft.com/office/powerpoint/2010/main" val="456617141"/>
              </p:ext>
            </p:extLst>
          </p:nvPr>
        </p:nvGraphicFramePr>
        <p:xfrm>
          <a:off x="349974" y="1268497"/>
          <a:ext cx="11513974" cy="5452807"/>
        </p:xfrm>
        <a:graphic>
          <a:graphicData uri="http://schemas.openxmlformats.org/drawingml/2006/table">
            <a:tbl>
              <a:tblPr firstRow="1" bandRow="1">
                <a:tableStyleId>{2D5ABB26-0587-4C30-8999-92F81FD0307C}</a:tableStyleId>
              </a:tblPr>
              <a:tblGrid>
                <a:gridCol w="775627">
                  <a:extLst>
                    <a:ext uri="{9D8B030D-6E8A-4147-A177-3AD203B41FA5}">
                      <a16:colId xmlns:a16="http://schemas.microsoft.com/office/drawing/2014/main" val="2529443352"/>
                    </a:ext>
                  </a:extLst>
                </a:gridCol>
                <a:gridCol w="3062365">
                  <a:extLst>
                    <a:ext uri="{9D8B030D-6E8A-4147-A177-3AD203B41FA5}">
                      <a16:colId xmlns:a16="http://schemas.microsoft.com/office/drawing/2014/main" val="1143135245"/>
                    </a:ext>
                  </a:extLst>
                </a:gridCol>
                <a:gridCol w="913196">
                  <a:extLst>
                    <a:ext uri="{9D8B030D-6E8A-4147-A177-3AD203B41FA5}">
                      <a16:colId xmlns:a16="http://schemas.microsoft.com/office/drawing/2014/main" val="3263912257"/>
                    </a:ext>
                  </a:extLst>
                </a:gridCol>
                <a:gridCol w="2924795">
                  <a:extLst>
                    <a:ext uri="{9D8B030D-6E8A-4147-A177-3AD203B41FA5}">
                      <a16:colId xmlns:a16="http://schemas.microsoft.com/office/drawing/2014/main" val="364495947"/>
                    </a:ext>
                  </a:extLst>
                </a:gridCol>
                <a:gridCol w="933097">
                  <a:extLst>
                    <a:ext uri="{9D8B030D-6E8A-4147-A177-3AD203B41FA5}">
                      <a16:colId xmlns:a16="http://schemas.microsoft.com/office/drawing/2014/main" val="3794892341"/>
                    </a:ext>
                  </a:extLst>
                </a:gridCol>
                <a:gridCol w="2904894">
                  <a:extLst>
                    <a:ext uri="{9D8B030D-6E8A-4147-A177-3AD203B41FA5}">
                      <a16:colId xmlns:a16="http://schemas.microsoft.com/office/drawing/2014/main" val="427725734"/>
                    </a:ext>
                  </a:extLst>
                </a:gridCol>
              </a:tblGrid>
              <a:tr h="751631">
                <a:tc>
                  <a:txBody>
                    <a:bodyPr/>
                    <a:lstStyle/>
                    <a:p>
                      <a:pPr algn="l"/>
                      <a:endParaRPr lang="ru-RU" sz="18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«Привет, логопед! </a:t>
                      </a:r>
                      <a:br>
                        <a:rPr lang="ru-RU" sz="1800" b="1" dirty="0">
                          <a:solidFill>
                            <a:srgbClr val="7030A0"/>
                          </a:solidFill>
                          <a:effectLst>
                            <a:outerShdw blurRad="38100" dist="38100" dir="2700000" algn="tl">
                              <a:srgbClr val="000000">
                                <a:alpha val="43137"/>
                              </a:srgbClr>
                            </a:outerShdw>
                          </a:effectLst>
                        </a:rPr>
                      </a:br>
                      <a:r>
                        <a:rPr lang="ru-RU" sz="1800" b="1" dirty="0">
                          <a:solidFill>
                            <a:srgbClr val="7030A0"/>
                          </a:solidFill>
                          <a:effectLst>
                            <a:outerShdw blurRad="38100" dist="38100" dir="2700000" algn="tl">
                              <a:srgbClr val="000000">
                                <a:alpha val="43137"/>
                              </a:srgbClr>
                            </a:outerShdw>
                          </a:effectLst>
                        </a:rPr>
                        <a:t>Запуск речи»</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«Английский для детей. Фиксики»</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TEACH-IN</a:t>
                      </a:r>
                      <a:r>
                        <a:rPr lang="ru-RU" sz="1800" b="1" dirty="0">
                          <a:solidFill>
                            <a:srgbClr val="7030A0"/>
                          </a:solidFill>
                          <a:effectLst>
                            <a:outerShdw blurRad="38100" dist="38100" dir="2700000" algn="tl">
                              <a:srgbClr val="000000">
                                <a:alpha val="43137"/>
                              </a:srgbClr>
                            </a:outerShdw>
                          </a:effectLst>
                        </a:rPr>
                        <a:t>»</a:t>
                      </a:r>
                    </a:p>
                  </a:txBody>
                  <a:tcPr anchor="ctr"/>
                </a:tc>
                <a:extLst>
                  <a:ext uri="{0D108BD9-81ED-4DB2-BD59-A6C34878D82A}">
                    <a16:rowId xmlns:a16="http://schemas.microsoft.com/office/drawing/2014/main" val="551506051"/>
                  </a:ext>
                </a:extLst>
              </a:tr>
              <a:tr h="75163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«Домашний Логопед для детей»</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«EWA Kids: английский для детей»</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«Химия»</a:t>
                      </a:r>
                    </a:p>
                  </a:txBody>
                  <a:tcPr/>
                </a:tc>
                <a:extLst>
                  <a:ext uri="{0D108BD9-81ED-4DB2-BD59-A6C34878D82A}">
                    <a16:rowId xmlns:a16="http://schemas.microsoft.com/office/drawing/2014/main" val="3550953347"/>
                  </a:ext>
                </a:extLst>
              </a:tr>
              <a:tr h="75163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«Логопед. Буква Л.»</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Functional Ear Trainer</a:t>
                      </a:r>
                      <a:r>
                        <a:rPr lang="ru-RU" sz="1800" b="1" dirty="0">
                          <a:solidFill>
                            <a:srgbClr val="7030A0"/>
                          </a:solidFill>
                          <a:effectLst>
                            <a:outerShdw blurRad="38100" dist="38100" dir="2700000" algn="tl">
                              <a:srgbClr val="000000">
                                <a:alpha val="43137"/>
                              </a:srgbClr>
                            </a:outerShdw>
                          </a:effectLst>
                        </a:rPr>
                        <a:t>»</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«Химия – опыты, сила знания»</a:t>
                      </a:r>
                    </a:p>
                  </a:txBody>
                  <a:tcPr/>
                </a:tc>
                <a:extLst>
                  <a:ext uri="{0D108BD9-81ED-4DB2-BD59-A6C34878D82A}">
                    <a16:rowId xmlns:a16="http://schemas.microsoft.com/office/drawing/2014/main" val="3918779367"/>
                  </a:ext>
                </a:extLst>
              </a:tr>
              <a:tr h="75163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«Логопед Р»</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«Вокалекс. Распевки и упражнения»</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PictureThis</a:t>
                      </a:r>
                      <a:r>
                        <a:rPr lang="ru-RU" sz="1800" b="1" dirty="0">
                          <a:solidFill>
                            <a:srgbClr val="7030A0"/>
                          </a:solidFill>
                          <a:effectLst>
                            <a:outerShdw blurRad="38100" dist="38100" dir="2700000" algn="tl">
                              <a:srgbClr val="000000">
                                <a:alpha val="43137"/>
                              </a:srgbClr>
                            </a:outerShdw>
                          </a:effectLst>
                        </a:rPr>
                        <a:t>. Определитель растений»</a:t>
                      </a:r>
                    </a:p>
                  </a:txBody>
                  <a:tcPr/>
                </a:tc>
                <a:extLst>
                  <a:ext uri="{0D108BD9-81ED-4DB2-BD59-A6C34878D82A}">
                    <a16:rowId xmlns:a16="http://schemas.microsoft.com/office/drawing/2014/main" val="1910387723"/>
                  </a:ext>
                </a:extLst>
              </a:tr>
              <a:tr h="75163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Stop Motion Studio</a:t>
                      </a:r>
                      <a:r>
                        <a:rPr lang="ru-RU" sz="1800" b="1" dirty="0">
                          <a:solidFill>
                            <a:srgbClr val="7030A0"/>
                          </a:solidFill>
                          <a:effectLst>
                            <a:outerShdw blurRad="38100" dist="38100" dir="2700000" algn="tl">
                              <a:srgbClr val="000000">
                                <a:alpha val="43137"/>
                              </a:srgbClr>
                            </a:outerShdw>
                          </a:effectLst>
                        </a:rPr>
                        <a:t>»</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«Диапазон Голоса </a:t>
                      </a:r>
                      <a:r>
                        <a:rPr lang="en-US" sz="1800" b="1" dirty="0">
                          <a:solidFill>
                            <a:srgbClr val="7030A0"/>
                          </a:solidFill>
                          <a:effectLst>
                            <a:outerShdw blurRad="38100" dist="38100" dir="2700000" algn="tl">
                              <a:srgbClr val="000000">
                                <a:alpha val="43137"/>
                              </a:srgbClr>
                            </a:outerShdw>
                          </a:effectLst>
                        </a:rPr>
                        <a:t>Vocaberry</a:t>
                      </a:r>
                      <a:r>
                        <a:rPr lang="ru-RU" sz="1800" b="1" dirty="0">
                          <a:solidFill>
                            <a:srgbClr val="7030A0"/>
                          </a:solidFill>
                          <a:effectLst>
                            <a:outerShdw blurRad="38100" dist="38100" dir="2700000" algn="tl">
                              <a:srgbClr val="000000">
                                <a:alpha val="43137"/>
                              </a:srgbClr>
                            </a:outerShdw>
                          </a:effectLst>
                        </a:rPr>
                        <a:t>»</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«Анатомия - 3</a:t>
                      </a:r>
                      <a:r>
                        <a:rPr lang="en-US" sz="1800" b="1" dirty="0">
                          <a:solidFill>
                            <a:srgbClr val="7030A0"/>
                          </a:solidFill>
                          <a:effectLst>
                            <a:outerShdw blurRad="38100" dist="38100" dir="2700000" algn="tl">
                              <a:srgbClr val="000000">
                                <a:alpha val="43137"/>
                              </a:srgbClr>
                            </a:outerShdw>
                          </a:effectLst>
                        </a:rPr>
                        <a:t>D </a:t>
                      </a:r>
                      <a:r>
                        <a:rPr lang="ru-RU" sz="1800" b="1" dirty="0">
                          <a:solidFill>
                            <a:srgbClr val="7030A0"/>
                          </a:solidFill>
                          <a:effectLst>
                            <a:outerShdw blurRad="38100" dist="38100" dir="2700000" algn="tl">
                              <a:srgbClr val="000000">
                                <a:alpha val="43137"/>
                              </a:srgbClr>
                            </a:outerShdw>
                          </a:effectLst>
                        </a:rPr>
                        <a:t>Атлас»</a:t>
                      </a:r>
                    </a:p>
                  </a:txBody>
                  <a:tcPr/>
                </a:tc>
                <a:extLst>
                  <a:ext uri="{0D108BD9-81ED-4DB2-BD59-A6C34878D82A}">
                    <a16:rowId xmlns:a16="http://schemas.microsoft.com/office/drawing/2014/main" val="918842174"/>
                  </a:ext>
                </a:extLst>
              </a:tr>
              <a:tr h="75163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Toontastic 3D</a:t>
                      </a:r>
                      <a:r>
                        <a:rPr lang="ru-RU" sz="1800" b="1" dirty="0">
                          <a:solidFill>
                            <a:srgbClr val="7030A0"/>
                          </a:solidFill>
                          <a:effectLst>
                            <a:outerShdw blurRad="38100" dist="38100" dir="2700000" algn="tl">
                              <a:srgbClr val="000000">
                                <a:alpha val="43137"/>
                              </a:srgbClr>
                            </a:outerShdw>
                          </a:effectLst>
                        </a:rPr>
                        <a:t>»</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lang="ru-RU" sz="1800" b="1" dirty="0">
                          <a:solidFill>
                            <a:srgbClr val="7030A0"/>
                          </a:solidFill>
                          <a:effectLst>
                            <a:outerShdw blurRad="38100" dist="38100" dir="2700000" algn="tl">
                              <a:srgbClr val="000000">
                                <a:alpha val="43137"/>
                              </a:srgbClr>
                            </a:outerShdw>
                          </a:effectLst>
                        </a:rPr>
                      </a:br>
                      <a:r>
                        <a:rPr lang="ru-RU" sz="1800" b="1" dirty="0">
                          <a:solidFill>
                            <a:srgbClr val="7030A0"/>
                          </a:solidFill>
                          <a:effectLst>
                            <a:outerShdw blurRad="38100" dist="38100" dir="2700000" algn="tl">
                              <a:srgbClr val="000000">
                                <a:alpha val="43137"/>
                              </a:srgbClr>
                            </a:outerShdw>
                          </a:effectLst>
                        </a:rPr>
                        <a:t>«Абсолютный Слух»</a:t>
                      </a:r>
                    </a:p>
                  </a:txBody>
                  <a:tcPr/>
                </a:tc>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sz="1800" b="1" dirty="0">
                        <a:solidFill>
                          <a:srgbClr val="7030A0"/>
                        </a:solidFill>
                        <a:effectLst>
                          <a:outerShdw blurRad="38100" dist="38100" dir="2700000" algn="tl">
                            <a:srgbClr val="000000">
                              <a:alpha val="43137"/>
                            </a:srgbClr>
                          </a:outerShdw>
                        </a:effectLst>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Duolingo</a:t>
                      </a:r>
                      <a:r>
                        <a:rPr lang="ru-RU" sz="1800" b="1" dirty="0">
                          <a:solidFill>
                            <a:srgbClr val="7030A0"/>
                          </a:solidFill>
                          <a:effectLst>
                            <a:outerShdw blurRad="38100" dist="38100" dir="2700000" algn="tl">
                              <a:srgbClr val="000000">
                                <a:alpha val="43137"/>
                              </a:srgbClr>
                            </a:outerShdw>
                          </a:effectLst>
                        </a:rPr>
                        <a:t>»</a:t>
                      </a:r>
                    </a:p>
                  </a:txBody>
                  <a:tcPr/>
                </a:tc>
                <a:extLst>
                  <a:ext uri="{0D108BD9-81ED-4DB2-BD59-A6C34878D82A}">
                    <a16:rowId xmlns:a16="http://schemas.microsoft.com/office/drawing/2014/main" val="2044244509"/>
                  </a:ext>
                </a:extLst>
              </a:tr>
              <a:tr h="943021">
                <a:tc>
                  <a:txBody>
                    <a:bodyPr/>
                    <a:lstStyle/>
                    <a:p>
                      <a:pPr algn="l"/>
                      <a:endParaRPr lang="ru-RU" sz="18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a:t>
                      </a:r>
                      <a:r>
                        <a:rPr lang="en-US" sz="1800" b="1" dirty="0">
                          <a:solidFill>
                            <a:srgbClr val="7030A0"/>
                          </a:solidFill>
                          <a:effectLst>
                            <a:outerShdw blurRad="38100" dist="38100" dir="2700000" algn="tl">
                              <a:srgbClr val="000000">
                                <a:alpha val="43137"/>
                              </a:srgbClr>
                            </a:outerShdw>
                          </a:effectLst>
                        </a:rPr>
                        <a:t>RoughAnimator - animation app</a:t>
                      </a:r>
                      <a:r>
                        <a:rPr lang="ru-RU" sz="1800" b="1" dirty="0">
                          <a:solidFill>
                            <a:srgbClr val="7030A0"/>
                          </a:solidFill>
                          <a:effectLst>
                            <a:outerShdw blurRad="38100" dist="38100" dir="2700000" algn="tl">
                              <a:srgbClr val="000000">
                                <a:alpha val="43137"/>
                              </a:srgbClr>
                            </a:outerShdw>
                          </a:effectLst>
                        </a:rPr>
                        <a:t>»</a:t>
                      </a:r>
                    </a:p>
                  </a:txBody>
                  <a:tcPr/>
                </a:tc>
                <a:tc>
                  <a:txBody>
                    <a:bodyPr/>
                    <a:lstStyle/>
                    <a:p>
                      <a:pPr algn="l"/>
                      <a:endParaRPr lang="ru-RU" sz="180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ru-RU" sz="1800" b="1" dirty="0">
                          <a:solidFill>
                            <a:srgbClr val="7030A0"/>
                          </a:solidFill>
                          <a:effectLst>
                            <a:outerShdw blurRad="38100" dist="38100" dir="2700000" algn="tl">
                              <a:srgbClr val="000000">
                                <a:alpha val="43137"/>
                              </a:srgbClr>
                            </a:outerShdw>
                          </a:effectLst>
                        </a:rPr>
                        <a:t>«Оратор: развитие речи и памяти»</a:t>
                      </a:r>
                    </a:p>
                    <a:p>
                      <a:pPr algn="l"/>
                      <a:endParaRPr lang="ru-RU" sz="1800" dirty="0"/>
                    </a:p>
                  </a:txBody>
                  <a:tcPr/>
                </a:tc>
                <a:tc>
                  <a:txBody>
                    <a:bodyPr/>
                    <a:lstStyle/>
                    <a:p>
                      <a:pPr algn="l"/>
                      <a:endParaRPr lang="ru-RU" sz="1800" dirty="0"/>
                    </a:p>
                  </a:txBody>
                  <a:tcPr/>
                </a:tc>
                <a:tc>
                  <a:txBody>
                    <a:bodyPr/>
                    <a:lstStyle/>
                    <a:p>
                      <a:pPr algn="l"/>
                      <a:r>
                        <a:rPr lang="ru-RU" sz="1700" b="1" dirty="0">
                          <a:solidFill>
                            <a:srgbClr val="7030A0"/>
                          </a:solidFill>
                          <a:effectLst>
                            <a:outerShdw blurRad="38100" dist="38100" dir="2700000" algn="tl">
                              <a:srgbClr val="000000">
                                <a:alpha val="43137"/>
                              </a:srgbClr>
                            </a:outerShdw>
                          </a:effectLst>
                        </a:rPr>
                        <a:t>«</a:t>
                      </a:r>
                      <a:r>
                        <a:rPr lang="en-US" sz="1700" b="1" dirty="0">
                          <a:solidFill>
                            <a:srgbClr val="7030A0"/>
                          </a:solidFill>
                          <a:effectLst>
                            <a:outerShdw blurRad="38100" dist="38100" dir="2700000" algn="tl">
                              <a:srgbClr val="000000">
                                <a:alpha val="43137"/>
                              </a:srgbClr>
                            </a:outerShdw>
                          </a:effectLst>
                        </a:rPr>
                        <a:t>Studycat: </a:t>
                      </a:r>
                      <a:r>
                        <a:rPr lang="ru-RU" sz="1700" b="1" dirty="0">
                          <a:solidFill>
                            <a:srgbClr val="7030A0"/>
                          </a:solidFill>
                          <a:effectLst>
                            <a:outerShdw blurRad="38100" dist="38100" dir="2700000" algn="tl">
                              <a:srgbClr val="000000">
                                <a:alpha val="43137"/>
                              </a:srgbClr>
                            </a:outerShdw>
                          </a:effectLst>
                        </a:rPr>
                        <a:t>Английский для детей/</a:t>
                      </a:r>
                      <a:r>
                        <a:rPr lang="en-US" sz="1700" b="1" dirty="0">
                          <a:solidFill>
                            <a:srgbClr val="7030A0"/>
                          </a:solidFill>
                          <a:effectLst>
                            <a:outerShdw blurRad="38100" dist="38100" dir="2700000" algn="tl">
                              <a:srgbClr val="000000">
                                <a:alpha val="43137"/>
                              </a:srgbClr>
                            </a:outerShdw>
                          </a:effectLst>
                        </a:rPr>
                        <a:t>Fun English | </a:t>
                      </a:r>
                      <a:r>
                        <a:rPr lang="ru-RU" sz="1700" b="1" dirty="0">
                          <a:solidFill>
                            <a:srgbClr val="7030A0"/>
                          </a:solidFill>
                          <a:effectLst>
                            <a:outerShdw blurRad="38100" dist="38100" dir="2700000" algn="tl">
                              <a:srgbClr val="000000">
                                <a:alpha val="43137"/>
                              </a:srgbClr>
                            </a:outerShdw>
                          </a:effectLst>
                        </a:rPr>
                        <a:t>английский язык»</a:t>
                      </a:r>
                    </a:p>
                  </a:txBody>
                  <a:tcPr/>
                </a:tc>
                <a:extLst>
                  <a:ext uri="{0D108BD9-81ED-4DB2-BD59-A6C34878D82A}">
                    <a16:rowId xmlns:a16="http://schemas.microsoft.com/office/drawing/2014/main" val="3816785231"/>
                  </a:ext>
                </a:extLst>
              </a:tr>
            </a:tbl>
          </a:graphicData>
        </a:graphic>
      </p:graphicFrame>
      <p:pic>
        <p:nvPicPr>
          <p:cNvPr id="15" name="Рисунок 14">
            <a:extLst>
              <a:ext uri="{FF2B5EF4-FFF2-40B4-BE49-F238E27FC236}">
                <a16:creationId xmlns:a16="http://schemas.microsoft.com/office/drawing/2014/main" id="{36B55D4B-5B20-7A4B-41FD-5CF5970950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954" y="2079426"/>
            <a:ext cx="704882" cy="704882"/>
          </a:xfrm>
          <a:prstGeom prst="rect">
            <a:avLst/>
          </a:prstGeom>
        </p:spPr>
      </p:pic>
      <p:pic>
        <p:nvPicPr>
          <p:cNvPr id="17" name="Рисунок 16">
            <a:extLst>
              <a:ext uri="{FF2B5EF4-FFF2-40B4-BE49-F238E27FC236}">
                <a16:creationId xmlns:a16="http://schemas.microsoft.com/office/drawing/2014/main" id="{F2E1D062-7F92-D5B0-EF7C-E4DBDCAFC1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6732" y="2847283"/>
            <a:ext cx="664899" cy="664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 name="Рисунок 18">
            <a:extLst>
              <a:ext uri="{FF2B5EF4-FFF2-40B4-BE49-F238E27FC236}">
                <a16:creationId xmlns:a16="http://schemas.microsoft.com/office/drawing/2014/main" id="{AAE9BBBA-22C4-5527-99BE-E15F3663E6C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9186" y="3617977"/>
            <a:ext cx="670483" cy="67048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Рисунок 19">
            <a:extLst>
              <a:ext uri="{FF2B5EF4-FFF2-40B4-BE49-F238E27FC236}">
                <a16:creationId xmlns:a16="http://schemas.microsoft.com/office/drawing/2014/main" id="{27797530-4C59-6B4E-F125-2E2361CF7C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4294" y="4372831"/>
            <a:ext cx="693852" cy="6938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 name="Рисунок 22">
            <a:extLst>
              <a:ext uri="{FF2B5EF4-FFF2-40B4-BE49-F238E27FC236}">
                <a16:creationId xmlns:a16="http://schemas.microsoft.com/office/drawing/2014/main" id="{71FF0EEA-9E02-C82C-1907-FAE84D29DC34}"/>
              </a:ext>
            </a:extLst>
          </p:cNvPr>
          <p:cNvPicPr>
            <a:picLocks noChangeAspect="1"/>
          </p:cNvPicPr>
          <p:nvPr/>
        </p:nvPicPr>
        <p:blipFill rotWithShape="1">
          <a:blip r:embed="rId7" cstate="hqprint">
            <a:extLst>
              <a:ext uri="{28A0092B-C50C-407E-A947-70E740481C1C}">
                <a14:useLocalDpi xmlns:a14="http://schemas.microsoft.com/office/drawing/2010/main" val="0"/>
              </a:ext>
            </a:extLst>
          </a:blip>
          <a:srcRect l="31236" t="12783" r="31419" b="13119"/>
          <a:stretch/>
        </p:blipFill>
        <p:spPr>
          <a:xfrm>
            <a:off x="423526" y="5173669"/>
            <a:ext cx="635388" cy="6303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4" name="Рисунок 23">
            <a:extLst>
              <a:ext uri="{FF2B5EF4-FFF2-40B4-BE49-F238E27FC236}">
                <a16:creationId xmlns:a16="http://schemas.microsoft.com/office/drawing/2014/main" id="{37FCF75F-C396-6770-5B9D-24334F23DFF7}"/>
              </a:ext>
            </a:extLst>
          </p:cNvPr>
          <p:cNvPicPr>
            <a:picLocks noChangeAspect="1"/>
          </p:cNvPicPr>
          <p:nvPr/>
        </p:nvPicPr>
        <p:blipFill rotWithShape="1">
          <a:blip r:embed="rId8">
            <a:extLst>
              <a:ext uri="{28A0092B-C50C-407E-A947-70E740481C1C}">
                <a14:useLocalDpi xmlns:a14="http://schemas.microsoft.com/office/drawing/2010/main" val="0"/>
              </a:ext>
            </a:extLst>
          </a:blip>
          <a:srcRect l="2000" t="18401" b="14400"/>
          <a:stretch/>
        </p:blipFill>
        <p:spPr bwMode="auto">
          <a:xfrm>
            <a:off x="336053" y="5938246"/>
            <a:ext cx="855493" cy="5866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53640926-AAD7-44D8-BBD7-CCE9431645EC}">
              <a14:shadowObscured xmlns:a14="http://schemas.microsoft.com/office/drawing/2010/main"/>
            </a:ext>
          </a:extLst>
        </p:spPr>
      </p:pic>
      <p:pic>
        <p:nvPicPr>
          <p:cNvPr id="25" name="Рисунок 24">
            <a:extLst>
              <a:ext uri="{FF2B5EF4-FFF2-40B4-BE49-F238E27FC236}">
                <a16:creationId xmlns:a16="http://schemas.microsoft.com/office/drawing/2014/main" id="{D9D52768-5045-7D48-CF61-4A1DF35D7FBC}"/>
              </a:ext>
            </a:extLst>
          </p:cNvPr>
          <p:cNvPicPr>
            <a:picLocks noChangeAspect="1"/>
          </p:cNvPicPr>
          <p:nvPr/>
        </p:nvPicPr>
        <p:blipFill rotWithShape="1">
          <a:blip r:embed="rId9"/>
          <a:srcRect l="23673" t="28134" r="63394" b="48769"/>
          <a:stretch/>
        </p:blipFill>
        <p:spPr>
          <a:xfrm>
            <a:off x="4273191" y="5920045"/>
            <a:ext cx="659536" cy="66255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 name="Рисунок 25">
            <a:extLst>
              <a:ext uri="{FF2B5EF4-FFF2-40B4-BE49-F238E27FC236}">
                <a16:creationId xmlns:a16="http://schemas.microsoft.com/office/drawing/2014/main" id="{5A1B4E63-2EBF-8762-5922-A691EAB7152A}"/>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4306747" y="5162487"/>
            <a:ext cx="659536" cy="6595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8" name="Рисунок 27">
            <a:extLst>
              <a:ext uri="{FF2B5EF4-FFF2-40B4-BE49-F238E27FC236}">
                <a16:creationId xmlns:a16="http://schemas.microsoft.com/office/drawing/2014/main" id="{2538D1BB-5A95-FD81-ABFB-5E3E62997535}"/>
              </a:ext>
            </a:extLst>
          </p:cNvPr>
          <p:cNvPicPr>
            <a:picLocks noChangeAspect="1"/>
          </p:cNvPicPr>
          <p:nvPr/>
        </p:nvPicPr>
        <p:blipFill rotWithShape="1">
          <a:blip r:embed="rId11"/>
          <a:srcRect l="24211" t="22805" r="61198" b="50684"/>
          <a:stretch/>
        </p:blipFill>
        <p:spPr bwMode="auto">
          <a:xfrm>
            <a:off x="4295800" y="3603241"/>
            <a:ext cx="670483" cy="6852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53640926-AAD7-44D8-BBD7-CCE9431645EC}">
              <a14:shadowObscured xmlns:a14="http://schemas.microsoft.com/office/drawing/2010/main"/>
            </a:ext>
          </a:extLst>
        </p:spPr>
      </p:pic>
      <p:pic>
        <p:nvPicPr>
          <p:cNvPr id="29" name="Рисунок 28">
            <a:extLst>
              <a:ext uri="{FF2B5EF4-FFF2-40B4-BE49-F238E27FC236}">
                <a16:creationId xmlns:a16="http://schemas.microsoft.com/office/drawing/2014/main" id="{ED61E344-DDF5-00A2-8F83-E90AD7F088B3}"/>
              </a:ext>
            </a:extLst>
          </p:cNvPr>
          <p:cNvPicPr>
            <a:picLocks noChangeAspect="1"/>
          </p:cNvPicPr>
          <p:nvPr/>
        </p:nvPicPr>
        <p:blipFill rotWithShape="1">
          <a:blip r:embed="rId12"/>
          <a:srcRect l="71352" t="17388" r="14859" b="56101"/>
          <a:stretch/>
        </p:blipFill>
        <p:spPr bwMode="auto">
          <a:xfrm>
            <a:off x="4356388" y="2845496"/>
            <a:ext cx="609895" cy="6595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53640926-AAD7-44D8-BBD7-CCE9431645EC}">
              <a14:shadowObscured xmlns:a14="http://schemas.microsoft.com/office/drawing/2010/main"/>
            </a:ext>
          </a:extLst>
        </p:spPr>
      </p:pic>
      <p:pic>
        <p:nvPicPr>
          <p:cNvPr id="30" name="Рисунок 29">
            <a:extLst>
              <a:ext uri="{FF2B5EF4-FFF2-40B4-BE49-F238E27FC236}">
                <a16:creationId xmlns:a16="http://schemas.microsoft.com/office/drawing/2014/main" id="{76508BBB-D6BD-11BB-93DF-03C746E14FC0}"/>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295800" y="2073694"/>
            <a:ext cx="685219" cy="68521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1" name="Рисунок 30">
            <a:extLst>
              <a:ext uri="{FF2B5EF4-FFF2-40B4-BE49-F238E27FC236}">
                <a16:creationId xmlns:a16="http://schemas.microsoft.com/office/drawing/2014/main" id="{B1D73F8B-212B-DEE2-61DA-144C8C5DEE9E}"/>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4290953" y="1325254"/>
            <a:ext cx="664899" cy="664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3" name="Рисунок 32">
            <a:extLst>
              <a:ext uri="{FF2B5EF4-FFF2-40B4-BE49-F238E27FC236}">
                <a16:creationId xmlns:a16="http://schemas.microsoft.com/office/drawing/2014/main" id="{BF352E50-D879-2C95-6B47-DF1B87542845}"/>
              </a:ext>
            </a:extLst>
          </p:cNvPr>
          <p:cNvPicPr>
            <a:picLocks noChangeAspect="1"/>
          </p:cNvPicPr>
          <p:nvPr/>
        </p:nvPicPr>
        <p:blipFill rotWithShape="1">
          <a:blip r:embed="rId15" cstate="hqprint">
            <a:extLst>
              <a:ext uri="{28A0092B-C50C-407E-A947-70E740481C1C}">
                <a14:useLocalDpi xmlns:a14="http://schemas.microsoft.com/office/drawing/2010/main" val="0"/>
              </a:ext>
            </a:extLst>
          </a:blip>
          <a:srcRect l="31307" t="12768" r="31262" b="12810"/>
          <a:stretch/>
        </p:blipFill>
        <p:spPr>
          <a:xfrm>
            <a:off x="8187114" y="5145974"/>
            <a:ext cx="668829" cy="664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4" name="Рисунок 33">
            <a:extLst>
              <a:ext uri="{FF2B5EF4-FFF2-40B4-BE49-F238E27FC236}">
                <a16:creationId xmlns:a16="http://schemas.microsoft.com/office/drawing/2014/main" id="{F4FBD920-437F-C060-A7B0-BA7B45371089}"/>
              </a:ext>
            </a:extLst>
          </p:cNvPr>
          <p:cNvPicPr>
            <a:picLocks noChangeAspect="1"/>
          </p:cNvPicPr>
          <p:nvPr/>
        </p:nvPicPr>
        <p:blipFill rotWithShape="1">
          <a:blip r:embed="rId16" cstate="print">
            <a:extLst>
              <a:ext uri="{28A0092B-C50C-407E-A947-70E740481C1C}">
                <a14:useLocalDpi xmlns:a14="http://schemas.microsoft.com/office/drawing/2010/main" val="0"/>
              </a:ext>
            </a:extLst>
          </a:blip>
          <a:srcRect l="3193" t="9999" r="62074" b="74351"/>
          <a:stretch/>
        </p:blipFill>
        <p:spPr bwMode="auto">
          <a:xfrm>
            <a:off x="8151061" y="4357506"/>
            <a:ext cx="704882" cy="6873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5" name="Рисунок 34">
            <a:extLst>
              <a:ext uri="{FF2B5EF4-FFF2-40B4-BE49-F238E27FC236}">
                <a16:creationId xmlns:a16="http://schemas.microsoft.com/office/drawing/2014/main" id="{3AAD2E15-9B96-AAA2-4813-BE333F8A7294}"/>
              </a:ext>
            </a:extLst>
          </p:cNvPr>
          <p:cNvPicPr>
            <a:picLocks noChangeAspect="1"/>
          </p:cNvPicPr>
          <p:nvPr/>
        </p:nvPicPr>
        <p:blipFill rotWithShape="1">
          <a:blip r:embed="rId17" cstate="print">
            <a:extLst>
              <a:ext uri="{28A0092B-C50C-407E-A947-70E740481C1C}">
                <a14:useLocalDpi xmlns:a14="http://schemas.microsoft.com/office/drawing/2010/main" val="0"/>
              </a:ext>
            </a:extLst>
          </a:blip>
          <a:srcRect l="2794" t="9680" r="62677" b="74183"/>
          <a:stretch/>
        </p:blipFill>
        <p:spPr bwMode="auto">
          <a:xfrm>
            <a:off x="8151061" y="3586690"/>
            <a:ext cx="696927" cy="70488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Рисунок 35">
            <a:extLst>
              <a:ext uri="{FF2B5EF4-FFF2-40B4-BE49-F238E27FC236}">
                <a16:creationId xmlns:a16="http://schemas.microsoft.com/office/drawing/2014/main" id="{0428EBAF-CE90-28D7-12BD-0717D0A3E2AC}"/>
              </a:ext>
            </a:extLst>
          </p:cNvPr>
          <p:cNvPicPr>
            <a:picLocks noChangeAspect="1"/>
          </p:cNvPicPr>
          <p:nvPr/>
        </p:nvPicPr>
        <p:blipFill rotWithShape="1">
          <a:blip r:embed="rId18" cstate="print">
            <a:extLst>
              <a:ext uri="{28A0092B-C50C-407E-A947-70E740481C1C}">
                <a14:useLocalDpi xmlns:a14="http://schemas.microsoft.com/office/drawing/2010/main" val="0"/>
              </a:ext>
            </a:extLst>
          </a:blip>
          <a:srcRect l="3532" t="10113" r="63370" b="74464"/>
          <a:stretch/>
        </p:blipFill>
        <p:spPr bwMode="auto">
          <a:xfrm>
            <a:off x="8187114" y="2867731"/>
            <a:ext cx="609895" cy="61506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7" name="Рисунок 36">
            <a:extLst>
              <a:ext uri="{FF2B5EF4-FFF2-40B4-BE49-F238E27FC236}">
                <a16:creationId xmlns:a16="http://schemas.microsoft.com/office/drawing/2014/main" id="{89C4E498-B55E-0C6D-7B0B-39C7B3B753E8}"/>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8167074" y="2095144"/>
            <a:ext cx="664899" cy="6648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8" name="Рисунок 37">
            <a:extLst>
              <a:ext uri="{FF2B5EF4-FFF2-40B4-BE49-F238E27FC236}">
                <a16:creationId xmlns:a16="http://schemas.microsoft.com/office/drawing/2014/main" id="{C9443828-AF5A-874C-7838-A3EFD165EB99}"/>
              </a:ext>
            </a:extLst>
          </p:cNvPr>
          <p:cNvPicPr>
            <a:picLocks noChangeAspect="1"/>
          </p:cNvPicPr>
          <p:nvPr/>
        </p:nvPicPr>
        <p:blipFill rotWithShape="1">
          <a:blip r:embed="rId20" cstate="hqprint">
            <a:extLst>
              <a:ext uri="{28A0092B-C50C-407E-A947-70E740481C1C}">
                <a14:useLocalDpi xmlns:a14="http://schemas.microsoft.com/office/drawing/2010/main" val="0"/>
              </a:ext>
            </a:extLst>
          </a:blip>
          <a:srcRect l="1127" t="10238" r="60899" b="72919"/>
          <a:stretch/>
        </p:blipFill>
        <p:spPr bwMode="auto">
          <a:xfrm>
            <a:off x="8098624" y="1369737"/>
            <a:ext cx="733349" cy="703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Рисунок 2"/>
          <p:cNvPicPr>
            <a:picLocks noChangeAspect="1"/>
          </p:cNvPicPr>
          <p:nvPr/>
        </p:nvPicPr>
        <p:blipFill>
          <a:blip r:embed="rId21"/>
          <a:stretch>
            <a:fillRect/>
          </a:stretch>
        </p:blipFill>
        <p:spPr>
          <a:xfrm>
            <a:off x="336053" y="1295314"/>
            <a:ext cx="768845" cy="145253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Рисунок 3"/>
          <p:cNvPicPr>
            <a:picLocks noChangeAspect="1"/>
          </p:cNvPicPr>
          <p:nvPr/>
        </p:nvPicPr>
        <p:blipFill>
          <a:blip r:embed="rId22"/>
          <a:stretch>
            <a:fillRect/>
          </a:stretch>
        </p:blipFill>
        <p:spPr>
          <a:xfrm>
            <a:off x="4296287" y="4386482"/>
            <a:ext cx="684244" cy="129615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Рисунок 4"/>
          <p:cNvPicPr>
            <a:picLocks noChangeAspect="1"/>
          </p:cNvPicPr>
          <p:nvPr/>
        </p:nvPicPr>
        <p:blipFill>
          <a:blip r:embed="rId23"/>
          <a:stretch>
            <a:fillRect/>
          </a:stretch>
        </p:blipFill>
        <p:spPr>
          <a:xfrm>
            <a:off x="8189930" y="5882524"/>
            <a:ext cx="666013" cy="13106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21968419"/>
      </p:ext>
    </p:extLst>
  </p:cSld>
  <p:clrMapOvr>
    <a:masterClrMapping/>
  </p:clrMapOvr>
  <p:transition spd="slow">
    <p:push dir="u"/>
  </p:transition>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3424</TotalTime>
  <Words>3393</Words>
  <Application>Microsoft Office PowerPoint</Application>
  <PresentationFormat>Широкоэкранный</PresentationFormat>
  <Paragraphs>249</Paragraphs>
  <Slides>24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24</vt:i4>
      </vt:variant>
    </vt:vector>
  </HeadingPairs>
  <TitlesOfParts>
    <vt:vector size="30" baseType="lpstr">
      <vt:lpstr>Arial</vt:lpstr>
      <vt:lpstr>Calibri</vt:lpstr>
      <vt:lpstr>Calibri Light</vt:lpstr>
      <vt:lpstr>Times New Roman</vt:lpstr>
      <vt:lpstr>Verdana</vt:lpstr>
      <vt:lpstr>Тема Office</vt:lpstr>
      <vt:lpstr>Областное бюджетное учреждение дополнительного образования  «Центр развития «Грани»» Региональный модельный центр дополнительного образования детей Курской области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Областное бюджетное учреждение дополнительного образования  «Областной центр развития творчества детей и юношества» Региональный модельный центр дополнительного образования детей Курской области</dc:title>
  <dc:creator>Глебова Инна</dc:creator>
  <cp:lastModifiedBy>Пользователь</cp:lastModifiedBy>
  <cp:revision>178</cp:revision>
  <dcterms:created xsi:type="dcterms:W3CDTF">2023-01-17T13:30:37Z</dcterms:created>
  <dcterms:modified xsi:type="dcterms:W3CDTF">2025-03-27T11:54:07Z</dcterms:modified>
</cp:coreProperties>
</file>