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1"/>
  </p:notesMasterIdLst>
  <p:sldIdLst>
    <p:sldId id="256" r:id="rId2"/>
    <p:sldId id="257" r:id="rId3"/>
    <p:sldId id="303" r:id="rId4"/>
    <p:sldId id="295" r:id="rId5"/>
    <p:sldId id="305" r:id="rId6"/>
    <p:sldId id="306" r:id="rId7"/>
    <p:sldId id="307" r:id="rId8"/>
    <p:sldId id="296" r:id="rId9"/>
    <p:sldId id="297" r:id="rId10"/>
    <p:sldId id="298" r:id="rId11"/>
    <p:sldId id="308" r:id="rId12"/>
    <p:sldId id="270" r:id="rId13"/>
    <p:sldId id="309" r:id="rId14"/>
    <p:sldId id="299" r:id="rId15"/>
    <p:sldId id="301" r:id="rId16"/>
    <p:sldId id="294" r:id="rId17"/>
    <p:sldId id="278" r:id="rId18"/>
    <p:sldId id="310" r:id="rId19"/>
    <p:sldId id="302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05" autoAdjust="0"/>
    <p:restoredTop sz="94609" autoAdjust="0"/>
  </p:normalViewPr>
  <p:slideViewPr>
    <p:cSldViewPr>
      <p:cViewPr>
        <p:scale>
          <a:sx n="81" d="100"/>
          <a:sy n="81" d="100"/>
        </p:scale>
        <p:origin x="-834" y="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552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C36F24-6351-4CF0-85DC-E61B8FE28DC2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63C7A7-DB65-4022-84F8-91B5F58DFA7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6844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A1A3-C25F-43DA-B43F-32BC92927F24}" type="datetimeFigureOut">
              <a:rPr lang="ru-RU" smtClean="0"/>
              <a:pPr/>
              <a:t>28.04.2021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5C248-B424-45C6-B645-CD6C111C21A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A1A3-C25F-43DA-B43F-32BC92927F24}" type="datetimeFigureOut">
              <a:rPr lang="ru-RU" smtClean="0"/>
              <a:pPr/>
              <a:t>28.04.2021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5C248-B424-45C6-B645-CD6C111C21A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A1A3-C25F-43DA-B43F-32BC92927F24}" type="datetimeFigureOut">
              <a:rPr lang="ru-RU" smtClean="0"/>
              <a:pPr/>
              <a:t>28.04.2021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5C248-B424-45C6-B645-CD6C111C21A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A1A3-C25F-43DA-B43F-32BC92927F24}" type="datetimeFigureOut">
              <a:rPr lang="ru-RU" smtClean="0"/>
              <a:pPr/>
              <a:t>28.04.2021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5C248-B424-45C6-B645-CD6C111C21A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A1A3-C25F-43DA-B43F-32BC92927F24}" type="datetimeFigureOut">
              <a:rPr lang="ru-RU" smtClean="0"/>
              <a:pPr/>
              <a:t>28.04.2021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5C248-B424-45C6-B645-CD6C111C21A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A1A3-C25F-43DA-B43F-32BC92927F24}" type="datetimeFigureOut">
              <a:rPr lang="ru-RU" smtClean="0"/>
              <a:pPr/>
              <a:t>28.04.2021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5C248-B424-45C6-B645-CD6C111C21A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A1A3-C25F-43DA-B43F-32BC92927F24}" type="datetimeFigureOut">
              <a:rPr lang="ru-RU" smtClean="0"/>
              <a:pPr/>
              <a:t>28.04.2021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5C248-B424-45C6-B645-CD6C111C21A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A1A3-C25F-43DA-B43F-32BC92927F24}" type="datetimeFigureOut">
              <a:rPr lang="ru-RU" smtClean="0"/>
              <a:pPr/>
              <a:t>28.04.2021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5C248-B424-45C6-B645-CD6C111C21A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A1A3-C25F-43DA-B43F-32BC92927F24}" type="datetimeFigureOut">
              <a:rPr lang="ru-RU" smtClean="0"/>
              <a:pPr/>
              <a:t>28.04.2021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485C248-B424-45C6-B645-CD6C111C21A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A1A3-C25F-43DA-B43F-32BC92927F24}" type="datetimeFigureOut">
              <a:rPr lang="ru-RU" smtClean="0"/>
              <a:pPr/>
              <a:t>28.04.2021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5C248-B424-45C6-B645-CD6C111C21A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A1A3-C25F-43DA-B43F-32BC92927F24}" type="datetimeFigureOut">
              <a:rPr lang="ru-RU" smtClean="0"/>
              <a:pPr/>
              <a:t>28.04.2021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5C248-B424-45C6-B645-CD6C111C21A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883A1A3-C25F-43DA-B43F-32BC92927F24}" type="datetimeFigureOut">
              <a:rPr lang="ru-RU" smtClean="0"/>
              <a:pPr/>
              <a:t>28.04.2021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485C248-B424-45C6-B645-CD6C111C21AF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spd="slow">
    <p:circle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5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692696"/>
            <a:ext cx="7632848" cy="5760640"/>
          </a:xfrm>
        </p:spPr>
        <p:txBody>
          <a:bodyPr>
            <a:normAutofit fontScale="92500" lnSpcReduction="20000"/>
          </a:bodyPr>
          <a:lstStyle/>
          <a:p>
            <a:pPr algn="ctr"/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Муниципального дошкольного образовательного учреждения </a:t>
            </a:r>
          </a:p>
          <a:p>
            <a:pPr algn="ctr"/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детского сада комбинированного вида № 9 «Родничок»</a:t>
            </a:r>
          </a:p>
          <a:p>
            <a:pPr algn="ctr"/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Развитие мелкой моторики и </a:t>
            </a:r>
          </a:p>
          <a:p>
            <a:pPr algn="ctr"/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координации движения рук </a:t>
            </a:r>
          </a:p>
          <a:p>
            <a:pPr algn="ctr"/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у детей дошкольного возраста с ОНР, </a:t>
            </a:r>
          </a:p>
          <a:p>
            <a:pPr algn="ctr"/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как средство развития связной речи</a:t>
            </a:r>
          </a:p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Опыт работы учителя-логопеда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Феоктистовой А.В.</a:t>
            </a:r>
          </a:p>
          <a:p>
            <a:pPr algn="ctr"/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г.о.Егорьевск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3300" dirty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33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26823596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99592" y="764704"/>
            <a:ext cx="7488832" cy="5472608"/>
          </a:xfrm>
        </p:spPr>
        <p:txBody>
          <a:bodyPr anchor="t">
            <a:norm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обеспечение формирования речи и полноценного развития ребенка средствами развития мелкой моторики и координации движения рук.</a:t>
            </a:r>
            <a:b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dmin\Desktop\Новая папка (3)\IMG_20170601_1126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132856"/>
            <a:ext cx="7344816" cy="43204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74472452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8188325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15171" y="1844984"/>
            <a:ext cx="1963082" cy="260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61340">
            <a:off x="2540440" y="2100979"/>
            <a:ext cx="1768475" cy="245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482697">
            <a:off x="4808013" y="2100887"/>
            <a:ext cx="1774825" cy="2468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350310">
            <a:off x="6862457" y="1862977"/>
            <a:ext cx="1908175" cy="265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727170">
            <a:off x="839274" y="4335012"/>
            <a:ext cx="1800200" cy="2360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207520">
            <a:off x="3348175" y="4200384"/>
            <a:ext cx="1774825" cy="245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843735">
            <a:off x="5852743" y="4217833"/>
            <a:ext cx="1768475" cy="24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74472452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692696"/>
            <a:ext cx="7632520" cy="5472608"/>
          </a:xfrm>
        </p:spPr>
        <p:txBody>
          <a:bodyPr>
            <a:noAutofit/>
          </a:bodyPr>
          <a:lstStyle/>
          <a:p>
            <a:pPr algn="ctr"/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Актуальность </a:t>
            </a:r>
          </a:p>
          <a:p>
            <a:pPr algn="just">
              <a:spcBef>
                <a:spcPts val="0"/>
              </a:spcBef>
            </a:pP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         Движения пальцев и кистей рук имеют  особое развивающее значение, так как оказывают огромное влияние на развитие речевой и всей высшей нервной деятельности ребенка. В двигательной области коры головного мозга проекция кисти руки огромна по отношению к проекции других частей тела. К тому же она чрезвычайно близка к речевой моторной зоне. При повышении умелости и ловкости пальцев и кистей рук, напрямую активизируются речевые функции</a:t>
            </a:r>
            <a:r>
              <a:rPr lang="ru-RU" sz="230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3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         Вот почему на логопедических занятиях целесообразно применять специально подобранные игровые упражнения на развитие тонких движений пальцев рук. </a:t>
            </a:r>
          </a:p>
          <a:p>
            <a:pPr algn="just"/>
            <a:r>
              <a:rPr lang="ru-RU" sz="2300" dirty="0" smtClean="0"/>
              <a:t>     </a:t>
            </a:r>
            <a:endParaRPr lang="ru-RU" sz="23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764704"/>
            <a:ext cx="7632520" cy="5184576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/>
              <a:t>          Учитывая возрастные особенности детей, опираясь на развернутое тематическое планирование были подобраны наиболее приемлемые для решения поставленных задач игры и упражнения по развитию мелкой моторики.</a:t>
            </a:r>
          </a:p>
          <a:p>
            <a:pPr algn="just"/>
            <a:endParaRPr lang="ru-RU" sz="2000" dirty="0" smtClean="0"/>
          </a:p>
          <a:p>
            <a:pPr algn="just"/>
            <a:endParaRPr lang="ru-RU" sz="2000" dirty="0"/>
          </a:p>
        </p:txBody>
      </p:sp>
      <p:pic>
        <p:nvPicPr>
          <p:cNvPr id="2050" name="Picture 2" descr="C:\Users\admin\Desktop\Новая папка (3)\IMG_20171116_1111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276872"/>
            <a:ext cx="3960440" cy="2664296"/>
          </a:xfrm>
          <a:prstGeom prst="rect">
            <a:avLst/>
          </a:prstGeom>
          <a:noFill/>
        </p:spPr>
      </p:pic>
      <p:pic>
        <p:nvPicPr>
          <p:cNvPr id="2053" name="Picture 5" descr="C:\Users\admin\Desktop\Новая папка (3)\IMG_20171116_1132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645024"/>
            <a:ext cx="4235921" cy="266429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G_99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3501008"/>
            <a:ext cx="3672408" cy="26642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C:\Users\admin\Desktop\Рисунок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916832"/>
            <a:ext cx="3672408" cy="280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1691680" y="692696"/>
            <a:ext cx="62646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/>
              <a:t>Самомассаж</a:t>
            </a:r>
            <a:endParaRPr lang="ru-RU" sz="4400" dirty="0"/>
          </a:p>
        </p:txBody>
      </p:sp>
    </p:spTree>
    <p:extLst>
      <p:ext uri="{BB962C8B-B14F-4D97-AF65-F5344CB8AC3E}">
        <p14:creationId xmlns="" xmlns:p14="http://schemas.microsoft.com/office/powerpoint/2010/main" val="374472452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916832"/>
            <a:ext cx="3816424" cy="43924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1187624" y="620688"/>
            <a:ext cx="69127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Пальчиковая гимнастика, физкультминутки</a:t>
            </a:r>
            <a:endParaRPr lang="ru-RU" sz="3200" dirty="0"/>
          </a:p>
        </p:txBody>
      </p:sp>
      <p:pic>
        <p:nvPicPr>
          <p:cNvPr id="2" name="Picture 2" descr="F:\Проекттт\IMG_20170724_124247.jpg"/>
          <p:cNvPicPr>
            <a:picLocks noChangeAspect="1" noChangeArrowheads="1"/>
          </p:cNvPicPr>
          <p:nvPr/>
        </p:nvPicPr>
        <p:blipFill>
          <a:blip r:embed="rId3" cstate="print">
            <a:lum bright="20000" contrast="10000"/>
          </a:blip>
          <a:srcRect/>
          <a:stretch>
            <a:fillRect/>
          </a:stretch>
        </p:blipFill>
        <p:spPr bwMode="auto">
          <a:xfrm>
            <a:off x="755576" y="1916832"/>
            <a:ext cx="3744416" cy="43924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74472452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dmin\Desktop\Camera\IMG_20170601_1125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340768"/>
            <a:ext cx="3960440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IMG_998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340768"/>
            <a:ext cx="3707904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2051720" y="476672"/>
            <a:ext cx="5256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Шнуровки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admin\Desktop\Новая папка (3)\IMG_20171116_1112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4149080"/>
            <a:ext cx="4608512" cy="24482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74472452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576064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Мозаика, </a:t>
            </a:r>
            <a:r>
              <a:rPr lang="ru-RU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пазлы</a:t>
            </a: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IMG_00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340768"/>
            <a:ext cx="3672408" cy="2520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IMG_00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340768"/>
            <a:ext cx="3672408" cy="2520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 descr="IMG_002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4077072"/>
            <a:ext cx="3672408" cy="2520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6" name="Picture 2" descr="C:\Users\admin\Desktop\Новая папка (3)\IMG_20171116_10333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4077072"/>
            <a:ext cx="3672408" cy="2520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74472452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04056"/>
          </a:xfrm>
        </p:spPr>
        <p:txBody>
          <a:bodyPr anchor="t">
            <a:no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Конструктор, счетные палочки, геометрические фигуры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dmin\Desktop\Новая папка (3)\IMG_20171116_1124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412776"/>
            <a:ext cx="3672408" cy="2376264"/>
          </a:xfrm>
          <a:prstGeom prst="rect">
            <a:avLst/>
          </a:prstGeom>
          <a:noFill/>
        </p:spPr>
      </p:pic>
      <p:pic>
        <p:nvPicPr>
          <p:cNvPr id="3075" name="Picture 3" descr="C:\Users\admin\Desktop\Новая папка (3)\IMG_20171116_1131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412776"/>
            <a:ext cx="3888432" cy="2376264"/>
          </a:xfrm>
          <a:prstGeom prst="rect">
            <a:avLst/>
          </a:prstGeom>
          <a:noFill/>
        </p:spPr>
      </p:pic>
      <p:pic>
        <p:nvPicPr>
          <p:cNvPr id="3077" name="Picture 5" descr="C:\Users\admin\Desktop\Новая папка (3)\IMG_20171116_1158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005064"/>
            <a:ext cx="3672408" cy="2592288"/>
          </a:xfrm>
          <a:prstGeom prst="rect">
            <a:avLst/>
          </a:prstGeom>
          <a:noFill/>
        </p:spPr>
      </p:pic>
      <p:pic>
        <p:nvPicPr>
          <p:cNvPr id="7" name="Рисунок 6" descr="IMG_0002 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4005064"/>
            <a:ext cx="3888432" cy="25922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4472452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 anchor="t">
            <a:no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Игры с молнией, застежками, кнопками, шнурками 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IMG_99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1340768"/>
            <a:ext cx="4104456" cy="2664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2" descr="F:\проект\IMG_20170602_1208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7" y="1340768"/>
            <a:ext cx="4104456" cy="2664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 descr="IMG_999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5696" y="4149080"/>
            <a:ext cx="5400600" cy="2448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74472452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305800" cy="576064"/>
          </a:xfrm>
        </p:spPr>
        <p:txBody>
          <a:bodyPr anchor="t">
            <a:noAutofit/>
          </a:bodyPr>
          <a:lstStyle/>
          <a:p>
            <a:pPr algn="ctr"/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Работа с 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трафаретами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IMG_00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3501008"/>
            <a:ext cx="3960440" cy="2952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0" name="Picture 2" descr="F:\проект\IMG_20170602_1220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700808"/>
            <a:ext cx="4104455" cy="27363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12971313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19256" cy="4392488"/>
          </a:xfrm>
        </p:spPr>
        <p:txBody>
          <a:bodyPr anchor="t">
            <a:norm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группе создана необходимая предметно-развивающая среда. Приобретены игры и пособия для развития мелкой моторики, многие сделаны своими руками.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admin\Desktop\Новая папка (3)\IMG_20171116_114842.jpg"/>
          <p:cNvPicPr>
            <a:picLocks noChangeAspect="1" noChangeArrowheads="1"/>
          </p:cNvPicPr>
          <p:nvPr/>
        </p:nvPicPr>
        <p:blipFill>
          <a:blip r:embed="rId2" cstate="print"/>
          <a:srcRect l="14035" r="22807"/>
          <a:stretch>
            <a:fillRect/>
          </a:stretch>
        </p:blipFill>
        <p:spPr bwMode="auto">
          <a:xfrm>
            <a:off x="683568" y="1988840"/>
            <a:ext cx="3744416" cy="2232248"/>
          </a:xfrm>
          <a:prstGeom prst="rect">
            <a:avLst/>
          </a:prstGeom>
          <a:noFill/>
        </p:spPr>
      </p:pic>
      <p:pic>
        <p:nvPicPr>
          <p:cNvPr id="4" name="Рисунок 3" descr="IMG_999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988840"/>
            <a:ext cx="3744416" cy="2232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IMG_999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4437112"/>
            <a:ext cx="3744416" cy="2232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 descr="C:\Users\admin\Desktop\Новая папка (3)\IMG_20171116_11193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4409728"/>
            <a:ext cx="3744416" cy="22596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12971313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0736"/>
          </a:xfrm>
        </p:spPr>
        <p:txBody>
          <a:bodyPr anchor="t">
            <a:normAutofit fontScale="90000"/>
          </a:bodyPr>
          <a:lstStyle/>
          <a:p>
            <a:pPr algn="just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«Волшебные прищепки»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эта игра-забава сопровождается стихотворными текстами, развивает связную речь,   стимулирует умственную деятельность, повышает общий тонус, снижает психоэмоциональное напряжение, приучает руку к осознанным, точным, целенаправленным движениям.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C:\Users\admin\Desktop\Camera\IMG_20170601_1132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988840"/>
            <a:ext cx="3960440" cy="2304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IMG_99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1988840"/>
            <a:ext cx="4032448" cy="2304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IMG_995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67744" y="4437112"/>
            <a:ext cx="4680520" cy="2232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636610809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440160"/>
          </a:xfrm>
        </p:spPr>
        <p:txBody>
          <a:bodyPr anchor="t">
            <a:normAutofit fontScale="90000"/>
          </a:bodyPr>
          <a:lstStyle/>
          <a:p>
            <a:pPr algn="just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Игра-поделка «Шустрый паучок».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этой поделкой можно играть разноцветными крышечками  (откручивать, закручивать), подбирать по цвету, складывать в ведерко разные мелкие предметы, плести паутинку для паучка из тонких ленточек и завязывать ему бантики, одновременно придумывая сказку.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паучок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4509120"/>
            <a:ext cx="4104456" cy="20436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паучок_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2060848"/>
            <a:ext cx="4104456" cy="2304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C:\Users\admin\Desktop\IMG_20170724_1209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204864"/>
            <a:ext cx="4068960" cy="41044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636610809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764704"/>
            <a:ext cx="8305800" cy="1368152"/>
          </a:xfrm>
        </p:spPr>
        <p:txBody>
          <a:bodyPr anchor="t">
            <a:normAutofit fontScale="90000"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Игра «Горошина»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представляет собой круг из ткани в виде лабиринта.  Детям предлагается пальчиком прокатить бусинку по лабиринту.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Игра развивает мелкую моторику, тактильные ощущения, обеспечивает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самомассаж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ладоней.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admin\Desktop\Camera\IMG_20170601_1126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348880"/>
            <a:ext cx="3888432" cy="36724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218" name="Picture 2" descr="C:\Users\admin\Desktop\Новая папка (3)\IMG_20171116_1129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348880"/>
            <a:ext cx="3960440" cy="36724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3516836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G_99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437112"/>
            <a:ext cx="3888432" cy="2232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IMG_99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2204864"/>
            <a:ext cx="3815916" cy="2088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39552" y="692696"/>
            <a:ext cx="8064896" cy="1368152"/>
          </a:xfrm>
        </p:spPr>
        <p:txBody>
          <a:bodyPr anchor="t">
            <a:normAutofit fontScale="90000"/>
          </a:bodyPr>
          <a:lstStyle/>
          <a:p>
            <a:pPr algn="just"/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«Умный куб» </a:t>
            </a: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эта игра позволяет играть одновременно нескольким детям (завязывать бантики, плести косички, закалывать заколки, создавать различные картинки из разноцветных шнурков). «Умный куб» развивает не только моторику, но и воображение, фантазию, творческие способности ребенка и способствует развитию связной речи. Для изготовления этой игры использовали решетки для раковин, нитки, шнурки и ленточки. </a:t>
            </a:r>
            <a:endParaRPr lang="ru-RU" sz="1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admin\Desktop\Camera\IMG_20170601_1122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2204864"/>
            <a:ext cx="3888432" cy="2088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4" name="Picture 2" descr="C:\Users\admin\Desktop\Новая папка (3)\IMG_20171116_1149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4437112"/>
            <a:ext cx="3816424" cy="22322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636610809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764704"/>
            <a:ext cx="8305800" cy="5328592"/>
          </a:xfrm>
        </p:spPr>
        <p:txBody>
          <a:bodyPr anchor="t">
            <a:normAutofit/>
          </a:bodyPr>
          <a:lstStyle/>
          <a:p>
            <a:pPr algn="just"/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Игра «Веселые башмачки»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развивает моторику и </a:t>
            </a:r>
            <a:r>
              <a:rPr lang="ru-RU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сенсорику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В этой игре дети учатся пользоваться разными застежками. Движения сопровождаются стихотворным текстом.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C:\Users\admin\Desktop\Новая папка (3)\IMG_20171116_1119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77072"/>
            <a:ext cx="3888432" cy="2376264"/>
          </a:xfrm>
          <a:prstGeom prst="rect">
            <a:avLst/>
          </a:prstGeom>
          <a:noFill/>
        </p:spPr>
      </p:pic>
      <p:pic>
        <p:nvPicPr>
          <p:cNvPr id="10243" name="Picture 3" descr="C:\Users\admin\Desktop\Новая папка (3)\IMG_20171116_1120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4077072"/>
            <a:ext cx="3816424" cy="2376264"/>
          </a:xfrm>
          <a:prstGeom prst="rect">
            <a:avLst/>
          </a:prstGeom>
          <a:noFill/>
        </p:spPr>
      </p:pic>
      <p:pic>
        <p:nvPicPr>
          <p:cNvPr id="10244" name="Picture 4" descr="F:\проект\IMG_20170602_1208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1556792"/>
            <a:ext cx="3744416" cy="23762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3516836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836712"/>
            <a:ext cx="7701480" cy="648072"/>
          </a:xfrm>
        </p:spPr>
        <p:txBody>
          <a:bodyPr anchor="t">
            <a:noAutofit/>
          </a:bodyPr>
          <a:lstStyle/>
          <a:p>
            <a:pPr algn="ctr"/>
            <a:r>
              <a:rPr lang="ru-RU" sz="36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Вывод</a:t>
            </a:r>
            <a:endParaRPr lang="ru-RU" sz="3600" b="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1556792"/>
            <a:ext cx="7056784" cy="3888432"/>
          </a:xfrm>
        </p:spPr>
        <p:txBody>
          <a:bodyPr>
            <a:normAutofit/>
          </a:bodyPr>
          <a:lstStyle/>
          <a:p>
            <a:pPr algn="just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Целенаправленная, систематическая и планомерная работа по развитию мелкой моторики рук у детей дошкольного возраста с ОНР способствует формированию интеллектуальных способностей и положительно влияет на развитие речи ребенка. </a:t>
            </a:r>
          </a:p>
          <a:p>
            <a:endParaRPr lang="ru-RU" dirty="0"/>
          </a:p>
        </p:txBody>
      </p:sp>
      <p:pic>
        <p:nvPicPr>
          <p:cNvPr id="4" name="Picture 3" descr="C:\Users\admin\Desktop\0e8fd11113b87a1455600d0ee6f984f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348880"/>
            <a:ext cx="6480720" cy="424847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1243</TotalTime>
  <Words>432</Words>
  <Application>Microsoft Office PowerPoint</Application>
  <PresentationFormat>Экран (4:3)</PresentationFormat>
  <Paragraphs>51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Поток</vt:lpstr>
      <vt:lpstr>Слайд 1</vt:lpstr>
      <vt:lpstr>Цель: обеспечение формирования речи и полноценного развития ребенка средствами развития мелкой моторики и координации движения рук.    </vt:lpstr>
      <vt:lpstr>Слайд 3</vt:lpstr>
      <vt:lpstr>Слайд 4</vt:lpstr>
      <vt:lpstr>Слайд 5</vt:lpstr>
      <vt:lpstr>Слайд 6</vt:lpstr>
      <vt:lpstr>Слайд 7</vt:lpstr>
      <vt:lpstr>Слайд 8</vt:lpstr>
      <vt:lpstr>Мозаика, пазлы</vt:lpstr>
      <vt:lpstr>Конструктор, счетные палочки, геометрические фигуры</vt:lpstr>
      <vt:lpstr>Игры с молнией, застежками, кнопками, шнурками </vt:lpstr>
      <vt:lpstr>Работа с трафаретами</vt:lpstr>
      <vt:lpstr>В группе создана необходимая предметно-развивающая среда. Приобретены игры и пособия для развития мелкой моторики, многие сделаны своими руками. </vt:lpstr>
      <vt:lpstr>«Волшебные прищепки» - эта игра-забава сопровождается стихотворными текстами, развивает связную речь,   стимулирует умственную деятельность, повышает общий тонус, снижает психоэмоциональное напряжение, приучает руку к осознанным, точным, целенаправленным движениям.</vt:lpstr>
      <vt:lpstr>     Игра-поделка «Шустрый паучок». С этой поделкой можно играть разноцветными крышечками  (откручивать, закручивать), подбирать по цвету, складывать в ведерко разные мелкие предметы, плести паутинку для паучка из тонких ленточек и завязывать ему бантики, одновременно придумывая сказку.</vt:lpstr>
      <vt:lpstr>Игра «Горошина» представляет собой круг из ткани в виде лабиринта.  Детям предлагается пальчиком прокатить бусинку по лабиринту. Игра развивает мелкую моторику, тактильные ощущения, обеспечивает самомассаж ладоней.  </vt:lpstr>
      <vt:lpstr>«Умный куб» - эта игра позволяет играть одновременно нескольким детям (завязывать бантики, плести косички, закалывать заколки, создавать различные картинки из разноцветных шнурков). «Умный куб» развивает не только моторику, но и воображение, фантазию, творческие способности ребенка и способствует развитию связной речи. Для изготовления этой игры использовали решетки для раковин, нитки, шнурки и ленточки. </vt:lpstr>
      <vt:lpstr>Игра «Веселые башмачки» развивает моторику и сенсорику. В этой игре дети учатся пользоваться разными застежками. Движения сопровождаются стихотворным текстом.</vt:lpstr>
      <vt:lpstr>Вывод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12</cp:lastModifiedBy>
  <cp:revision>140</cp:revision>
  <dcterms:created xsi:type="dcterms:W3CDTF">2013-04-28T06:55:15Z</dcterms:created>
  <dcterms:modified xsi:type="dcterms:W3CDTF">2021-04-28T08:55:54Z</dcterms:modified>
</cp:coreProperties>
</file>