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Dela Gothic One" panose="020B0604020202020204" charset="-128"/>
      <p:regular r:id="rId11"/>
    </p:embeddedFont>
    <p:embeddedFont>
      <p:font typeface="DM Sans" panose="020B0604020202020204" charset="0"/>
      <p:regular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2" d="100"/>
          <a:sy n="62" d="100"/>
        </p:scale>
        <p:origin x="1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909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18829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41614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43751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932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44931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9476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89225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38804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18716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22836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051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83742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7220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8639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86345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9514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31843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3941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1675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180499"/>
            <a:ext cx="7627382" cy="39343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7700"/>
              </a:lnSpc>
              <a:buNone/>
            </a:pPr>
            <a:r>
              <a:rPr lang="en-US" sz="61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Нравственное воспитание в начальной школе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043231" y="4175938"/>
            <a:ext cx="7627382" cy="1386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Нравственное воспитание – важная часть начального образования. Оно закладывает основу для развития личности, формирует ценности и моральные принципы, которые будут определять поведение человека в будущем.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6365558" y="7010757"/>
            <a:ext cx="104775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50"/>
              </a:lnSpc>
              <a:buNone/>
            </a:pPr>
            <a:r>
              <a:rPr lang="en-US" sz="750" dirty="0" smtClean="0">
                <a:solidFill>
                  <a:srgbClr val="FFFFFF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L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6699528" y="6870025"/>
            <a:ext cx="1610201" cy="3792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endParaRPr lang="en-US" sz="21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391973" y="6695268"/>
            <a:ext cx="3347634" cy="80591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9700831" y="6556741"/>
            <a:ext cx="73152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/>
              <a:t>Выполнила: Ищенко В.С.</a:t>
            </a:r>
          </a:p>
          <a:p>
            <a:r>
              <a:rPr lang="ru-RU" sz="2800" dirty="0" smtClean="0"/>
              <a:t>Учитель начальных классов </a:t>
            </a:r>
          </a:p>
          <a:p>
            <a:r>
              <a:rPr lang="ru-RU" sz="2800" dirty="0" smtClean="0"/>
              <a:t>МБОУ СОШ №5 г Армавира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95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88062" y="540663"/>
            <a:ext cx="7767876" cy="2586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Важность нравственного воспитания для развития личности</a:t>
            </a:r>
            <a:endParaRPr lang="en-US" sz="4050" dirty="0"/>
          </a:p>
        </p:txBody>
      </p:sp>
      <p:sp>
        <p:nvSpPr>
          <p:cNvPr id="4" name="Text 1"/>
          <p:cNvSpPr/>
          <p:nvPr/>
        </p:nvSpPr>
        <p:spPr>
          <a:xfrm>
            <a:off x="688062" y="3422452"/>
            <a:ext cx="7767876" cy="6288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Нравственное воспитание способствует формированию совести, доброты, ответственности, уважения к себе и другим.</a:t>
            </a:r>
            <a:endParaRPr lang="en-US" sz="1500" dirty="0"/>
          </a:p>
        </p:txBody>
      </p:sp>
      <p:sp>
        <p:nvSpPr>
          <p:cNvPr id="5" name="Shape 2"/>
          <p:cNvSpPr/>
          <p:nvPr/>
        </p:nvSpPr>
        <p:spPr>
          <a:xfrm>
            <a:off x="688062" y="4493538"/>
            <a:ext cx="442317" cy="442317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17959" y="4559498"/>
            <a:ext cx="182523" cy="3103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1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1326952" y="4493538"/>
            <a:ext cx="3146822" cy="6467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Социальная адаптация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1326952" y="5258157"/>
            <a:ext cx="3146822" cy="1257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Помогает детям интегрироваться в общество и взаимодействовать с окружающими.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4670346" y="4493538"/>
            <a:ext cx="442317" cy="442317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761905" y="4559498"/>
            <a:ext cx="259199" cy="3103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2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09235" y="4493538"/>
            <a:ext cx="2698790" cy="3233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Самореализация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5309235" y="4934783"/>
            <a:ext cx="3146822" cy="9433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Позволяет детям обрести уверенность в себе и раскрыть свой потенциал.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688062" y="6933605"/>
            <a:ext cx="442317" cy="442317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72478" y="6999565"/>
            <a:ext cx="273487" cy="3103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3</a:t>
            </a:r>
            <a:endParaRPr lang="en-US" sz="2400" dirty="0"/>
          </a:p>
        </p:txBody>
      </p:sp>
      <p:sp>
        <p:nvSpPr>
          <p:cNvPr id="15" name="Text 12"/>
          <p:cNvSpPr/>
          <p:nvPr/>
        </p:nvSpPr>
        <p:spPr>
          <a:xfrm>
            <a:off x="1326952" y="6933605"/>
            <a:ext cx="3113365" cy="3233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Счастье и гармония</a:t>
            </a:r>
            <a:endParaRPr lang="en-US" sz="2000" dirty="0"/>
          </a:p>
        </p:txBody>
      </p:sp>
      <p:sp>
        <p:nvSpPr>
          <p:cNvPr id="16" name="Text 13"/>
          <p:cNvSpPr/>
          <p:nvPr/>
        </p:nvSpPr>
        <p:spPr>
          <a:xfrm>
            <a:off x="1326952" y="7374850"/>
            <a:ext cx="7128986" cy="31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Создает условия для счастливой и гармоничной жизни.</a:t>
            </a:r>
            <a:endParaRPr 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678418"/>
            <a:ext cx="7627382" cy="2138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Ключевые принципы нравственного воспитания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44709" y="3141464"/>
            <a:ext cx="762738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Принципы нравственного воспитания – это основные идеи, которые направляют процесс обучения.</a:t>
            </a:r>
            <a:endParaRPr lang="en-US" sz="1700" dirty="0"/>
          </a:p>
        </p:txBody>
      </p:sp>
      <p:sp>
        <p:nvSpPr>
          <p:cNvPr id="5" name="Shape 2"/>
          <p:cNvSpPr/>
          <p:nvPr/>
        </p:nvSpPr>
        <p:spPr>
          <a:xfrm>
            <a:off x="6244709" y="4078605"/>
            <a:ext cx="3705463" cy="1627942"/>
          </a:xfrm>
          <a:prstGeom prst="roundRect">
            <a:avLst>
              <a:gd name="adj" fmla="val 5590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468904" y="4302800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Гуманизм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6468904" y="4788932"/>
            <a:ext cx="3257074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Уважение к человеку, его достоинству и правам.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10166747" y="4078605"/>
            <a:ext cx="3705463" cy="1627942"/>
          </a:xfrm>
          <a:prstGeom prst="roundRect">
            <a:avLst>
              <a:gd name="adj" fmla="val 5590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90942" y="4302800"/>
            <a:ext cx="2893219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Справедливость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10390942" y="4788932"/>
            <a:ext cx="3257074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Равенство и справедливое отношение к каждому.</a:t>
            </a:r>
            <a:endParaRPr lang="en-US" sz="1700" dirty="0"/>
          </a:p>
        </p:txBody>
      </p:sp>
      <p:sp>
        <p:nvSpPr>
          <p:cNvPr id="11" name="Shape 8"/>
          <p:cNvSpPr/>
          <p:nvPr/>
        </p:nvSpPr>
        <p:spPr>
          <a:xfrm>
            <a:off x="6244709" y="5923121"/>
            <a:ext cx="7627382" cy="1627942"/>
          </a:xfrm>
          <a:prstGeom prst="roundRect">
            <a:avLst>
              <a:gd name="adj" fmla="val 5590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68904" y="6147316"/>
            <a:ext cx="3014901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Ответственность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6468904" y="6633448"/>
            <a:ext cx="7178993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Понимание последствий своих действий и готовность нести за них ответственность.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2051328"/>
            <a:ext cx="13113782" cy="1425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Роль семьи и школы в нравственном воспитании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58309" y="3910013"/>
            <a:ext cx="1311378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Семья и школа играют ключевую роль в формировании нравственных качеств.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758309" y="4717018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Семья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758309" y="5289828"/>
            <a:ext cx="629257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Создает первичную среду для воспитания, передает семейные ценности и традиции.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7587139" y="4717018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220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Школа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7587139" y="5289828"/>
            <a:ext cx="629257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Предоставляет систематическое образование, расширяет кругозор и формирует социальные навыки.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7693" y="716994"/>
            <a:ext cx="7968615" cy="1657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300"/>
              </a:lnSpc>
              <a:buNone/>
            </a:pPr>
            <a:r>
              <a:rPr lang="en-US" sz="3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Формирование нравственных качеств: добро, долг, честность, ответственность</a:t>
            </a:r>
            <a:endParaRPr lang="en-US" sz="3450" dirty="0"/>
          </a:p>
        </p:txBody>
      </p:sp>
      <p:sp>
        <p:nvSpPr>
          <p:cNvPr id="4" name="Text 1"/>
          <p:cNvSpPr/>
          <p:nvPr/>
        </p:nvSpPr>
        <p:spPr>
          <a:xfrm>
            <a:off x="587693" y="2626162"/>
            <a:ext cx="7968615" cy="268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3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Нравственные качества – это черты характера, которые определяют поведение человека.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828080" y="3083600"/>
            <a:ext cx="22860" cy="4428887"/>
          </a:xfrm>
          <a:prstGeom prst="roundRect">
            <a:avLst>
              <a:gd name="adj" fmla="val 308522"/>
            </a:avLst>
          </a:prstGeom>
          <a:solidFill>
            <a:srgbClr val="8D2424"/>
          </a:solidFill>
          <a:ln/>
        </p:spPr>
      </p:sp>
      <p:sp>
        <p:nvSpPr>
          <p:cNvPr id="6" name="Shape 3"/>
          <p:cNvSpPr/>
          <p:nvPr/>
        </p:nvSpPr>
        <p:spPr>
          <a:xfrm>
            <a:off x="1005542" y="3449836"/>
            <a:ext cx="587693" cy="22860"/>
          </a:xfrm>
          <a:prstGeom prst="roundRect">
            <a:avLst>
              <a:gd name="adj" fmla="val 308522"/>
            </a:avLst>
          </a:prstGeom>
          <a:solidFill>
            <a:srgbClr val="8D2424"/>
          </a:solidFill>
          <a:ln/>
        </p:spPr>
      </p:sp>
      <p:sp>
        <p:nvSpPr>
          <p:cNvPr id="7" name="Shape 4"/>
          <p:cNvSpPr/>
          <p:nvPr/>
        </p:nvSpPr>
        <p:spPr>
          <a:xfrm>
            <a:off x="650617" y="3272433"/>
            <a:ext cx="377785" cy="377785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61583" y="3328749"/>
            <a:ext cx="155853" cy="265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1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1763078" y="3251478"/>
            <a:ext cx="2209443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Доброта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1763078" y="3628430"/>
            <a:ext cx="6793230" cy="268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Способность сочувствовать и помогать другим.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1005542" y="4599027"/>
            <a:ext cx="587693" cy="22860"/>
          </a:xfrm>
          <a:prstGeom prst="roundRect">
            <a:avLst>
              <a:gd name="adj" fmla="val 308522"/>
            </a:avLst>
          </a:prstGeom>
          <a:solidFill>
            <a:srgbClr val="8D2424"/>
          </a:solidFill>
          <a:ln/>
        </p:spPr>
      </p:sp>
      <p:sp>
        <p:nvSpPr>
          <p:cNvPr id="12" name="Shape 9"/>
          <p:cNvSpPr/>
          <p:nvPr/>
        </p:nvSpPr>
        <p:spPr>
          <a:xfrm>
            <a:off x="650617" y="4421624"/>
            <a:ext cx="377785" cy="377785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28841" y="4477941"/>
            <a:ext cx="221337" cy="265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2</a:t>
            </a:r>
            <a:endParaRPr lang="en-US" sz="2050" dirty="0"/>
          </a:p>
        </p:txBody>
      </p:sp>
      <p:sp>
        <p:nvSpPr>
          <p:cNvPr id="14" name="Text 11"/>
          <p:cNvSpPr/>
          <p:nvPr/>
        </p:nvSpPr>
        <p:spPr>
          <a:xfrm>
            <a:off x="1763078" y="4400669"/>
            <a:ext cx="2209443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Долг</a:t>
            </a:r>
            <a:endParaRPr lang="en-US" sz="1700" dirty="0"/>
          </a:p>
        </p:txBody>
      </p:sp>
      <p:sp>
        <p:nvSpPr>
          <p:cNvPr id="15" name="Text 12"/>
          <p:cNvSpPr/>
          <p:nvPr/>
        </p:nvSpPr>
        <p:spPr>
          <a:xfrm>
            <a:off x="1763078" y="4777621"/>
            <a:ext cx="6793230" cy="268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Понимание своих обязанностей и готовность их выполнять.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1005542" y="5748218"/>
            <a:ext cx="587693" cy="22860"/>
          </a:xfrm>
          <a:prstGeom prst="roundRect">
            <a:avLst>
              <a:gd name="adj" fmla="val 308522"/>
            </a:avLst>
          </a:prstGeom>
          <a:solidFill>
            <a:srgbClr val="8D2424"/>
          </a:solidFill>
          <a:ln/>
        </p:spPr>
      </p:sp>
      <p:sp>
        <p:nvSpPr>
          <p:cNvPr id="17" name="Shape 14"/>
          <p:cNvSpPr/>
          <p:nvPr/>
        </p:nvSpPr>
        <p:spPr>
          <a:xfrm>
            <a:off x="650617" y="5570815"/>
            <a:ext cx="377785" cy="377785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722650" y="5627132"/>
            <a:ext cx="233601" cy="265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3</a:t>
            </a:r>
            <a:endParaRPr lang="en-US" sz="2050" dirty="0"/>
          </a:p>
        </p:txBody>
      </p:sp>
      <p:sp>
        <p:nvSpPr>
          <p:cNvPr id="19" name="Text 16"/>
          <p:cNvSpPr/>
          <p:nvPr/>
        </p:nvSpPr>
        <p:spPr>
          <a:xfrm>
            <a:off x="1763078" y="5549860"/>
            <a:ext cx="2209443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Честность</a:t>
            </a:r>
            <a:endParaRPr lang="en-US" sz="1700" dirty="0"/>
          </a:p>
        </p:txBody>
      </p:sp>
      <p:sp>
        <p:nvSpPr>
          <p:cNvPr id="20" name="Text 17"/>
          <p:cNvSpPr/>
          <p:nvPr/>
        </p:nvSpPr>
        <p:spPr>
          <a:xfrm>
            <a:off x="1763078" y="5926812"/>
            <a:ext cx="6793230" cy="268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Искренность и правдивость в словах и действиях.</a:t>
            </a:r>
            <a:endParaRPr lang="en-US" sz="1300" dirty="0"/>
          </a:p>
        </p:txBody>
      </p:sp>
      <p:sp>
        <p:nvSpPr>
          <p:cNvPr id="21" name="Shape 18"/>
          <p:cNvSpPr/>
          <p:nvPr/>
        </p:nvSpPr>
        <p:spPr>
          <a:xfrm>
            <a:off x="1005542" y="6897410"/>
            <a:ext cx="587693" cy="22860"/>
          </a:xfrm>
          <a:prstGeom prst="roundRect">
            <a:avLst>
              <a:gd name="adj" fmla="val 308522"/>
            </a:avLst>
          </a:prstGeom>
          <a:solidFill>
            <a:srgbClr val="8D2424"/>
          </a:solidFill>
          <a:ln/>
        </p:spPr>
      </p:sp>
      <p:sp>
        <p:nvSpPr>
          <p:cNvPr id="22" name="Shape 19"/>
          <p:cNvSpPr/>
          <p:nvPr/>
        </p:nvSpPr>
        <p:spPr>
          <a:xfrm>
            <a:off x="650617" y="6720007"/>
            <a:ext cx="377785" cy="377785"/>
          </a:xfrm>
          <a:prstGeom prst="roundRect">
            <a:avLst>
              <a:gd name="adj" fmla="val 18669"/>
            </a:avLst>
          </a:prstGeom>
          <a:solidFill>
            <a:srgbClr val="740B0B"/>
          </a:solidFill>
          <a:ln w="7620">
            <a:solidFill>
              <a:srgbClr val="8D2424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717054" y="6776323"/>
            <a:ext cx="244912" cy="265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4</a:t>
            </a:r>
            <a:endParaRPr lang="en-US" sz="2050" dirty="0"/>
          </a:p>
        </p:txBody>
      </p:sp>
      <p:sp>
        <p:nvSpPr>
          <p:cNvPr id="24" name="Text 21"/>
          <p:cNvSpPr/>
          <p:nvPr/>
        </p:nvSpPr>
        <p:spPr>
          <a:xfrm>
            <a:off x="1763078" y="6699052"/>
            <a:ext cx="2336125" cy="276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Ответственность</a:t>
            </a:r>
            <a:endParaRPr lang="en-US" sz="1700" dirty="0"/>
          </a:p>
        </p:txBody>
      </p:sp>
      <p:sp>
        <p:nvSpPr>
          <p:cNvPr id="25" name="Text 22"/>
          <p:cNvSpPr/>
          <p:nvPr/>
        </p:nvSpPr>
        <p:spPr>
          <a:xfrm>
            <a:off x="1763078" y="7076003"/>
            <a:ext cx="6793230" cy="268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Готовность нести ответственность за свои действия и решения.</a:t>
            </a:r>
            <a:endParaRPr lang="en-US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7461" y="799505"/>
            <a:ext cx="7869079" cy="119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00"/>
              </a:lnSpc>
              <a:buNone/>
            </a:pPr>
            <a:r>
              <a:rPr lang="en-US" sz="37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Методы и средства нравственного воспитания</a:t>
            </a:r>
            <a:endParaRPr lang="en-US" sz="3750" dirty="0"/>
          </a:p>
        </p:txBody>
      </p:sp>
      <p:sp>
        <p:nvSpPr>
          <p:cNvPr id="4" name="Text 1"/>
          <p:cNvSpPr/>
          <p:nvPr/>
        </p:nvSpPr>
        <p:spPr>
          <a:xfrm>
            <a:off x="637461" y="2270879"/>
            <a:ext cx="7869079" cy="582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4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Методы и средства нравственного воспитания помогают детям усвоить знания, сформировать навыки и ценности.</a:t>
            </a:r>
            <a:endParaRPr lang="en-US" sz="14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461" y="3058716"/>
            <a:ext cx="910709" cy="145708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821299" y="3240762"/>
            <a:ext cx="2396609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Беседа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1821299" y="3649504"/>
            <a:ext cx="6685240" cy="291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Обсуждение моральных дилемм и важных жизненных вопросов.</a:t>
            </a:r>
            <a:endParaRPr lang="en-US" sz="14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461" y="4515803"/>
            <a:ext cx="910709" cy="1457087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821299" y="4697849"/>
            <a:ext cx="2396609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Пример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1821299" y="5106591"/>
            <a:ext cx="6685240" cy="582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Показ положительных образцов поведения, героев, которые воплощают нравственные качества.</a:t>
            </a:r>
            <a:endParaRPr lang="en-US" sz="14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461" y="5972889"/>
            <a:ext cx="910709" cy="145708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821299" y="6154936"/>
            <a:ext cx="2396609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Игры</a:t>
            </a:r>
            <a:endParaRPr lang="en-US" sz="1850" dirty="0"/>
          </a:p>
        </p:txBody>
      </p:sp>
      <p:sp>
        <p:nvSpPr>
          <p:cNvPr id="13" name="Text 7"/>
          <p:cNvSpPr/>
          <p:nvPr/>
        </p:nvSpPr>
        <p:spPr>
          <a:xfrm>
            <a:off x="1821299" y="6563678"/>
            <a:ext cx="6685240" cy="582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Ролевые игры, которые позволяют детям проиграть различные ситуации и освоить правила поведения.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50840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2350" y="3226832"/>
            <a:ext cx="13225701" cy="13204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150"/>
              </a:lnSpc>
              <a:buNone/>
            </a:pPr>
            <a:r>
              <a:rPr lang="en-US" sz="41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Внеурочная деятельность как инструмент нравственного развития</a:t>
            </a:r>
            <a:endParaRPr lang="en-US" sz="4150" dirty="0"/>
          </a:p>
        </p:txBody>
      </p:sp>
      <p:sp>
        <p:nvSpPr>
          <p:cNvPr id="4" name="Text 1"/>
          <p:cNvSpPr/>
          <p:nvPr/>
        </p:nvSpPr>
        <p:spPr>
          <a:xfrm>
            <a:off x="702350" y="4848225"/>
            <a:ext cx="13225701" cy="3211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15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Внеурочная деятельность играет важную роль в нравственном развитии.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350" y="5395079"/>
            <a:ext cx="501610" cy="50161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02350" y="6097310"/>
            <a:ext cx="4082772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Театральные постановки</a:t>
            </a:r>
            <a:endParaRPr lang="en-US" sz="2050" dirty="0"/>
          </a:p>
        </p:txBody>
      </p:sp>
      <p:sp>
        <p:nvSpPr>
          <p:cNvPr id="7" name="Text 3"/>
          <p:cNvSpPr/>
          <p:nvPr/>
        </p:nvSpPr>
        <p:spPr>
          <a:xfrm>
            <a:off x="702350" y="6547723"/>
            <a:ext cx="4207907" cy="9633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Развивают творческие способности, позволяют осознать чувства и переживания персонажей.</a:t>
            </a:r>
            <a:endParaRPr lang="en-US" sz="15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1247" y="5395079"/>
            <a:ext cx="501610" cy="50161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211247" y="6097310"/>
            <a:ext cx="2883813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Добровольчество</a:t>
            </a:r>
            <a:endParaRPr lang="en-US" sz="2050" dirty="0"/>
          </a:p>
        </p:txBody>
      </p:sp>
      <p:sp>
        <p:nvSpPr>
          <p:cNvPr id="10" name="Text 5"/>
          <p:cNvSpPr/>
          <p:nvPr/>
        </p:nvSpPr>
        <p:spPr>
          <a:xfrm>
            <a:off x="5211247" y="6547723"/>
            <a:ext cx="4207907" cy="6422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Формирует социальную ответственность и учит помогать нуждающимся.</a:t>
            </a:r>
            <a:endParaRPr lang="en-US" sz="15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0143" y="5395079"/>
            <a:ext cx="501610" cy="50161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720143" y="6097310"/>
            <a:ext cx="3172658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E5E5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Спортивные секции</a:t>
            </a:r>
            <a:endParaRPr lang="en-US" sz="2050" dirty="0"/>
          </a:p>
        </p:txBody>
      </p:sp>
      <p:sp>
        <p:nvSpPr>
          <p:cNvPr id="13" name="Text 7"/>
          <p:cNvSpPr/>
          <p:nvPr/>
        </p:nvSpPr>
        <p:spPr>
          <a:xfrm>
            <a:off x="9720143" y="6547723"/>
            <a:ext cx="4207907" cy="6422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Воспитывают дисциплину, упорство, и способствуют здоровому образу жизни.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8309" y="598051"/>
            <a:ext cx="7627382" cy="28508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600"/>
              </a:lnSpc>
              <a:buNone/>
            </a:pPr>
            <a:r>
              <a:rPr lang="en-US" sz="4450" dirty="0">
                <a:solidFill>
                  <a:srgbClr val="FAEBEB"/>
                </a:solidFill>
                <a:latin typeface="Dela Gothic One" pitchFamily="34" charset="0"/>
                <a:ea typeface="Dela Gothic One" pitchFamily="34" charset="-122"/>
                <a:cs typeface="Dela Gothic One" pitchFamily="34" charset="-120"/>
              </a:rPr>
              <a:t>Мониторинг и оценка результатов нравственного воспитания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58309" y="3773805"/>
            <a:ext cx="762738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Мониторинг и оценка результатов нравственного воспитания – важный этап.</a:t>
            </a:r>
            <a:endParaRPr lang="en-US" sz="1700" dirty="0"/>
          </a:p>
        </p:txBody>
      </p:sp>
      <p:sp>
        <p:nvSpPr>
          <p:cNvPr id="5" name="Shape 2"/>
          <p:cNvSpPr/>
          <p:nvPr/>
        </p:nvSpPr>
        <p:spPr>
          <a:xfrm>
            <a:off x="758309" y="4710946"/>
            <a:ext cx="7627382" cy="2920603"/>
          </a:xfrm>
          <a:prstGeom prst="roundRect">
            <a:avLst>
              <a:gd name="adj" fmla="val 3116"/>
            </a:avLst>
          </a:prstGeom>
          <a:noFill/>
          <a:ln w="762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65929" y="4718566"/>
            <a:ext cx="7612142" cy="96845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7" name="Text 4"/>
          <p:cNvSpPr/>
          <p:nvPr/>
        </p:nvSpPr>
        <p:spPr>
          <a:xfrm>
            <a:off x="982504" y="4856083"/>
            <a:ext cx="336911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Наблюдение за поведением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4792385" y="4856083"/>
            <a:ext cx="336911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Анализ поступков, реакций на ситуации.</a:t>
            </a:r>
            <a:endParaRPr lang="en-US" sz="1700" dirty="0"/>
          </a:p>
        </p:txBody>
      </p:sp>
      <p:sp>
        <p:nvSpPr>
          <p:cNvPr id="9" name="Shape 6"/>
          <p:cNvSpPr/>
          <p:nvPr/>
        </p:nvSpPr>
        <p:spPr>
          <a:xfrm>
            <a:off x="765929" y="5687020"/>
            <a:ext cx="7612142" cy="968454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982504" y="5824538"/>
            <a:ext cx="336911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Анкетирование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4792385" y="5824538"/>
            <a:ext cx="336911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Сбор информации о знаниях, ценностях, отношениях.</a:t>
            </a:r>
            <a:endParaRPr lang="en-US" sz="1700" dirty="0"/>
          </a:p>
        </p:txBody>
      </p:sp>
      <p:sp>
        <p:nvSpPr>
          <p:cNvPr id="12" name="Shape 9"/>
          <p:cNvSpPr/>
          <p:nvPr/>
        </p:nvSpPr>
        <p:spPr>
          <a:xfrm>
            <a:off x="765929" y="6655475"/>
            <a:ext cx="7612142" cy="96845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3" name="Text 10"/>
          <p:cNvSpPr/>
          <p:nvPr/>
        </p:nvSpPr>
        <p:spPr>
          <a:xfrm>
            <a:off x="982504" y="6792992"/>
            <a:ext cx="336911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Тестирование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4792385" y="6792992"/>
            <a:ext cx="3369112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1700" dirty="0">
                <a:solidFill>
                  <a:srgbClr val="FFE5E5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Проверка уровня усвоения нравственных знаний.</a:t>
            </a:r>
            <a:endParaRPr lang="en-US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419</Words>
  <Application>Microsoft Office PowerPoint</Application>
  <PresentationFormat>Произвольный</PresentationFormat>
  <Paragraphs>77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Dela Gothic One</vt:lpstr>
      <vt:lpstr>DM Sans Medium</vt:lpstr>
      <vt:lpstr>DM Sans</vt:lpstr>
      <vt:lpstr>Calibri Light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4</cp:revision>
  <dcterms:created xsi:type="dcterms:W3CDTF">2024-10-30T06:22:52Z</dcterms:created>
  <dcterms:modified xsi:type="dcterms:W3CDTF">2024-11-02T09:25:21Z</dcterms:modified>
</cp:coreProperties>
</file>