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1" r:id="rId3"/>
    <p:sldId id="275" r:id="rId4"/>
    <p:sldId id="262" r:id="rId5"/>
    <p:sldId id="265" r:id="rId6"/>
    <p:sldId id="266" r:id="rId7"/>
    <p:sldId id="267" r:id="rId8"/>
    <p:sldId id="268" r:id="rId9"/>
    <p:sldId id="274" r:id="rId10"/>
    <p:sldId id="269" r:id="rId11"/>
    <p:sldId id="270" r:id="rId12"/>
    <p:sldId id="273" r:id="rId13"/>
    <p:sldId id="271" r:id="rId14"/>
    <p:sldId id="272" r:id="rId15"/>
    <p:sldId id="276" r:id="rId16"/>
    <p:sldId id="278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04" autoAdjust="0"/>
    <p:restoredTop sz="89075" autoAdjust="0"/>
  </p:normalViewPr>
  <p:slideViewPr>
    <p:cSldViewPr>
      <p:cViewPr>
        <p:scale>
          <a:sx n="59" d="100"/>
          <a:sy n="59" d="100"/>
        </p:scale>
        <p:origin x="-1458" y="-3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0A408-2A34-486F-9AA6-0CA7F533FCC8}" type="datetimeFigureOut">
              <a:rPr lang="ru-RU" smtClean="0"/>
              <a:t>17.10.2022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C3843-DA7D-4A43-A16C-2999E2AB53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32334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0A408-2A34-486F-9AA6-0CA7F533FCC8}" type="datetimeFigureOut">
              <a:rPr lang="ru-RU" smtClean="0"/>
              <a:t>17.10.2022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C3843-DA7D-4A43-A16C-2999E2AB53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13461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0A408-2A34-486F-9AA6-0CA7F533FCC8}" type="datetimeFigureOut">
              <a:rPr lang="ru-RU" smtClean="0"/>
              <a:t>17.10.2022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C3843-DA7D-4A43-A16C-2999E2AB53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6449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0A408-2A34-486F-9AA6-0CA7F533FCC8}" type="datetimeFigureOut">
              <a:rPr lang="ru-RU" smtClean="0"/>
              <a:t>17.10.2022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C3843-DA7D-4A43-A16C-2999E2AB53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88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0A408-2A34-486F-9AA6-0CA7F533FCC8}" type="datetimeFigureOut">
              <a:rPr lang="ru-RU" smtClean="0"/>
              <a:t>17.10.2022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C3843-DA7D-4A43-A16C-2999E2AB53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0870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0A408-2A34-486F-9AA6-0CA7F533FCC8}" type="datetimeFigureOut">
              <a:rPr lang="ru-RU" smtClean="0"/>
              <a:t>17.10.2022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C3843-DA7D-4A43-A16C-2999E2AB53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8771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0A408-2A34-486F-9AA6-0CA7F533FCC8}" type="datetimeFigureOut">
              <a:rPr lang="ru-RU" smtClean="0"/>
              <a:t>17.10.2022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C3843-DA7D-4A43-A16C-2999E2AB53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65464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0A408-2A34-486F-9AA6-0CA7F533FCC8}" type="datetimeFigureOut">
              <a:rPr lang="ru-RU" smtClean="0"/>
              <a:t>17.10.2022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C3843-DA7D-4A43-A16C-2999E2AB53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4219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0A408-2A34-486F-9AA6-0CA7F533FCC8}" type="datetimeFigureOut">
              <a:rPr lang="ru-RU" smtClean="0"/>
              <a:t>17.10.2022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C3843-DA7D-4A43-A16C-2999E2AB53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56323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0A408-2A34-486F-9AA6-0CA7F533FCC8}" type="datetimeFigureOut">
              <a:rPr lang="ru-RU" smtClean="0"/>
              <a:t>17.10.2022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C3843-DA7D-4A43-A16C-2999E2AB53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64940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0A408-2A34-486F-9AA6-0CA7F533FCC8}" type="datetimeFigureOut">
              <a:rPr lang="ru-RU" smtClean="0"/>
              <a:t>17.10.2022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C3843-DA7D-4A43-A16C-2999E2AB53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9566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00A408-2A34-486F-9AA6-0CA7F533FCC8}" type="datetimeFigureOut">
              <a:rPr lang="ru-RU" smtClean="0"/>
              <a:t>17.10.2022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CC3843-DA7D-4A43-A16C-2999E2AB53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8215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6.png"/><Relationship Id="rId2" Type="http://schemas.openxmlformats.org/officeDocument/2006/relationships/hyperlink" Target="&#1087;&#1086;&#1093;&#1086;&#1076;2022.mp4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5.png"/><Relationship Id="rId5" Type="http://schemas.openxmlformats.org/officeDocument/2006/relationships/hyperlink" Target="video-22-09-22-01-21.mov" TargetMode="External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&#1087;&#1086;&#1093;&#1086;&#1076;2022.mp4" TargetMode="Externa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&#1087;&#1086;&#1093;&#1086;&#1076;2022.mp4" TargetMode="Externa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drive.google.com/file/d/13SZQwxfz7B_uHek5agD5dmelCOTbu_qc/view?usp=shari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7" y="-6550"/>
            <a:ext cx="9135283" cy="686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Детский сад «Радуга»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Проект в подготовительной группе</a:t>
            </a:r>
          </a:p>
          <a:p>
            <a:pPr marL="0" indent="0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«Зеленые тропинки»</a:t>
            </a:r>
          </a:p>
          <a:p>
            <a:pPr marL="0" indent="0">
              <a:buNone/>
            </a:pPr>
            <a:endParaRPr lang="ru-RU" b="1" dirty="0"/>
          </a:p>
          <a:p>
            <a:pPr marL="0" indent="0">
              <a:buNone/>
            </a:pPr>
            <a:endParaRPr lang="ru-RU" b="1" dirty="0" smtClean="0"/>
          </a:p>
          <a:p>
            <a:pPr marL="0" indent="0" algn="r">
              <a:buNone/>
            </a:pPr>
            <a:endParaRPr lang="ru-RU" b="1" dirty="0"/>
          </a:p>
          <a:p>
            <a:pPr marL="0" indent="0" algn="r">
              <a:buNone/>
            </a:pPr>
            <a:endParaRPr lang="ru-RU" b="1" dirty="0" smtClean="0"/>
          </a:p>
          <a:p>
            <a:pPr marL="0" indent="0" algn="r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Руководители: Кобылина Г.В.</a:t>
            </a:r>
          </a:p>
          <a:p>
            <a:pPr marL="0" indent="0" algn="r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Шакурова И.Ф.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r">
              <a:buNone/>
            </a:pPr>
            <a:endParaRPr lang="ru-RU" b="1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0" t="16290" r="49940" b="39472"/>
          <a:stretch/>
        </p:blipFill>
        <p:spPr bwMode="auto">
          <a:xfrm>
            <a:off x="2483768" y="2780928"/>
            <a:ext cx="3456384" cy="2338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5569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35283" cy="6984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71259" y="116632"/>
            <a:ext cx="7272808" cy="129614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Цель: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Знакомство детей с объектами живой природы ближайшего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окружения через создание экологической тропы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5173" y="1772816"/>
            <a:ext cx="8424936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sz="2200" b="0" i="0" dirty="0" smtClean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/>
              <a:buChar char="•"/>
            </a:pPr>
            <a:r>
              <a:rPr lang="ru-RU" sz="2200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Дать детям представление о разнообразии растительного мира </a:t>
            </a:r>
            <a:r>
              <a:rPr lang="ru-RU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родного края </a:t>
            </a:r>
            <a:r>
              <a:rPr lang="ru-RU" sz="2200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на растениях ближайшего окружения;</a:t>
            </a:r>
          </a:p>
          <a:p>
            <a:pPr>
              <a:buFont typeface="Arial"/>
              <a:buChar char="•"/>
            </a:pPr>
            <a:r>
              <a:rPr lang="ru-RU" sz="2200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Уточнить, систематизировать и углубить знания детей о растениях, животных и природных явлениях, о состоянии окружающей среды;</a:t>
            </a:r>
          </a:p>
          <a:p>
            <a:pPr>
              <a:buFont typeface="Arial"/>
              <a:buChar char="•"/>
            </a:pPr>
            <a:r>
              <a:rPr lang="ru-RU" sz="2200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Формировать знания о проявлениях всего живого (питание, рост, развитие);</a:t>
            </a:r>
          </a:p>
          <a:p>
            <a:pPr>
              <a:buFont typeface="Arial"/>
              <a:buChar char="•"/>
            </a:pPr>
            <a:r>
              <a:rPr lang="ru-RU" sz="2200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Развивать интерес к миру природы; стремление к познанию природы через творческую познавательно-исследовательскую деятельность;</a:t>
            </a:r>
          </a:p>
          <a:p>
            <a:pPr>
              <a:buFont typeface="Arial"/>
              <a:buChar char="•"/>
            </a:pPr>
            <a:r>
              <a:rPr lang="ru-RU" sz="2200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Воспитывать гуманное отношение ко всему живому, чувство милосердия, закладывать основу экологической культуры.</a:t>
            </a:r>
          </a:p>
          <a:p>
            <a:endParaRPr lang="ru-RU" sz="22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4295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86"/>
            <a:ext cx="9135283" cy="686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355173" y="116632"/>
            <a:ext cx="7272808" cy="48681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sz="2400" b="1" dirty="0" smtClean="0">
                <a:effectLst/>
                <a:latin typeface="Times New Roman"/>
                <a:ea typeface="Calibri"/>
                <a:cs typeface="Times New Roman"/>
              </a:rPr>
              <a:t>Формы и методы работы с детьми </a:t>
            </a:r>
            <a:endParaRPr lang="ru-RU" sz="2400" dirty="0">
              <a:ea typeface="Calibri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5173" y="1916832"/>
            <a:ext cx="842493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2156" y="620688"/>
            <a:ext cx="824055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/>
              <a:buChar char="•"/>
            </a:pP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Разработка экологической тропы, оформление карты экологической тропы;</a:t>
            </a:r>
          </a:p>
          <a:p>
            <a:pPr>
              <a:buFont typeface="Arial"/>
              <a:buChar char="•"/>
            </a:pP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Использование сказочного персонажа;</a:t>
            </a:r>
          </a:p>
          <a:p>
            <a:pPr>
              <a:buFont typeface="Arial"/>
              <a:buChar char="•"/>
            </a:pP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Эксперименты, опыты, решение проблемных ситуаций;</a:t>
            </a:r>
          </a:p>
          <a:p>
            <a:pPr>
              <a:buFont typeface="Arial"/>
              <a:buChar char="•"/>
            </a:pP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Наблюдение за живой и неживой природой;</a:t>
            </a:r>
          </a:p>
          <a:p>
            <a:pPr>
              <a:buFont typeface="Arial"/>
              <a:buChar char="•"/>
            </a:pP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Дидактические, настольные экологические игры;</a:t>
            </a:r>
          </a:p>
          <a:p>
            <a:pPr>
              <a:buFont typeface="Arial"/>
              <a:buChar char="•"/>
            </a:pP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Продуктивная деятельность (рисование, поделки из природного материала);</a:t>
            </a:r>
          </a:p>
          <a:p>
            <a:pPr>
              <a:buFont typeface="Arial"/>
              <a:buChar char="•"/>
            </a:pP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Труд в природе; </a:t>
            </a: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кологические акции; </a:t>
            </a: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рудовой десант (Волонтеры)</a:t>
            </a:r>
          </a:p>
          <a:p>
            <a:pPr>
              <a:buFont typeface="Arial"/>
              <a:buChar char="•"/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Экологические игры, квест, конкурсы;</a:t>
            </a:r>
            <a:endParaRPr lang="ru-RU" b="0" i="0" dirty="0" smtClean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/>
              <a:buChar char="•"/>
            </a:pP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Чтение художественной литературы о природе, рассматривание энциклопедий, обучающие презентации, организация театрализованных представлений</a:t>
            </a:r>
            <a:endParaRPr lang="ru-RU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58233" y="3479013"/>
            <a:ext cx="7272808" cy="60344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sz="2400" b="1" dirty="0" smtClean="0">
                <a:effectLst/>
                <a:latin typeface="Times New Roman"/>
                <a:ea typeface="Calibri"/>
                <a:cs typeface="Times New Roman"/>
              </a:rPr>
              <a:t>Формы и методы работы с </a:t>
            </a:r>
            <a:r>
              <a:rPr lang="ru-RU" sz="2400" b="1" dirty="0" smtClean="0">
                <a:latin typeface="Times New Roman"/>
                <a:ea typeface="Calibri"/>
                <a:cs typeface="Times New Roman"/>
              </a:rPr>
              <a:t>родителями</a:t>
            </a:r>
            <a:r>
              <a:rPr lang="ru-RU" sz="2400" b="1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ru-RU" sz="2400" dirty="0">
              <a:ea typeface="Calibri"/>
              <a:cs typeface="Times New Roman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55173" y="4113138"/>
            <a:ext cx="842493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Взросло-детские проекты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Изготовление рисунков, поделок;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Субботники по облагораживанию территории ДОУ;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Участие в конкурсах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Субботники по облагораживанию территории ДОУ;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Участие в совместных экологических развлечениях, праздниках, досугах;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Фотовыставки;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Оформление тропы и изготовление элементарного оборудования для организации занятий, проведений опытов и наблюдений, игр.</a:t>
            </a:r>
          </a:p>
        </p:txBody>
      </p:sp>
    </p:spTree>
    <p:extLst>
      <p:ext uri="{BB962C8B-B14F-4D97-AF65-F5344CB8AC3E}">
        <p14:creationId xmlns:p14="http://schemas.microsoft.com/office/powerpoint/2010/main" val="1299480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183" y="33114"/>
            <a:ext cx="9135283" cy="686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79512" y="33114"/>
            <a:ext cx="7272808" cy="73159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 smtClean="0">
                <a:effectLst/>
                <a:latin typeface="Times New Roman"/>
                <a:ea typeface="Times New Roman"/>
                <a:cs typeface="Times New Roman"/>
              </a:rPr>
              <a:t>Картосхема экологической тропы </a:t>
            </a:r>
            <a:endParaRPr lang="ru-RU" sz="2400" dirty="0">
              <a:ea typeface="Calibri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5173" y="1916832"/>
            <a:ext cx="842493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0967" y="764704"/>
            <a:ext cx="868132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580" algn="just"/>
            <a:r>
              <a:rPr lang="ru-RU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Мы постарались создать облик «Зеленого ДВОРА» 	 разнообразным, привлекательным и красивым. Насыщение природными элементами происходило </a:t>
            </a: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постепенно. </a:t>
            </a:r>
            <a:r>
              <a:rPr lang="ru-RU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Экологическая </a:t>
            </a: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тропинка состоит из объектов. Они специально созданы нами на территории ДОУ. Путешествуя от одной точки к другой, дети выполняют задание педагога.</a:t>
            </a:r>
            <a:endParaRPr lang="ru-RU" sz="14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pic>
        <p:nvPicPr>
          <p:cNvPr id="10" name="Рисунок 9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5" y="2242032"/>
            <a:ext cx="7488832" cy="464460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1506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5283" cy="686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79512" y="33114"/>
            <a:ext cx="7272808" cy="73159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 smtClean="0">
                <a:latin typeface="Times New Roman"/>
                <a:ea typeface="Calibri"/>
                <a:cs typeface="Times New Roman"/>
              </a:rPr>
              <a:t>Практический этап работы над проектом</a:t>
            </a:r>
            <a:endParaRPr lang="ru-RU" sz="2400" dirty="0">
              <a:ea typeface="Calibri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5173" y="1916832"/>
            <a:ext cx="842493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967268" y="980728"/>
            <a:ext cx="3697295" cy="390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b="1" dirty="0" smtClean="0">
                <a:effectLst/>
                <a:latin typeface="Times New Roman"/>
                <a:ea typeface="Times New Roman"/>
                <a:cs typeface="Times New Roman"/>
              </a:rPr>
              <a:t>    Объекты экологической тропы</a:t>
            </a:r>
            <a:endParaRPr lang="ru-RU" sz="1400" dirty="0">
              <a:ea typeface="Calibri"/>
              <a:cs typeface="Times New Roman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218367"/>
              </p:ext>
            </p:extLst>
          </p:nvPr>
        </p:nvGraphicFramePr>
        <p:xfrm>
          <a:off x="107504" y="1387824"/>
          <a:ext cx="8388186" cy="5447443"/>
        </p:xfrm>
        <a:graphic>
          <a:graphicData uri="http://schemas.openxmlformats.org/drawingml/2006/table">
            <a:tbl>
              <a:tblPr firstRow="1" firstCol="1" bandRow="1"/>
              <a:tblGrid>
                <a:gridCol w="5400600"/>
                <a:gridCol w="2987586"/>
              </a:tblGrid>
              <a:tr h="2274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Times New Roman"/>
                        </a:rPr>
                        <a:t>Цветочная клумба</a:t>
                      </a:r>
                      <a:endParaRPr kumimoji="0" lang="ru-RU" sz="9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7319" marR="57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319" marR="57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2611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i="1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Цели</a:t>
                      </a:r>
                      <a:r>
                        <a:rPr lang="ru-RU" sz="1800" i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:</a:t>
                      </a:r>
                      <a:r>
                        <a:rPr lang="ru-RU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формировать представления </a:t>
                      </a:r>
                      <a:r>
                        <a:rPr lang="ru-RU" sz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обклумбе</a:t>
                      </a:r>
                      <a:r>
                        <a:rPr lang="ru-RU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, как разновидности цветника, о многолетних и однолетних растениях (цветах), о способах их посадки и ухода за ними.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Варианты заданий: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1.Беседа «Волшебная клумба»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2.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«Какие они – растения? » Осмотр растений с целью определить их строение (найти стебель, листья, цветки, корни). Сравнение разных растений по высоте, форме, окраске листьев, цветов, стеблей, по запаху.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3.Дидактичекие игры: «Фотограф»,</a:t>
                      </a: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«Угадай цветок по описанию»;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4.П/игры: «Садовник», «Живая клумба»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5.Сюжетно-ролевая игра «Магазин цветов»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319" marR="57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9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319" marR="57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145" name="Рисунок 23" descr="Описание: DSCN7537"/>
          <p:cNvPicPr>
            <a:picLocks noChangeAspect="1" noChangeArrowheads="1"/>
          </p:cNvPicPr>
          <p:nvPr/>
        </p:nvPicPr>
        <p:blipFill>
          <a:blip r:embed="rId3" cstate="print">
            <a:lum bright="3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772816"/>
            <a:ext cx="2520280" cy="1894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 descr="C:\Users\gkoby\OneDrive\Рабочий стол\поход2022\image-22-09-22-12-27-2.heic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4563" y="4149080"/>
            <a:ext cx="2579845" cy="21240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17614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5283" cy="686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55173" y="1916832"/>
            <a:ext cx="842493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694728" y="980728"/>
            <a:ext cx="242374" cy="390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b="1" dirty="0" smtClean="0">
                <a:effectLst/>
                <a:latin typeface="Times New Roman"/>
                <a:ea typeface="Times New Roman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2386080"/>
              </p:ext>
            </p:extLst>
          </p:nvPr>
        </p:nvGraphicFramePr>
        <p:xfrm>
          <a:off x="134698" y="116632"/>
          <a:ext cx="8784975" cy="6438964"/>
        </p:xfrm>
        <a:graphic>
          <a:graphicData uri="http://schemas.openxmlformats.org/drawingml/2006/table">
            <a:tbl>
              <a:tblPr firstRow="1" firstCol="1" bandRow="1"/>
              <a:tblGrid>
                <a:gridCol w="4509310"/>
                <a:gridCol w="4275665"/>
              </a:tblGrid>
              <a:tr h="243836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Times New Roman"/>
                        </a:rPr>
                        <a:t>«Чудо-двор»</a:t>
                      </a:r>
                      <a:endParaRPr kumimoji="0" lang="ru-RU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7319" marR="57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319" marR="57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007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Пространство на территории детского сада, на котором расположены деревянные поделки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i="1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Цель: </a:t>
                      </a:r>
                      <a:r>
                        <a:rPr lang="ru-RU" sz="18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знакомство детей с художественными произведениями о животном мире, развитие творческих способностей; проведение театрализованных представлений и развлечений по произведениям автора</a:t>
                      </a:r>
                      <a:endParaRPr lang="ru-RU" sz="14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Варианты заданий:</a:t>
                      </a:r>
                      <a:endParaRPr lang="ru-RU" sz="14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1.Чтение сказок о животных.</a:t>
                      </a:r>
                      <a:endParaRPr lang="ru-RU" sz="14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2.Викторина «По следам любимых сказок»</a:t>
                      </a:r>
                      <a:endParaRPr lang="ru-RU" sz="14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3.Д/игра «Назови волшебный предмет»</a:t>
                      </a:r>
                      <a:endParaRPr lang="ru-RU" sz="14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4. «Парад сказок», инсценировка знакомых сказок.</a:t>
                      </a:r>
                      <a:endParaRPr lang="ru-RU" sz="14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5.Сюжетно-ролевая игра «Театр»</a:t>
                      </a:r>
                      <a:endParaRPr lang="ru-RU" sz="14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319" marR="57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800" dirty="0" smtClean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Все постройки сделаны</a:t>
                      </a:r>
                      <a:r>
                        <a:rPr lang="ru-RU" sz="1800" baseline="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руками родителей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«Чудо-двор»</a:t>
                      </a:r>
                      <a:endParaRPr lang="ru-RU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319" marR="57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8" name="Рисунок 7" descr="C:\Users\raduga-2\Desktop\чудо двор\DSCN9033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347719"/>
            <a:ext cx="4211181" cy="295348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7257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5283" cy="686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55173" y="1916832"/>
            <a:ext cx="842493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694728" y="980728"/>
            <a:ext cx="242374" cy="390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b="1" dirty="0" smtClean="0">
                <a:effectLst/>
                <a:latin typeface="Times New Roman"/>
                <a:ea typeface="Times New Roman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6821585"/>
              </p:ext>
            </p:extLst>
          </p:nvPr>
        </p:nvGraphicFramePr>
        <p:xfrm>
          <a:off x="175153" y="332656"/>
          <a:ext cx="8784975" cy="5694798"/>
        </p:xfrm>
        <a:graphic>
          <a:graphicData uri="http://schemas.openxmlformats.org/drawingml/2006/table">
            <a:tbl>
              <a:tblPr firstRow="1" firstCol="1" bandRow="1"/>
              <a:tblGrid>
                <a:gridCol w="4252831"/>
                <a:gridCol w="4532144"/>
              </a:tblGrid>
              <a:tr h="243836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Times New Roman"/>
                        </a:rPr>
                        <a:t>«Детский -двор»</a:t>
                      </a:r>
                      <a:endParaRPr kumimoji="0" lang="ru-RU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7319" marR="57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319" marR="57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0078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Цели</a:t>
                      </a:r>
                      <a:r>
                        <a:rPr lang="ru-RU" sz="1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: знакомство детей со свойствами воды, песка, воздуха.</a:t>
                      </a:r>
                      <a:endParaRPr lang="ru-RU" sz="1800" dirty="0" smtClean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Пространство на территории детского сада для экспериментирования с водой,  песком, воздухом(фонтанчики, песочницы, бассейны, формы и емкости разных размеров и объемов). В жаркое время года здесь удобно проводить игры и опыты с водой, водные виды закаливания, игры с песком для детей старшего дошкольного возраста. Именно здесь проходит ежегодный, веселый детский праздник «День Нептуна». </a:t>
                      </a:r>
                      <a:endParaRPr lang="ru-RU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319" marR="57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319" marR="57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9" name="Рисунок 8" descr="C:\Users\raduga-2\Desktop\Двор\двор\DSCN8964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21" t="37740" r="13223" b="-1"/>
          <a:stretch/>
        </p:blipFill>
        <p:spPr bwMode="auto">
          <a:xfrm>
            <a:off x="4567639" y="1700808"/>
            <a:ext cx="4136101" cy="374441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178376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5283" cy="686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55173" y="1916832"/>
            <a:ext cx="842493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694728" y="980728"/>
            <a:ext cx="242374" cy="390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b="1" dirty="0" smtClean="0">
                <a:effectLst/>
                <a:latin typeface="Times New Roman"/>
                <a:ea typeface="Times New Roman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4529790"/>
              </p:ext>
            </p:extLst>
          </p:nvPr>
        </p:nvGraphicFramePr>
        <p:xfrm>
          <a:off x="175153" y="332656"/>
          <a:ext cx="8784975" cy="6525344"/>
        </p:xfrm>
        <a:graphic>
          <a:graphicData uri="http://schemas.openxmlformats.org/drawingml/2006/table">
            <a:tbl>
              <a:tblPr firstRow="1" firstCol="1" bandRow="1"/>
              <a:tblGrid>
                <a:gridCol w="4252831"/>
                <a:gridCol w="4532144"/>
              </a:tblGrid>
              <a:tr h="425496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Times New Roman"/>
                        </a:rPr>
                        <a:t>«Мини-огород»</a:t>
                      </a:r>
                      <a:endParaRPr kumimoji="0" lang="ru-RU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7319" marR="57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319" marR="57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9984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1800" b="1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Цель: </a:t>
                      </a:r>
                      <a:r>
                        <a:rPr lang="ru-RU" sz="18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расширение и обобщение знаний детей о культурных огородных растениях  выращиваемых на Урале; обучение навыкам ухода за ними, формирование представления о значении овощей в жизни  человека.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Настоящий, красивый огород появился в нашем  ДОУ благодаря участию сотрудников  детского сада и родителей детей. Мини-Огород оказался на самом видном месте. </a:t>
                      </a:r>
                      <a:r>
                        <a:rPr lang="ru-RU" sz="18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Место ровное, открытое, хорошо освещенное, </a:t>
                      </a:r>
                      <a:r>
                        <a:rPr lang="ru-RU" sz="1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Мимо него проходят все дети, родители, сотрудники и гости детского сада. И, конечно же, мы уделяли огороду много внимания.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800" dirty="0" smtClean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319" marR="57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319" marR="57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8" name="Рисунок 7" descr="C:\Users\BNP\AppData\Local\Microsoft\Windows\Temporary Internet Files\Content.Word\DSCN0742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719"/>
          <a:stretch/>
        </p:blipFill>
        <p:spPr bwMode="auto">
          <a:xfrm>
            <a:off x="4499992" y="836712"/>
            <a:ext cx="4484370" cy="236347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 descr="D:\DCIM\128PHOTO\SAM_547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3068960"/>
            <a:ext cx="3128637" cy="2517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D:\DCIM\128PHOTO\SAM_5463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2539" y="4797152"/>
            <a:ext cx="2401823" cy="1851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09725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5283" cy="686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55173" y="1916832"/>
            <a:ext cx="842493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694728" y="980728"/>
            <a:ext cx="242374" cy="390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b="1" dirty="0" smtClean="0">
                <a:effectLst/>
                <a:latin typeface="Times New Roman"/>
                <a:ea typeface="Times New Roman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4244951"/>
              </p:ext>
            </p:extLst>
          </p:nvPr>
        </p:nvGraphicFramePr>
        <p:xfrm>
          <a:off x="175153" y="332656"/>
          <a:ext cx="8784975" cy="6063933"/>
        </p:xfrm>
        <a:graphic>
          <a:graphicData uri="http://schemas.openxmlformats.org/drawingml/2006/table">
            <a:tbl>
              <a:tblPr firstRow="1" firstCol="1" bandRow="1"/>
              <a:tblGrid>
                <a:gridCol w="8784975"/>
              </a:tblGrid>
              <a:tr h="24383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Times New Roman"/>
                        </a:rPr>
                        <a:t>«Мини-огород»</a:t>
                      </a:r>
                      <a:endParaRPr kumimoji="0" lang="ru-RU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7319" marR="57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0078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800" dirty="0" smtClean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800" dirty="0" smtClean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800" dirty="0" smtClean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800" dirty="0" smtClean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800" dirty="0" smtClean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Рассматривали</a:t>
                      </a:r>
                      <a:r>
                        <a:rPr lang="ru-RU" sz="2000" b="1" baseline="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цветение виктории, изучали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baseline="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части растений и их назначение,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baseline="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в сентябре приняли участие в акции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baseline="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«Зеленая Россия»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800" baseline="0" dirty="0" smtClean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319" marR="57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49" y="980728"/>
            <a:ext cx="3646953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938137"/>
            <a:ext cx="3168352" cy="23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Рисунок 12" descr="https://sun9-27.userapi.com/impg/xnuYVU1cvjaDJxPGfmG_rHVRcCDarQxEdbZHAA/7pZqdviGQpE.jpg?size=1600x1200&amp;quality=95&amp;sign=316cde970755f21057abe8f2397ba74d&amp;type=album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432276"/>
            <a:ext cx="3528392" cy="272975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23829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5283" cy="686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55173" y="1916832"/>
            <a:ext cx="842493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694728" y="980728"/>
            <a:ext cx="242374" cy="390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b="1" dirty="0" smtClean="0">
                <a:effectLst/>
                <a:latin typeface="Times New Roman"/>
                <a:ea typeface="Times New Roman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6018006"/>
              </p:ext>
            </p:extLst>
          </p:nvPr>
        </p:nvGraphicFramePr>
        <p:xfrm>
          <a:off x="175153" y="116632"/>
          <a:ext cx="8784975" cy="6480720"/>
        </p:xfrm>
        <a:graphic>
          <a:graphicData uri="http://schemas.openxmlformats.org/drawingml/2006/table">
            <a:tbl>
              <a:tblPr firstRow="1" firstCol="1" bandRow="1"/>
              <a:tblGrid>
                <a:gridCol w="8784975"/>
              </a:tblGrid>
              <a:tr h="648072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7319" marR="57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4" name="Рисунок 13" descr="https://sun1-54.userapi.com/impg/6WiG56YPNL7RD2JqwA43ogb04ss6hLxOfBJtrg/4GB8pc2-jIo.jpg?size=1280x1024&amp;quality=96&amp;sign=2fc942228c5cbbbcc9a26e3f2ae30dae&amp;type=album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50" t="7755" r="23102" b="15241"/>
          <a:stretch/>
        </p:blipFill>
        <p:spPr bwMode="auto">
          <a:xfrm>
            <a:off x="233986" y="260647"/>
            <a:ext cx="3581929" cy="31716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Рисунок 14" descr="https://sun9-28.userapi.com/impg/rtXmCwTpXYNVvQdrLUE2ol-P5ncKUMIU4cg9NA/_G5I2lLaY7Q.jpg?size=1280x1024&amp;quality=96&amp;sign=b71b0d842f09aa15dd7776d9d8d3d775&amp;type=album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35" t="11097" r="2461" b="8556"/>
          <a:stretch/>
        </p:blipFill>
        <p:spPr bwMode="auto">
          <a:xfrm>
            <a:off x="233986" y="3540481"/>
            <a:ext cx="3888432" cy="303841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Рисунок 15" descr="https://sun1-98.userapi.com/impg/E-J5aM5WkOdvT04lOS9iVHon4fMxV0kWVhI_Kw/LL4YZeoZ7r0.jpg?size=1280x1024&amp;quality=96&amp;sign=a6b1c101d51ec6c391c78077188c639f&amp;type=album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0" t="8422" r="4706" b="10027"/>
          <a:stretch/>
        </p:blipFill>
        <p:spPr bwMode="auto">
          <a:xfrm>
            <a:off x="4567640" y="2996952"/>
            <a:ext cx="4324840" cy="340097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4156512" y="260647"/>
            <a:ext cx="4623597" cy="2520281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Наш урожай:</a:t>
            </a:r>
          </a:p>
          <a:p>
            <a:pPr algn="ctr"/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Красавица тыква, помидоры, лук, бобы, картофель.</a:t>
            </a:r>
            <a:endParaRPr lang="ru-RU" sz="28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9562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5283" cy="686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55173" y="1916832"/>
            <a:ext cx="842493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694728" y="980728"/>
            <a:ext cx="242374" cy="390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b="1" dirty="0" smtClean="0">
                <a:effectLst/>
                <a:latin typeface="Times New Roman"/>
                <a:ea typeface="Times New Roman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4710625"/>
              </p:ext>
            </p:extLst>
          </p:nvPr>
        </p:nvGraphicFramePr>
        <p:xfrm>
          <a:off x="175153" y="332656"/>
          <a:ext cx="8784975" cy="6936169"/>
        </p:xfrm>
        <a:graphic>
          <a:graphicData uri="http://schemas.openxmlformats.org/drawingml/2006/table">
            <a:tbl>
              <a:tblPr firstRow="1" firstCol="1" bandRow="1"/>
              <a:tblGrid>
                <a:gridCol w="4756887"/>
                <a:gridCol w="4028088"/>
              </a:tblGrid>
              <a:tr h="243836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Times New Roman"/>
                        </a:rPr>
                        <a:t>«Мини-водоем»»</a:t>
                      </a:r>
                      <a:endParaRPr kumimoji="0" lang="ru-RU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7319" marR="57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319" marR="57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007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На территории детского сада создан «Мини-водоем», который служит для украшения участка ДОУ и создает условия для наблюдения и эстетического развития воспитанников.</a:t>
                      </a:r>
                      <a:endParaRPr lang="ru-RU" sz="14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Вокруг водоема в летний период расставляем кашпо с цветами, вблизи водоемы высажены многолетние цветы (нарциссы, ирисы, хосты). Сам водоем выложен камнем. У водоема расположены керамические фигурки животных.</a:t>
                      </a:r>
                      <a:endParaRPr lang="ru-RU" sz="14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Варианты заданий:</a:t>
                      </a:r>
                      <a:endParaRPr lang="ru-RU" sz="14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1.</a:t>
                      </a:r>
                      <a:r>
                        <a:rPr lang="ru-RU" sz="1800" dirty="0" smtClean="0">
                          <a:solidFill>
                            <a:srgbClr val="211E1E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«Правила безопасности у водоема».</a:t>
                      </a:r>
                      <a:endParaRPr lang="ru-RU" sz="14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2.Упражение «Расскажи водица, кто пришёл напиться»</a:t>
                      </a:r>
                      <a:endParaRPr lang="ru-RU" sz="14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3.Наблюдение «Волшебница вода»</a:t>
                      </a:r>
                      <a:endParaRPr lang="ru-RU" sz="14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4.Словесная игра «Найди по описанию» и т.д.</a:t>
                      </a:r>
                      <a:endParaRPr lang="ru-RU" sz="14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319" marR="57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319" marR="57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9" name="Рисунок 8" descr="DSCN870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980728"/>
            <a:ext cx="3720852" cy="2592288"/>
          </a:xfrm>
          <a:prstGeom prst="rect">
            <a:avLst/>
          </a:prstGeom>
          <a:noFill/>
        </p:spPr>
      </p:pic>
      <p:pic>
        <p:nvPicPr>
          <p:cNvPr id="10" name="Рисунок 9" descr="C:\Users\raduga-2\Desktop\Двор\Зеленый двор\DSCN8739.JPG"/>
          <p:cNvPicPr/>
          <p:nvPr/>
        </p:nvPicPr>
        <p:blipFill>
          <a:blip r:embed="rId4" cstate="print">
            <a:lum bright="20000" contrast="10000"/>
          </a:blip>
          <a:srcRect/>
          <a:stretch>
            <a:fillRect/>
          </a:stretch>
        </p:blipFill>
        <p:spPr bwMode="auto">
          <a:xfrm>
            <a:off x="5076056" y="4005064"/>
            <a:ext cx="3720852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36650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93" y="21898"/>
            <a:ext cx="9135283" cy="686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54740" y="260648"/>
            <a:ext cx="7056785" cy="98072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endParaRPr lang="ru-RU" sz="2400" b="1" dirty="0" smtClean="0">
              <a:effectLst/>
              <a:latin typeface="Times New Roman"/>
              <a:ea typeface="Calibri"/>
              <a:cs typeface="Times New Roman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sz="2400" b="1" dirty="0" smtClean="0">
                <a:latin typeface="Times New Roman"/>
                <a:ea typeface="Calibri"/>
                <a:cs typeface="Times New Roman"/>
              </a:rPr>
              <a:t>Вторая тропинка проекта: «Экологический поход в ближайший лес»</a:t>
            </a:r>
            <a:r>
              <a:rPr lang="ru-RU" sz="2400" b="1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ru-RU" sz="2400" dirty="0">
              <a:ea typeface="Calibri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ru-RU" sz="2400" dirty="0">
              <a:ea typeface="Calibri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5173" y="1916832"/>
            <a:ext cx="842493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55173" y="1412776"/>
            <a:ext cx="8249275" cy="464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/>
              <a:buChar char=""/>
            </a:pPr>
            <a:endParaRPr lang="ru-RU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154740" y="1600200"/>
            <a:ext cx="434106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душе каждого малыша живет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тяга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 приключениям.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поход - это самое настоящее приключение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сентябре мы  отправились в туристический поход вместе с родителями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Прежде чем выйти за пределы детского сада –  мы с детьми составили маршрут, и повторили  правила поведения в природе.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/>
          </a:p>
          <a:p>
            <a:pPr marL="0" indent="0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000" dirty="0"/>
          </a:p>
          <a:p>
            <a:endParaRPr lang="ru-RU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645212"/>
            <a:ext cx="1867060" cy="2359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502" y="3891723"/>
            <a:ext cx="3559917" cy="28258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18" r="6339"/>
          <a:stretch/>
        </p:blipFill>
        <p:spPr bwMode="auto">
          <a:xfrm>
            <a:off x="6064771" y="1645212"/>
            <a:ext cx="2867019" cy="20357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3950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5283" cy="686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55173" y="1916832"/>
            <a:ext cx="842493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694728" y="980728"/>
            <a:ext cx="242374" cy="390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b="1" dirty="0" smtClean="0">
                <a:effectLst/>
                <a:latin typeface="Times New Roman"/>
                <a:ea typeface="Times New Roman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9536102"/>
              </p:ext>
            </p:extLst>
          </p:nvPr>
        </p:nvGraphicFramePr>
        <p:xfrm>
          <a:off x="175153" y="332656"/>
          <a:ext cx="8784975" cy="5973890"/>
        </p:xfrm>
        <a:graphic>
          <a:graphicData uri="http://schemas.openxmlformats.org/drawingml/2006/table">
            <a:tbl>
              <a:tblPr firstRow="1" firstCol="1" bandRow="1"/>
              <a:tblGrid>
                <a:gridCol w="4756887"/>
                <a:gridCol w="4028088"/>
              </a:tblGrid>
              <a:tr h="243836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Times New Roman"/>
                        </a:rPr>
                        <a:t>«Живая изгородь из сирени»</a:t>
                      </a:r>
                      <a:endParaRPr kumimoji="0" lang="ru-RU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7319" marR="57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319" marR="57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0078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Сирень  (обыкновенная) – крупный кустарник с многочисленными стволиками до 6 м. высотой. Живая изгородь из сирени обыкновенной очень эффектно смотрится.</a:t>
                      </a:r>
                      <a:endParaRPr lang="ru-RU" sz="14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Создание данного объекта экологической тропы на территории ДОУ носит эстетическую и познавательную направленность.</a:t>
                      </a:r>
                      <a:endParaRPr lang="ru-RU" sz="14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1.Цикл наблюдений за сиренью:</a:t>
                      </a:r>
                      <a:endParaRPr lang="ru-RU" sz="14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-Сирень –  кустарник с многочисленными стволами;</a:t>
                      </a:r>
                      <a:endParaRPr lang="ru-RU" sz="14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-Наблюдение за цветущей сиренью.</a:t>
                      </a:r>
                      <a:endParaRPr lang="ru-RU" sz="14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2. Беседа  «Лекарственные свойства сирени»</a:t>
                      </a:r>
                      <a:endParaRPr lang="ru-RU" sz="14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3.</a:t>
                      </a:r>
                      <a:r>
                        <a:rPr lang="ru-RU" sz="18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Экологический портрет  -Рисование тычками «Ветка сирени»</a:t>
                      </a:r>
                      <a:endParaRPr lang="ru-RU" sz="14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r>
                        <a:rPr lang="ru-RU" sz="1800" dirty="0" smtClean="0">
                          <a:effectLst/>
                          <a:latin typeface="Times New Roman"/>
                          <a:ea typeface="Times New Roman"/>
                        </a:rPr>
                        <a:t>4.Стихи, загадки о сирени.</a:t>
                      </a:r>
                      <a:endParaRPr lang="ru-RU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319" marR="57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319" marR="573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8" name="Рисунок 7" descr="C:\Users\BNP\AppData\Local\Microsoft\Windows\Temporary Internet Files\Content.Word\DSCN0743.jpg"/>
          <p:cNvPicPr/>
          <p:nvPr/>
        </p:nvPicPr>
        <p:blipFill rotWithShape="1">
          <a:blip r:embed="rId3" cstate="print">
            <a:lum bright="2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74" t="1" b="34035"/>
          <a:stretch/>
        </p:blipFill>
        <p:spPr bwMode="auto">
          <a:xfrm>
            <a:off x="5341069" y="980727"/>
            <a:ext cx="3439040" cy="245154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069" y="3789040"/>
            <a:ext cx="3263379" cy="244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8576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5283" cy="686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55173" y="1916832"/>
            <a:ext cx="842493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694728" y="980728"/>
            <a:ext cx="242374" cy="390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b="1" dirty="0" smtClean="0">
                <a:effectLst/>
                <a:latin typeface="Times New Roman"/>
                <a:ea typeface="Times New Roman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5173" y="260648"/>
            <a:ext cx="4140627" cy="6264696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Дружно маршировали в сторону леса под чётким руководством своих родителей и воспитателей.</a:t>
            </a:r>
          </a:p>
          <a:p>
            <a:pPr marL="0" indent="0">
              <a:buNone/>
            </a:pPr>
            <a:endParaRPr lang="ru-RU" sz="3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Добравшись до леса, мы  встретили сказочных героев: Бабу-Ягу и Старичка Лесовика. Дети с большим интересом отгадывали загадки, которые задавал им Старичок – </a:t>
            </a:r>
            <a:r>
              <a:rPr lang="ru-RU" sz="3800" dirty="0" err="1" smtClean="0">
                <a:latin typeface="Times New Roman" pitchFamily="18" charset="0"/>
                <a:cs typeface="Times New Roman" pitchFamily="18" charset="0"/>
              </a:rPr>
              <a:t>Лесовичек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ыполняли задания Бабы – Яги, затем все дружно играли  в  русские и татарские народные игры, чистили полянку от мусора. Также воспитателями были подготовлены беседы о природе, её жителях, о том, что необходимо беречь окружающую нас среду.</a:t>
            </a:r>
          </a:p>
          <a:p>
            <a:pPr marL="0" indent="0">
              <a:buNone/>
            </a:pPr>
            <a:endParaRPr lang="ru-RU" sz="3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После активных игр на свежем воздухе родителями и воспитателями была организована «скатерть самобранка», на которой только чего не было.</a:t>
            </a:r>
          </a:p>
          <a:p>
            <a:pPr marL="0" indent="0"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В детский сад воспитанники вернулись немного уставшие, но счастливые и довольные. </a:t>
            </a:r>
          </a:p>
          <a:p>
            <a:pPr marL="0" indent="0">
              <a:buNone/>
            </a:pPr>
            <a:r>
              <a:rPr lang="ru-RU" sz="3800" smtClean="0">
                <a:latin typeface="Times New Roman" pitchFamily="18" charset="0"/>
                <a:cs typeface="Times New Roman" pitchFamily="18" charset="0"/>
              </a:rPr>
              <a:t>Нажмите левой 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клавишей мыши на нижнее  фото для просмотра видео.</a:t>
            </a:r>
          </a:p>
          <a:p>
            <a:endParaRPr lang="ru-RU" dirty="0"/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813"/>
          <a:stretch/>
        </p:blipFill>
        <p:spPr bwMode="auto">
          <a:xfrm>
            <a:off x="6304782" y="2347719"/>
            <a:ext cx="2640013" cy="270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1" name="Picture 5">
            <a:hlinkClick r:id="rId5" action="ppaction://hlinkfile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1225" y="4372862"/>
            <a:ext cx="3083564" cy="2315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2" name="Picture 6"/>
          <p:cNvPicPr>
            <a:picLocks noGrp="1" noChangeAspect="1" noChangeArrowheads="1"/>
          </p:cNvPicPr>
          <p:nvPr>
            <p:ph sz="half" idx="2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0811" y="291872"/>
            <a:ext cx="3946719" cy="2417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924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5283" cy="686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55173" y="1916832"/>
            <a:ext cx="842493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694728" y="980728"/>
            <a:ext cx="242374" cy="390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b="1" dirty="0" smtClean="0">
                <a:effectLst/>
                <a:latin typeface="Times New Roman"/>
                <a:ea typeface="Times New Roman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5173" y="1176070"/>
            <a:ext cx="4140627" cy="5349274"/>
          </a:xfrm>
        </p:spPr>
        <p:txBody>
          <a:bodyPr>
            <a:normAutofit fontScale="55000" lnSpcReduction="20000"/>
          </a:bodyPr>
          <a:lstStyle/>
          <a:p>
            <a:pPr algn="just"/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Знания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, полученные детьми во время занятий на </a:t>
            </a:r>
            <a:r>
              <a:rPr lang="ru-RU" sz="3300" b="1" dirty="0">
                <a:latin typeface="Times New Roman" pitchFamily="18" charset="0"/>
                <a:cs typeface="Times New Roman" pitchFamily="18" charset="0"/>
              </a:rPr>
              <a:t>экологической тропе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стали важным 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дополнением к знаниям, полученным на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занятиях.</a:t>
            </a:r>
          </a:p>
          <a:p>
            <a:pPr algn="just"/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Главное состоит в том, что дети овладели умением применять на практике разные знания в комплексе.</a:t>
            </a:r>
          </a:p>
          <a:p>
            <a:pPr algn="just"/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3300" b="1" dirty="0">
                <a:latin typeface="Times New Roman" pitchFamily="18" charset="0"/>
                <a:cs typeface="Times New Roman" pitchFamily="18" charset="0"/>
              </a:rPr>
              <a:t>экологической тропе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 обучение и воспитание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объединялись 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в единый взаимосвязанный процесс.</a:t>
            </a:r>
          </a:p>
          <a:p>
            <a:pPr algn="just"/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Работа на </a:t>
            </a:r>
            <a:r>
              <a:rPr lang="ru-RU" sz="3300" b="1" dirty="0">
                <a:latin typeface="Times New Roman" pitchFamily="18" charset="0"/>
                <a:cs typeface="Times New Roman" pitchFamily="18" charset="0"/>
              </a:rPr>
              <a:t>тропе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способствовала воспитанию 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у детей трудолюбия и уважения к труду,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укрепляла  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связь обучения с жизнью, с трудом людей.</a:t>
            </a:r>
          </a:p>
          <a:p>
            <a:pPr algn="just"/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Дошкольники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расширили свои 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естественнонаучные знания, а также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получили  представления 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об отношении человека к окружающей среде в процессе труда и отдыха.</a:t>
            </a:r>
          </a:p>
          <a:p>
            <a:pPr algn="just"/>
            <a:r>
              <a:rPr lang="ru-RU" dirty="0"/>
              <a:t> </a:t>
            </a:r>
          </a:p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4648200" y="1176070"/>
            <a:ext cx="4316288" cy="4950093"/>
          </a:xfrm>
        </p:spPr>
        <p:txBody>
          <a:bodyPr>
            <a:noAutofit/>
          </a:bodyPr>
          <a:lstStyle/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«Исследовав и изучив на прогулочном участке все краски осени мы решили отправится за пределы детского сада в поиске чего-то нового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Многочисленные деревья, кустарники, травянистые растения во всем своем разнообразии дали возможность показать детям приспособленность растений к условиям существования. В том числе к сезонным изменениям.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Ребят с удивлением отметили, что в лесу намного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больше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осенних красок, чем в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поселке или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на участке детского сада».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54740" y="116632"/>
            <a:ext cx="7441596" cy="86409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sz="2400" b="1" dirty="0" smtClean="0">
                <a:latin typeface="Times New Roman"/>
                <a:ea typeface="Calibri"/>
                <a:cs typeface="Times New Roman"/>
              </a:rPr>
              <a:t>Результат экологических тропинок</a:t>
            </a:r>
            <a:r>
              <a:rPr lang="ru-RU" sz="2400" b="1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ru-RU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623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5283" cy="686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55173" y="1916832"/>
            <a:ext cx="842493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0" i="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694728" y="980728"/>
            <a:ext cx="242374" cy="390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b="1" dirty="0" smtClean="0">
                <a:effectLst/>
                <a:latin typeface="Times New Roman"/>
                <a:ea typeface="Times New Roman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29593" y="894383"/>
            <a:ext cx="7876096" cy="146304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sz="2400" b="1" dirty="0" smtClean="0">
                <a:latin typeface="Times New Roman"/>
                <a:ea typeface="Calibri"/>
                <a:cs typeface="Times New Roman"/>
              </a:rPr>
              <a:t>Предлагаем вашему внимаю видео поход с родителями</a:t>
            </a:r>
            <a:endParaRPr lang="ru-RU" sz="2400" dirty="0">
              <a:ea typeface="Calibri"/>
              <a:cs typeface="Times New Roman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29593" y="2685963"/>
            <a:ext cx="77048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drive.google.com/file/d/13SZQwxfz7B_uHek5agD5dmelCOTbu_qc/view?usp=sharing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4533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1455</TotalTime>
  <Words>685</Words>
  <Application>Microsoft Office PowerPoint</Application>
  <PresentationFormat>Экран (4:3)</PresentationFormat>
  <Paragraphs>149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Муниципальное бюджетное дошкольное образовательное учреждение  Детский сад «Радуга»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*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gkoby</dc:creator>
  <cp:lastModifiedBy>Denis</cp:lastModifiedBy>
  <cp:revision>49</cp:revision>
  <dcterms:created xsi:type="dcterms:W3CDTF">2022-09-18T08:56:55Z</dcterms:created>
  <dcterms:modified xsi:type="dcterms:W3CDTF">2022-10-17T10:29:01Z</dcterms:modified>
</cp:coreProperties>
</file>