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1" r:id="rId6"/>
    <p:sldId id="262" r:id="rId7"/>
    <p:sldId id="263" r:id="rId8"/>
    <p:sldId id="265" r:id="rId9"/>
    <p:sldId id="266"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121" d="100"/>
          <a:sy n="121" d="100"/>
        </p:scale>
        <p:origin x="-30"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0205A501-CD08-4AAF-90D5-847D719703EB}" type="datetimeFigureOut">
              <a:rPr lang="ru-RU" smtClean="0"/>
              <a:t>13.11.2023</a:t>
            </a:fld>
            <a:endParaRPr lang="ru-RU"/>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ru-RU"/>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2B7545F-B524-4DCC-8821-D530A1305DBA}" type="slidenum">
              <a:rPr lang="ru-RU" smtClean="0"/>
              <a:t>‹#›</a:t>
            </a:fld>
            <a:endParaRPr lang="ru-RU"/>
          </a:p>
        </p:txBody>
      </p:sp>
    </p:spTree>
    <p:extLst>
      <p:ext uri="{BB962C8B-B14F-4D97-AF65-F5344CB8AC3E}">
        <p14:creationId xmlns:p14="http://schemas.microsoft.com/office/powerpoint/2010/main" val="1337090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205A501-CD08-4AAF-90D5-847D719703EB}" type="datetimeFigureOut">
              <a:rPr lang="ru-RU" smtClean="0"/>
              <a:t>13.11.2023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1928571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205A501-CD08-4AAF-90D5-847D719703EB}" type="datetimeFigureOut">
              <a:rPr lang="ru-RU" smtClean="0"/>
              <a:t>13.11.2023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3641786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205A501-CD08-4AAF-90D5-847D719703EB}" type="datetimeFigureOut">
              <a:rPr lang="ru-RU" smtClean="0"/>
              <a:t>13.11.2023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738768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205A501-CD08-4AAF-90D5-847D719703EB}" type="datetimeFigureOut">
              <a:rPr lang="ru-RU" smtClean="0"/>
              <a:t>13.11.2023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762265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205A501-CD08-4AAF-90D5-847D719703EB}" type="datetimeFigureOut">
              <a:rPr lang="ru-RU" smtClean="0"/>
              <a:t>13.11.2023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290770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05A501-CD08-4AAF-90D5-847D719703EB}" type="datetimeFigureOut">
              <a:rPr lang="ru-RU" smtClean="0"/>
              <a:t>13.11.2023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196888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ru-RU" smtClean="0"/>
              <a:t>Образец текста</a:t>
            </a:r>
          </a:p>
        </p:txBody>
      </p:sp>
      <p:sp>
        <p:nvSpPr>
          <p:cNvPr id="5" name="Date Placeholder 4"/>
          <p:cNvSpPr>
            <a:spLocks noGrp="1"/>
          </p:cNvSpPr>
          <p:nvPr>
            <p:ph type="dt" sz="half" idx="10"/>
          </p:nvPr>
        </p:nvSpPr>
        <p:spPr/>
        <p:txBody>
          <a:bodyPr/>
          <a:lstStyle/>
          <a:p>
            <a:fld id="{0205A501-CD08-4AAF-90D5-847D719703EB}" type="datetimeFigureOut">
              <a:rPr lang="ru-RU" smtClean="0"/>
              <a:t>13.11.2023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2B7545F-B524-4DCC-8821-D530A1305DBA}" type="slidenum">
              <a:rPr lang="ru-RU" smtClean="0"/>
              <a:t>‹#›</a:t>
            </a:fld>
            <a:endParaRPr lang="ru-RU"/>
          </a:p>
        </p:txBody>
      </p:sp>
    </p:spTree>
    <p:extLst>
      <p:ext uri="{BB962C8B-B14F-4D97-AF65-F5344CB8AC3E}">
        <p14:creationId xmlns:p14="http://schemas.microsoft.com/office/powerpoint/2010/main" val="2154111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0205A501-CD08-4AAF-90D5-847D719703EB}" type="datetimeFigureOut">
              <a:rPr lang="ru-RU" smtClean="0"/>
              <a:t>13.11.2023</a:t>
            </a:fld>
            <a:endParaRPr lang="ru-RU"/>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ru-RU"/>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2B7545F-B524-4DCC-8821-D530A1305DBA}" type="slidenum">
              <a:rPr lang="ru-RU" smtClean="0"/>
              <a:t>‹#›</a:t>
            </a:fld>
            <a:endParaRPr lang="ru-RU"/>
          </a:p>
        </p:txBody>
      </p:sp>
    </p:spTree>
    <p:extLst>
      <p:ext uri="{BB962C8B-B14F-4D97-AF65-F5344CB8AC3E}">
        <p14:creationId xmlns:p14="http://schemas.microsoft.com/office/powerpoint/2010/main" val="116175479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205A501-CD08-4AAF-90D5-847D719703EB}" type="datetimeFigureOut">
              <a:rPr lang="ru-RU" smtClean="0"/>
              <a:t>13.11.2023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1441637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205A501-CD08-4AAF-90D5-847D719703EB}" type="datetimeFigureOut">
              <a:rPr lang="ru-RU" smtClean="0"/>
              <a:t>13.11.2023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2B7545F-B524-4DCC-8821-D530A1305DBA}" type="slidenum">
              <a:rPr lang="ru-RU" smtClean="0"/>
              <a:t>‹#›</a:t>
            </a:fld>
            <a:endParaRPr lang="ru-RU"/>
          </a:p>
        </p:txBody>
      </p:sp>
    </p:spTree>
    <p:extLst>
      <p:ext uri="{BB962C8B-B14F-4D97-AF65-F5344CB8AC3E}">
        <p14:creationId xmlns:p14="http://schemas.microsoft.com/office/powerpoint/2010/main" val="861456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0205A501-CD08-4AAF-90D5-847D719703EB}" type="datetimeFigureOut">
              <a:rPr lang="ru-RU" smtClean="0"/>
              <a:t>13.11.2023</a:t>
            </a:fld>
            <a:endParaRPr lang="ru-RU"/>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ru-RU"/>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2B7545F-B524-4DCC-8821-D530A1305DBA}" type="slidenum">
              <a:rPr lang="ru-RU" smtClean="0"/>
              <a:t>‹#›</a:t>
            </a:fld>
            <a:endParaRPr lang="ru-RU"/>
          </a:p>
        </p:txBody>
      </p:sp>
    </p:spTree>
    <p:extLst>
      <p:ext uri="{BB962C8B-B14F-4D97-AF65-F5344CB8AC3E}">
        <p14:creationId xmlns:p14="http://schemas.microsoft.com/office/powerpoint/2010/main" val="26830267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43.jpeg"/><Relationship Id="rId13" Type="http://schemas.openxmlformats.org/officeDocument/2006/relationships/image" Target="../media/image48.jpeg"/><Relationship Id="rId3" Type="http://schemas.openxmlformats.org/officeDocument/2006/relationships/image" Target="../media/image38.jpeg"/><Relationship Id="rId7" Type="http://schemas.openxmlformats.org/officeDocument/2006/relationships/image" Target="../media/image42.jpeg"/><Relationship Id="rId12" Type="http://schemas.openxmlformats.org/officeDocument/2006/relationships/image" Target="../media/image47.jpe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41.jpeg"/><Relationship Id="rId11" Type="http://schemas.openxmlformats.org/officeDocument/2006/relationships/image" Target="../media/image46.jpeg"/><Relationship Id="rId5" Type="http://schemas.openxmlformats.org/officeDocument/2006/relationships/image" Target="../media/image40.jpeg"/><Relationship Id="rId10" Type="http://schemas.openxmlformats.org/officeDocument/2006/relationships/image" Target="../media/image45.jpeg"/><Relationship Id="rId4" Type="http://schemas.openxmlformats.org/officeDocument/2006/relationships/image" Target="../media/image39.jpeg"/><Relationship Id="rId9" Type="http://schemas.openxmlformats.org/officeDocument/2006/relationships/image" Target="../media/image44.jpeg"/><Relationship Id="rId14" Type="http://schemas.openxmlformats.org/officeDocument/2006/relationships/image" Target="../media/image49.jpeg"/></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1219358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ctrTitle"/>
          </p:nvPr>
        </p:nvSpPr>
        <p:spPr>
          <a:xfrm>
            <a:off x="705644" y="1235550"/>
            <a:ext cx="10782300" cy="2327457"/>
          </a:xfrm>
        </p:spPr>
        <p:txBody>
          <a:bodyPr/>
          <a:lstStyle/>
          <a:p>
            <a:pPr algn="ctr"/>
            <a:r>
              <a:rPr lang="ru-RU" sz="2400" dirty="0" smtClean="0">
                <a:solidFill>
                  <a:schemeClr val="tx1"/>
                </a:solidFill>
              </a:rPr>
              <a:t>Классный час:</a:t>
            </a:r>
            <a:br>
              <a:rPr lang="ru-RU" sz="2400" dirty="0" smtClean="0">
                <a:solidFill>
                  <a:schemeClr val="tx1"/>
                </a:solidFill>
              </a:rPr>
            </a:br>
            <a:r>
              <a:rPr lang="ru-RU" sz="2400" dirty="0" smtClean="0">
                <a:solidFill>
                  <a:schemeClr val="tx1"/>
                </a:solidFill>
              </a:rPr>
              <a:t/>
            </a:r>
            <a:br>
              <a:rPr lang="ru-RU" sz="2400" dirty="0" smtClean="0">
                <a:solidFill>
                  <a:schemeClr val="tx1"/>
                </a:solidFill>
              </a:rPr>
            </a:br>
            <a:r>
              <a:rPr lang="ru-RU" dirty="0" smtClean="0">
                <a:solidFill>
                  <a:schemeClr val="tx1"/>
                </a:solidFill>
              </a:rPr>
              <a:t>«Дружба народов»</a:t>
            </a:r>
            <a:endParaRPr lang="ru-RU" dirty="0">
              <a:solidFill>
                <a:schemeClr val="tx1"/>
              </a:solidFill>
            </a:endParaRPr>
          </a:p>
        </p:txBody>
      </p:sp>
      <p:sp>
        <p:nvSpPr>
          <p:cNvPr id="3" name="Подзаголовок 2"/>
          <p:cNvSpPr>
            <a:spLocks noGrp="1"/>
          </p:cNvSpPr>
          <p:nvPr>
            <p:ph type="subTitle" idx="1"/>
          </p:nvPr>
        </p:nvSpPr>
        <p:spPr>
          <a:xfrm>
            <a:off x="1266602" y="423152"/>
            <a:ext cx="9228201" cy="751379"/>
          </a:xfrm>
        </p:spPr>
        <p:txBody>
          <a:bodyPr>
            <a:normAutofit/>
          </a:bodyPr>
          <a:lstStyle/>
          <a:p>
            <a:pPr algn="ctr"/>
            <a:r>
              <a:rPr lang="ru-RU" sz="1800" dirty="0" smtClean="0">
                <a:solidFill>
                  <a:schemeClr val="tx1"/>
                </a:solidFill>
              </a:rPr>
              <a:t>Муниципальное Общеобразовательное учреждение</a:t>
            </a:r>
          </a:p>
          <a:p>
            <a:pPr algn="ctr"/>
            <a:r>
              <a:rPr lang="ru-RU" sz="1800" dirty="0" smtClean="0">
                <a:solidFill>
                  <a:schemeClr val="tx1"/>
                </a:solidFill>
              </a:rPr>
              <a:t>«Лицей №53»</a:t>
            </a:r>
            <a:endParaRPr lang="ru-RU" sz="1800" dirty="0">
              <a:solidFill>
                <a:schemeClr val="tx1"/>
              </a:solidFill>
            </a:endParaRPr>
          </a:p>
        </p:txBody>
      </p:sp>
      <p:sp>
        <p:nvSpPr>
          <p:cNvPr id="8" name="Заголовок 1"/>
          <p:cNvSpPr txBox="1">
            <a:spLocks/>
          </p:cNvSpPr>
          <p:nvPr/>
        </p:nvSpPr>
        <p:spPr>
          <a:xfrm>
            <a:off x="858044" y="3807957"/>
            <a:ext cx="10782300" cy="2327457"/>
          </a:xfrm>
          <a:prstGeom prst="rect">
            <a:avLst/>
          </a:prstGeom>
        </p:spPr>
        <p:txBody>
          <a:bodyPr vert="horz" lIns="91440" tIns="45720" rIns="91440" bIns="45720" rtlCol="0" anchor="b">
            <a:noAutofit/>
          </a:bodyPr>
          <a:lstStyle>
            <a:lvl1pPr algn="l" defTabSz="914400" rtl="0" eaLnBrk="1" latinLnBrk="0" hangingPunct="1">
              <a:lnSpc>
                <a:spcPct val="80000"/>
              </a:lnSpc>
              <a:spcBef>
                <a:spcPct val="0"/>
              </a:spcBef>
              <a:buNone/>
              <a:defRPr sz="8800" kern="1200" spc="-120" baseline="0">
                <a:solidFill>
                  <a:srgbClr val="FFFFFF"/>
                </a:solidFill>
                <a:latin typeface="+mj-lt"/>
                <a:ea typeface="+mj-ea"/>
                <a:cs typeface="+mj-cs"/>
              </a:defRPr>
            </a:lvl1pPr>
          </a:lstStyle>
          <a:p>
            <a:pPr algn="r"/>
            <a:r>
              <a:rPr lang="ru-RU" sz="2400" dirty="0" smtClean="0">
                <a:solidFill>
                  <a:schemeClr val="tx1"/>
                </a:solidFill>
              </a:rPr>
              <a:t>Выполнили:</a:t>
            </a:r>
          </a:p>
          <a:p>
            <a:pPr algn="r"/>
            <a:r>
              <a:rPr lang="ru-RU" sz="2400" dirty="0" smtClean="0">
                <a:solidFill>
                  <a:schemeClr val="tx1"/>
                </a:solidFill>
              </a:rPr>
              <a:t>Морозова Анастасия Андреевна, учитель английского языка</a:t>
            </a:r>
          </a:p>
          <a:p>
            <a:pPr algn="r"/>
            <a:r>
              <a:rPr lang="ru-RU" sz="2400" dirty="0" smtClean="0">
                <a:solidFill>
                  <a:schemeClr val="tx1"/>
                </a:solidFill>
              </a:rPr>
              <a:t>Ползунова Марина Юрьевна, учитель математики</a:t>
            </a:r>
          </a:p>
          <a:p>
            <a:pPr algn="r"/>
            <a:endParaRPr lang="ru-RU" sz="2400" dirty="0">
              <a:solidFill>
                <a:schemeClr val="tx1"/>
              </a:solidFill>
            </a:endParaRPr>
          </a:p>
          <a:p>
            <a:pPr algn="r"/>
            <a:r>
              <a:rPr lang="ru-RU" sz="2400" dirty="0" smtClean="0">
                <a:solidFill>
                  <a:schemeClr val="tx1"/>
                </a:solidFill>
              </a:rPr>
              <a:t>(для учащихся 8-11 классов)</a:t>
            </a:r>
          </a:p>
          <a:p>
            <a:pPr algn="r"/>
            <a:endParaRPr lang="ru-RU" sz="2400" dirty="0">
              <a:solidFill>
                <a:schemeClr val="tx1"/>
              </a:solidFill>
            </a:endParaRPr>
          </a:p>
          <a:p>
            <a:pPr algn="ctr"/>
            <a:r>
              <a:rPr lang="ru-RU" sz="2400" dirty="0" smtClean="0">
                <a:solidFill>
                  <a:schemeClr val="tx1"/>
                </a:solidFill>
              </a:rPr>
              <a:t>Саратов 2023</a:t>
            </a:r>
            <a:endParaRPr lang="ru-RU" sz="2400" dirty="0">
              <a:solidFill>
                <a:schemeClr val="tx1"/>
              </a:solidFill>
            </a:endParaRPr>
          </a:p>
        </p:txBody>
      </p:sp>
    </p:spTree>
    <p:extLst>
      <p:ext uri="{BB962C8B-B14F-4D97-AF65-F5344CB8AC3E}">
        <p14:creationId xmlns:p14="http://schemas.microsoft.com/office/powerpoint/2010/main" val="33703569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2238"/>
            <a:ext cx="1219358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6324" y="560949"/>
            <a:ext cx="9049406" cy="5579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08800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12192000" cy="6858000"/>
          </a:xfrm>
          <a:prstGeom prst="rect">
            <a:avLst/>
          </a:prstGeom>
        </p:spPr>
      </p:pic>
      <p:sp>
        <p:nvSpPr>
          <p:cNvPr id="3" name="Объект 2"/>
          <p:cNvSpPr>
            <a:spLocks noGrp="1"/>
          </p:cNvSpPr>
          <p:nvPr>
            <p:ph idx="1"/>
          </p:nvPr>
        </p:nvSpPr>
        <p:spPr>
          <a:xfrm>
            <a:off x="676656" y="602901"/>
            <a:ext cx="10753725" cy="5345723"/>
          </a:xfrm>
        </p:spPr>
        <p:txBody>
          <a:bodyPr>
            <a:normAutofit/>
          </a:bodyPr>
          <a:lstStyle/>
          <a:p>
            <a:pPr marL="90488" indent="452438" algn="just"/>
            <a:r>
              <a:rPr lang="ru-RU" sz="2800" dirty="0"/>
              <a:t>4 ноября в России отмечается День народного единства. Он был учрежден в 2004 году и впервые отмечался в 2005-м. С того момента день является выходным. </a:t>
            </a:r>
            <a:endParaRPr lang="ru-RU" sz="2800" dirty="0" smtClean="0"/>
          </a:p>
          <a:p>
            <a:pPr marL="90488" indent="452438" algn="just"/>
            <a:r>
              <a:rPr lang="ru-RU" sz="2800" dirty="0"/>
              <a:t>День народного единства учрежден в память о событиях 1612 года, когда народное ополчение под предводительством земского старосты Кузьмы Минина и князя Дмитрия Пожарского освободило Москву от польских интервентов. Считается, что именно они смогли объединить и сплотить население, чтобы освободить Россию от вторгшихся поляков</a:t>
            </a:r>
            <a:r>
              <a:rPr lang="ru-RU" sz="2800" dirty="0" smtClean="0"/>
              <a:t>.</a:t>
            </a:r>
          </a:p>
          <a:p>
            <a:pPr marL="90488" indent="452438" algn="just"/>
            <a:r>
              <a:rPr lang="ru-RU" sz="2800" dirty="0"/>
              <a:t>В новейшей истории России День народного единства был учрежден как альтернатива Дню примирения и согласия 7 ноября, который до 1996 года отмечался как День Великой Октябрьской социалистической революции.</a:t>
            </a:r>
          </a:p>
        </p:txBody>
      </p:sp>
    </p:spTree>
    <p:extLst>
      <p:ext uri="{BB962C8B-B14F-4D97-AF65-F5344CB8AC3E}">
        <p14:creationId xmlns:p14="http://schemas.microsoft.com/office/powerpoint/2010/main" val="40644501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600" dirty="0">
                <a:solidFill>
                  <a:schemeClr val="accent6">
                    <a:lumMod val="75000"/>
                  </a:schemeClr>
                </a:solidFill>
              </a:rPr>
              <a:t>«Совместные усилия и единение нашего народа способны преодолеть любые трудности.» </a:t>
            </a:r>
            <a:r>
              <a:rPr lang="ru-RU" sz="3600" dirty="0" smtClean="0">
                <a:solidFill>
                  <a:schemeClr val="accent6">
                    <a:lumMod val="75000"/>
                  </a:schemeClr>
                </a:solidFill>
              </a:rPr>
              <a:t/>
            </a:r>
            <a:br>
              <a:rPr lang="ru-RU" sz="3600" dirty="0" smtClean="0">
                <a:solidFill>
                  <a:schemeClr val="accent6">
                    <a:lumMod val="75000"/>
                  </a:schemeClr>
                </a:solidFill>
              </a:rPr>
            </a:br>
            <a:r>
              <a:rPr lang="ru-RU" sz="3600" dirty="0" smtClean="0">
                <a:solidFill>
                  <a:schemeClr val="accent6">
                    <a:lumMod val="75000"/>
                  </a:schemeClr>
                </a:solidFill>
              </a:rPr>
              <a:t> 							              В. Путин	</a:t>
            </a:r>
            <a:endParaRPr lang="ru-RU" sz="3600" dirty="0">
              <a:solidFill>
                <a:schemeClr val="accent6">
                  <a:lumMod val="75000"/>
                </a:schemeClr>
              </a:solidFill>
            </a:endParaRPr>
          </a:p>
        </p:txBody>
      </p:sp>
      <p:sp>
        <p:nvSpPr>
          <p:cNvPr id="3" name="Объект 2"/>
          <p:cNvSpPr>
            <a:spLocks noGrp="1"/>
          </p:cNvSpPr>
          <p:nvPr>
            <p:ph idx="1"/>
          </p:nvPr>
        </p:nvSpPr>
        <p:spPr>
          <a:xfrm>
            <a:off x="6848061" y="3074796"/>
            <a:ext cx="5122564" cy="3375736"/>
          </a:xfrm>
        </p:spPr>
        <p:txBody>
          <a:bodyPr/>
          <a:lstStyle/>
          <a:p>
            <a:pPr marL="90488" indent="452438" algn="just"/>
            <a:r>
              <a:rPr lang="ru-RU" dirty="0"/>
              <a:t>Россия – многонациональная страна, на территории которой проживает более 190 народностей. </a:t>
            </a:r>
            <a:endParaRPr lang="ru-RU" dirty="0" smtClean="0"/>
          </a:p>
          <a:p>
            <a:pPr marL="90488" indent="452438" algn="just"/>
            <a:r>
              <a:rPr lang="ru-RU" dirty="0"/>
              <a:t>Каждый народ имеет свой язык, традиции, культуру, но при этом их объединяют общие ценности, одной из которых является любовь к своей стране.  Именно поэтому с 2005 года отмечается этот праздник.</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504" y="2506717"/>
            <a:ext cx="4887607" cy="3381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0223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12192000" cy="6858000"/>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878" y="1011829"/>
            <a:ext cx="3475031" cy="4633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7731" y="1539403"/>
            <a:ext cx="3584575" cy="357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6767" y="1143000"/>
            <a:ext cx="335915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60329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2389" y="0"/>
            <a:ext cx="12192000" cy="6858000"/>
          </a:xfrm>
          <a:prstGeom prst="rect">
            <a:avLst/>
          </a:prstGeom>
        </p:spPr>
      </p:pic>
      <p:sp>
        <p:nvSpPr>
          <p:cNvPr id="2" name="Заголовок 1"/>
          <p:cNvSpPr>
            <a:spLocks noGrp="1"/>
          </p:cNvSpPr>
          <p:nvPr>
            <p:ph type="title"/>
          </p:nvPr>
        </p:nvSpPr>
        <p:spPr/>
        <p:txBody>
          <a:bodyPr>
            <a:normAutofit/>
          </a:bodyPr>
          <a:lstStyle/>
          <a:p>
            <a:pPr algn="ctr"/>
            <a:r>
              <a:rPr lang="ru-RU" sz="8000" dirty="0" smtClean="0">
                <a:solidFill>
                  <a:schemeClr val="accent6">
                    <a:lumMod val="75000"/>
                  </a:schemeClr>
                </a:solidFill>
              </a:rPr>
              <a:t>Татары</a:t>
            </a:r>
            <a:endParaRPr lang="ru-RU" sz="8000" dirty="0">
              <a:solidFill>
                <a:schemeClr val="accent6">
                  <a:lumMod val="75000"/>
                </a:schemeClr>
              </a:solidFill>
            </a:endParaRPr>
          </a:p>
        </p:txBody>
      </p:sp>
      <p:sp>
        <p:nvSpPr>
          <p:cNvPr id="3" name="Объект 2"/>
          <p:cNvSpPr>
            <a:spLocks noGrp="1"/>
          </p:cNvSpPr>
          <p:nvPr>
            <p:ph idx="1"/>
          </p:nvPr>
        </p:nvSpPr>
        <p:spPr>
          <a:xfrm>
            <a:off x="676274" y="2383469"/>
            <a:ext cx="10753725" cy="3766185"/>
          </a:xfrm>
        </p:spPr>
        <p:txBody>
          <a:bodyPr>
            <a:normAutofit lnSpcReduction="10000"/>
          </a:bodyPr>
          <a:lstStyle/>
          <a:p>
            <a:pPr marL="90488" indent="531813" algn="just"/>
            <a:r>
              <a:rPr lang="ru-RU" dirty="0"/>
              <a:t>Татары — второй по численности народ Российской Федерации после русских. Они издавна проживают как на территории Республики Татарстан, так и в других регионах страны. По древности происхождения и богатству культурных традиций они являются одним из самых широко известных этносов России. </a:t>
            </a:r>
            <a:endParaRPr lang="ru-RU" dirty="0" smtClean="0"/>
          </a:p>
          <a:p>
            <a:pPr marL="90488" indent="531813" algn="just"/>
            <a:r>
              <a:rPr lang="ru-RU" dirty="0"/>
              <a:t>История народа, ныне известного как татары, начинается с V-VI веков на территории Великой степи, где кочевали тюркские племена, предки многих современных народов. Языком, от которого произошёл татарский, скорее всего, был кыпчакский. Поскольку тюрки были соседями китайцев, те очень скоро начали узнавать их среди остальных кочевых племен. Одному из народов жители Поднебесной дали название «</a:t>
            </a:r>
            <a:r>
              <a:rPr lang="ru-RU" dirty="0" err="1"/>
              <a:t>дада</a:t>
            </a:r>
            <a:r>
              <a:rPr lang="ru-RU" dirty="0"/>
              <a:t>» — очевидно, именно так для них звучало слово «татар», которое очень рано начинает встречаться в древних тюркских памятниках.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980" y="497318"/>
            <a:ext cx="2468562" cy="164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20904" y="497318"/>
            <a:ext cx="2468562" cy="164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98289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78377" y="-121864"/>
            <a:ext cx="12192000" cy="6858000"/>
          </a:xfrm>
          <a:prstGeom prst="rect">
            <a:avLst/>
          </a:prstGeom>
        </p:spPr>
      </p:pic>
      <p:sp>
        <p:nvSpPr>
          <p:cNvPr id="2" name="Заголовок 1"/>
          <p:cNvSpPr>
            <a:spLocks noGrp="1"/>
          </p:cNvSpPr>
          <p:nvPr>
            <p:ph type="title"/>
          </p:nvPr>
        </p:nvSpPr>
        <p:spPr>
          <a:xfrm>
            <a:off x="657224" y="499533"/>
            <a:ext cx="10772775" cy="676124"/>
          </a:xfrm>
        </p:spPr>
        <p:txBody>
          <a:bodyPr>
            <a:normAutofit fontScale="90000"/>
          </a:bodyPr>
          <a:lstStyle/>
          <a:p>
            <a:pPr algn="ctr"/>
            <a:r>
              <a:rPr lang="ru-RU" sz="4800" dirty="0" smtClean="0">
                <a:solidFill>
                  <a:schemeClr val="accent6">
                    <a:lumMod val="75000"/>
                  </a:schemeClr>
                </a:solidFill>
              </a:rPr>
              <a:t>Соберите национальный татарский костюм</a:t>
            </a:r>
            <a:endParaRPr lang="ru-RU" sz="4800" dirty="0">
              <a:solidFill>
                <a:schemeClr val="accent6">
                  <a:lumMod val="75000"/>
                </a:schemeClr>
              </a:solidFill>
            </a:endParaRPr>
          </a:p>
        </p:txBody>
      </p:sp>
      <p:sp>
        <p:nvSpPr>
          <p:cNvPr id="21" name="Прямоугольник 20"/>
          <p:cNvSpPr/>
          <p:nvPr/>
        </p:nvSpPr>
        <p:spPr>
          <a:xfrm>
            <a:off x="9372555" y="5044860"/>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9</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340" y="1200006"/>
            <a:ext cx="1689100" cy="1268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475572" y="1091522"/>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1</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423" y="2689318"/>
            <a:ext cx="1689100" cy="168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Прямоугольник 13"/>
          <p:cNvSpPr/>
          <p:nvPr/>
        </p:nvSpPr>
        <p:spPr>
          <a:xfrm>
            <a:off x="473529" y="2383806"/>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2</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2423" y="4645151"/>
            <a:ext cx="1689100" cy="1122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Прямоугольник 14"/>
          <p:cNvSpPr/>
          <p:nvPr/>
        </p:nvSpPr>
        <p:spPr>
          <a:xfrm>
            <a:off x="474882" y="4276915"/>
            <a:ext cx="529312" cy="923330"/>
          </a:xfrm>
          <a:prstGeom prst="rect">
            <a:avLst/>
          </a:prstGeom>
          <a:noFill/>
        </p:spPr>
        <p:txBody>
          <a:bodyPr wrap="none" lIns="91440" tIns="45720" rIns="91440" bIns="45720">
            <a:spAutoFit/>
          </a:bodyPr>
          <a:lstStyle/>
          <a:p>
            <a:pPr algn="ctr"/>
            <a:r>
              <a:rPr lang="ru-RU" sz="5400" b="1" dirty="0">
                <a:ln w="9525">
                  <a:solidFill>
                    <a:schemeClr val="bg1"/>
                  </a:solidFill>
                  <a:prstDash val="solid"/>
                </a:ln>
                <a:effectLst>
                  <a:outerShdw blurRad="12700" dist="38100" dir="2700000" algn="tl" rotWithShape="0">
                    <a:schemeClr val="bg1">
                      <a:lumMod val="50000"/>
                    </a:schemeClr>
                  </a:outerShdw>
                </a:effectLst>
              </a:rPr>
              <a:t>3</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4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4959" y="1200005"/>
            <a:ext cx="1455333" cy="2948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Прямоугольник 15"/>
          <p:cNvSpPr/>
          <p:nvPr/>
        </p:nvSpPr>
        <p:spPr>
          <a:xfrm>
            <a:off x="4125637" y="1000154"/>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4</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5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30401" y="2649995"/>
            <a:ext cx="1223102" cy="3318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Прямоугольник 16"/>
          <p:cNvSpPr/>
          <p:nvPr/>
        </p:nvSpPr>
        <p:spPr>
          <a:xfrm>
            <a:off x="4865746" y="4276915"/>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5</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51"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80513" y="1200006"/>
            <a:ext cx="1247749" cy="295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Прямоугольник 17"/>
          <p:cNvSpPr/>
          <p:nvPr/>
        </p:nvSpPr>
        <p:spPr>
          <a:xfrm>
            <a:off x="7115858" y="1030932"/>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6</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52"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88531" y="1200006"/>
            <a:ext cx="10175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Прямоугольник 18"/>
          <p:cNvSpPr/>
          <p:nvPr/>
        </p:nvSpPr>
        <p:spPr>
          <a:xfrm>
            <a:off x="9418002" y="988858"/>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7</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53"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78943" y="3035405"/>
            <a:ext cx="2036762" cy="135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Прямоугольник 19"/>
          <p:cNvSpPr/>
          <p:nvPr/>
        </p:nvSpPr>
        <p:spPr>
          <a:xfrm>
            <a:off x="9259220" y="2939343"/>
            <a:ext cx="529311" cy="923330"/>
          </a:xfrm>
          <a:prstGeom prst="rect">
            <a:avLst/>
          </a:prstGeom>
          <a:noFill/>
        </p:spPr>
        <p:txBody>
          <a:bodyPr wrap="none" lIns="91440" tIns="45720" rIns="91440" bIns="45720">
            <a:spAutoFit/>
          </a:bodyPr>
          <a:lstStyle/>
          <a:p>
            <a:pPr algn="ctr"/>
            <a:r>
              <a:rPr lang="ru-RU"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8</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6154"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8531" y="4593673"/>
            <a:ext cx="1163637"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120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6146"/>
                                        </p:tgtEl>
                                      </p:cBhvr>
                                    </p:animEffect>
                                    <p:anim calcmode="lin" valueType="num">
                                      <p:cBhvr>
                                        <p:cTn id="7" dur="1000"/>
                                        <p:tgtEl>
                                          <p:spTgt spid="6146"/>
                                        </p:tgtEl>
                                        <p:attrNameLst>
                                          <p:attrName>ppt_x</p:attrName>
                                        </p:attrNameLst>
                                      </p:cBhvr>
                                      <p:tavLst>
                                        <p:tav tm="0">
                                          <p:val>
                                            <p:strVal val="ppt_x"/>
                                          </p:val>
                                        </p:tav>
                                        <p:tav tm="100000">
                                          <p:val>
                                            <p:strVal val="ppt_x"/>
                                          </p:val>
                                        </p:tav>
                                      </p:tavLst>
                                    </p:anim>
                                    <p:anim calcmode="lin" valueType="num">
                                      <p:cBhvr>
                                        <p:cTn id="8" dur="1000"/>
                                        <p:tgtEl>
                                          <p:spTgt spid="6146"/>
                                        </p:tgtEl>
                                        <p:attrNameLst>
                                          <p:attrName>ppt_y</p:attrName>
                                        </p:attrNameLst>
                                      </p:cBhvr>
                                      <p:tavLst>
                                        <p:tav tm="0">
                                          <p:val>
                                            <p:strVal val="ppt_y"/>
                                          </p:val>
                                        </p:tav>
                                        <p:tav tm="100000">
                                          <p:val>
                                            <p:strVal val="ppt_y+.1"/>
                                          </p:val>
                                        </p:tav>
                                      </p:tavLst>
                                    </p:anim>
                                    <p:set>
                                      <p:cBhvr>
                                        <p:cTn id="9" dur="1" fill="hold">
                                          <p:stCondLst>
                                            <p:cond delay="999"/>
                                          </p:stCondLst>
                                        </p:cTn>
                                        <p:tgtEl>
                                          <p:spTgt spid="6146"/>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1000"/>
                                        <p:tgtEl>
                                          <p:spTgt spid="6147"/>
                                        </p:tgtEl>
                                      </p:cBhvr>
                                    </p:animEffect>
                                    <p:anim calcmode="lin" valueType="num">
                                      <p:cBhvr>
                                        <p:cTn id="12" dur="1000"/>
                                        <p:tgtEl>
                                          <p:spTgt spid="6147"/>
                                        </p:tgtEl>
                                        <p:attrNameLst>
                                          <p:attrName>ppt_x</p:attrName>
                                        </p:attrNameLst>
                                      </p:cBhvr>
                                      <p:tavLst>
                                        <p:tav tm="0">
                                          <p:val>
                                            <p:strVal val="ppt_x"/>
                                          </p:val>
                                        </p:tav>
                                        <p:tav tm="100000">
                                          <p:val>
                                            <p:strVal val="ppt_x"/>
                                          </p:val>
                                        </p:tav>
                                      </p:tavLst>
                                    </p:anim>
                                    <p:anim calcmode="lin" valueType="num">
                                      <p:cBhvr>
                                        <p:cTn id="13" dur="1000"/>
                                        <p:tgtEl>
                                          <p:spTgt spid="6147"/>
                                        </p:tgtEl>
                                        <p:attrNameLst>
                                          <p:attrName>ppt_y</p:attrName>
                                        </p:attrNameLst>
                                      </p:cBhvr>
                                      <p:tavLst>
                                        <p:tav tm="0">
                                          <p:val>
                                            <p:strVal val="ppt_y"/>
                                          </p:val>
                                        </p:tav>
                                        <p:tav tm="100000">
                                          <p:val>
                                            <p:strVal val="ppt_y+.1"/>
                                          </p:val>
                                        </p:tav>
                                      </p:tavLst>
                                    </p:anim>
                                    <p:set>
                                      <p:cBhvr>
                                        <p:cTn id="14" dur="1" fill="hold">
                                          <p:stCondLst>
                                            <p:cond delay="999"/>
                                          </p:stCondLst>
                                        </p:cTn>
                                        <p:tgtEl>
                                          <p:spTgt spid="6147"/>
                                        </p:tgtEl>
                                        <p:attrNameLst>
                                          <p:attrName>style.visibility</p:attrName>
                                        </p:attrNameLst>
                                      </p:cBhvr>
                                      <p:to>
                                        <p:strVal val="hidden"/>
                                      </p:to>
                                    </p:set>
                                  </p:childTnLst>
                                </p:cTn>
                              </p:par>
                              <p:par>
                                <p:cTn id="15" presetID="42" presetClass="exit" presetSubtype="0" fill="hold" nodeType="withEffect">
                                  <p:stCondLst>
                                    <p:cond delay="0"/>
                                  </p:stCondLst>
                                  <p:childTnLst>
                                    <p:animEffect transition="out" filter="fade">
                                      <p:cBhvr>
                                        <p:cTn id="16" dur="1000"/>
                                        <p:tgtEl>
                                          <p:spTgt spid="6150"/>
                                        </p:tgtEl>
                                      </p:cBhvr>
                                    </p:animEffect>
                                    <p:anim calcmode="lin" valueType="num">
                                      <p:cBhvr>
                                        <p:cTn id="17" dur="1000"/>
                                        <p:tgtEl>
                                          <p:spTgt spid="6150"/>
                                        </p:tgtEl>
                                        <p:attrNameLst>
                                          <p:attrName>ppt_x</p:attrName>
                                        </p:attrNameLst>
                                      </p:cBhvr>
                                      <p:tavLst>
                                        <p:tav tm="0">
                                          <p:val>
                                            <p:strVal val="ppt_x"/>
                                          </p:val>
                                        </p:tav>
                                        <p:tav tm="100000">
                                          <p:val>
                                            <p:strVal val="ppt_x"/>
                                          </p:val>
                                        </p:tav>
                                      </p:tavLst>
                                    </p:anim>
                                    <p:anim calcmode="lin" valueType="num">
                                      <p:cBhvr>
                                        <p:cTn id="18" dur="1000"/>
                                        <p:tgtEl>
                                          <p:spTgt spid="6150"/>
                                        </p:tgtEl>
                                        <p:attrNameLst>
                                          <p:attrName>ppt_y</p:attrName>
                                        </p:attrNameLst>
                                      </p:cBhvr>
                                      <p:tavLst>
                                        <p:tav tm="0">
                                          <p:val>
                                            <p:strVal val="ppt_y"/>
                                          </p:val>
                                        </p:tav>
                                        <p:tav tm="100000">
                                          <p:val>
                                            <p:strVal val="ppt_y+.1"/>
                                          </p:val>
                                        </p:tav>
                                      </p:tavLst>
                                    </p:anim>
                                    <p:set>
                                      <p:cBhvr>
                                        <p:cTn id="19" dur="1" fill="hold">
                                          <p:stCondLst>
                                            <p:cond delay="999"/>
                                          </p:stCondLst>
                                        </p:cTn>
                                        <p:tgtEl>
                                          <p:spTgt spid="6150"/>
                                        </p:tgtEl>
                                        <p:attrNameLst>
                                          <p:attrName>style.visibility</p:attrName>
                                        </p:attrNameLst>
                                      </p:cBhvr>
                                      <p:to>
                                        <p:strVal val="hidden"/>
                                      </p:to>
                                    </p:set>
                                  </p:childTnLst>
                                </p:cTn>
                              </p:par>
                              <p:par>
                                <p:cTn id="20" presetID="42" presetClass="exit" presetSubtype="0" fill="hold" nodeType="withEffect">
                                  <p:stCondLst>
                                    <p:cond delay="0"/>
                                  </p:stCondLst>
                                  <p:childTnLst>
                                    <p:animEffect transition="out" filter="fade">
                                      <p:cBhvr>
                                        <p:cTn id="21" dur="1000"/>
                                        <p:tgtEl>
                                          <p:spTgt spid="6151"/>
                                        </p:tgtEl>
                                      </p:cBhvr>
                                    </p:animEffect>
                                    <p:anim calcmode="lin" valueType="num">
                                      <p:cBhvr>
                                        <p:cTn id="22" dur="1000"/>
                                        <p:tgtEl>
                                          <p:spTgt spid="6151"/>
                                        </p:tgtEl>
                                        <p:attrNameLst>
                                          <p:attrName>ppt_x</p:attrName>
                                        </p:attrNameLst>
                                      </p:cBhvr>
                                      <p:tavLst>
                                        <p:tav tm="0">
                                          <p:val>
                                            <p:strVal val="ppt_x"/>
                                          </p:val>
                                        </p:tav>
                                        <p:tav tm="100000">
                                          <p:val>
                                            <p:strVal val="ppt_x"/>
                                          </p:val>
                                        </p:tav>
                                      </p:tavLst>
                                    </p:anim>
                                    <p:anim calcmode="lin" valueType="num">
                                      <p:cBhvr>
                                        <p:cTn id="23" dur="1000"/>
                                        <p:tgtEl>
                                          <p:spTgt spid="6151"/>
                                        </p:tgtEl>
                                        <p:attrNameLst>
                                          <p:attrName>ppt_y</p:attrName>
                                        </p:attrNameLst>
                                      </p:cBhvr>
                                      <p:tavLst>
                                        <p:tav tm="0">
                                          <p:val>
                                            <p:strVal val="ppt_y"/>
                                          </p:val>
                                        </p:tav>
                                        <p:tav tm="100000">
                                          <p:val>
                                            <p:strVal val="ppt_y+.1"/>
                                          </p:val>
                                        </p:tav>
                                      </p:tavLst>
                                    </p:anim>
                                    <p:set>
                                      <p:cBhvr>
                                        <p:cTn id="24" dur="1" fill="hold">
                                          <p:stCondLst>
                                            <p:cond delay="999"/>
                                          </p:stCondLst>
                                        </p:cTn>
                                        <p:tgtEl>
                                          <p:spTgt spid="6151"/>
                                        </p:tgtEl>
                                        <p:attrNameLst>
                                          <p:attrName>style.visibility</p:attrName>
                                        </p:attrNameLst>
                                      </p:cBhvr>
                                      <p:to>
                                        <p:strVal val="hidden"/>
                                      </p:to>
                                    </p:set>
                                  </p:childTnLst>
                                </p:cTn>
                              </p:par>
                              <p:par>
                                <p:cTn id="25" presetID="42" presetClass="exit" presetSubtype="0" fill="hold" nodeType="withEffect">
                                  <p:stCondLst>
                                    <p:cond delay="0"/>
                                  </p:stCondLst>
                                  <p:childTnLst>
                                    <p:animEffect transition="out" filter="fade">
                                      <p:cBhvr>
                                        <p:cTn id="26" dur="1000"/>
                                        <p:tgtEl>
                                          <p:spTgt spid="6152"/>
                                        </p:tgtEl>
                                      </p:cBhvr>
                                    </p:animEffect>
                                    <p:anim calcmode="lin" valueType="num">
                                      <p:cBhvr>
                                        <p:cTn id="27" dur="1000"/>
                                        <p:tgtEl>
                                          <p:spTgt spid="6152"/>
                                        </p:tgtEl>
                                        <p:attrNameLst>
                                          <p:attrName>ppt_x</p:attrName>
                                        </p:attrNameLst>
                                      </p:cBhvr>
                                      <p:tavLst>
                                        <p:tav tm="0">
                                          <p:val>
                                            <p:strVal val="ppt_x"/>
                                          </p:val>
                                        </p:tav>
                                        <p:tav tm="100000">
                                          <p:val>
                                            <p:strVal val="ppt_x"/>
                                          </p:val>
                                        </p:tav>
                                      </p:tavLst>
                                    </p:anim>
                                    <p:anim calcmode="lin" valueType="num">
                                      <p:cBhvr>
                                        <p:cTn id="28" dur="1000"/>
                                        <p:tgtEl>
                                          <p:spTgt spid="6152"/>
                                        </p:tgtEl>
                                        <p:attrNameLst>
                                          <p:attrName>ppt_y</p:attrName>
                                        </p:attrNameLst>
                                      </p:cBhvr>
                                      <p:tavLst>
                                        <p:tav tm="0">
                                          <p:val>
                                            <p:strVal val="ppt_y"/>
                                          </p:val>
                                        </p:tav>
                                        <p:tav tm="100000">
                                          <p:val>
                                            <p:strVal val="ppt_y+.1"/>
                                          </p:val>
                                        </p:tav>
                                      </p:tavLst>
                                    </p:anim>
                                    <p:set>
                                      <p:cBhvr>
                                        <p:cTn id="29" dur="1" fill="hold">
                                          <p:stCondLst>
                                            <p:cond delay="999"/>
                                          </p:stCondLst>
                                        </p:cTn>
                                        <p:tgtEl>
                                          <p:spTgt spid="6152"/>
                                        </p:tgtEl>
                                        <p:attrNameLst>
                                          <p:attrName>style.visibility</p:attrName>
                                        </p:attrNameLst>
                                      </p:cBhvr>
                                      <p:to>
                                        <p:strVal val="hidden"/>
                                      </p:to>
                                    </p:set>
                                  </p:childTnLst>
                                </p:cTn>
                              </p:par>
                              <p:par>
                                <p:cTn id="30" presetID="42" presetClass="exit" presetSubtype="0" fill="hold" nodeType="withEffect">
                                  <p:stCondLst>
                                    <p:cond delay="0"/>
                                  </p:stCondLst>
                                  <p:childTnLst>
                                    <p:animEffect transition="out" filter="fade">
                                      <p:cBhvr>
                                        <p:cTn id="31" dur="1000"/>
                                        <p:tgtEl>
                                          <p:spTgt spid="6154"/>
                                        </p:tgtEl>
                                      </p:cBhvr>
                                    </p:animEffect>
                                    <p:anim calcmode="lin" valueType="num">
                                      <p:cBhvr>
                                        <p:cTn id="32" dur="1000"/>
                                        <p:tgtEl>
                                          <p:spTgt spid="6154"/>
                                        </p:tgtEl>
                                        <p:attrNameLst>
                                          <p:attrName>ppt_x</p:attrName>
                                        </p:attrNameLst>
                                      </p:cBhvr>
                                      <p:tavLst>
                                        <p:tav tm="0">
                                          <p:val>
                                            <p:strVal val="ppt_x"/>
                                          </p:val>
                                        </p:tav>
                                        <p:tav tm="100000">
                                          <p:val>
                                            <p:strVal val="ppt_x"/>
                                          </p:val>
                                        </p:tav>
                                      </p:tavLst>
                                    </p:anim>
                                    <p:anim calcmode="lin" valueType="num">
                                      <p:cBhvr>
                                        <p:cTn id="33" dur="1000"/>
                                        <p:tgtEl>
                                          <p:spTgt spid="6154"/>
                                        </p:tgtEl>
                                        <p:attrNameLst>
                                          <p:attrName>ppt_y</p:attrName>
                                        </p:attrNameLst>
                                      </p:cBhvr>
                                      <p:tavLst>
                                        <p:tav tm="0">
                                          <p:val>
                                            <p:strVal val="ppt_y"/>
                                          </p:val>
                                        </p:tav>
                                        <p:tav tm="100000">
                                          <p:val>
                                            <p:strVal val="ppt_y+.1"/>
                                          </p:val>
                                        </p:tav>
                                      </p:tavLst>
                                    </p:anim>
                                    <p:set>
                                      <p:cBhvr>
                                        <p:cTn id="34" dur="1" fill="hold">
                                          <p:stCondLst>
                                            <p:cond delay="999"/>
                                          </p:stCondLst>
                                        </p:cTn>
                                        <p:tgtEl>
                                          <p:spTgt spid="61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12192000" cy="6858000"/>
          </a:xfrm>
          <a:prstGeom prst="rect">
            <a:avLst/>
          </a:prstGeom>
        </p:spPr>
      </p:pic>
      <p:sp>
        <p:nvSpPr>
          <p:cNvPr id="3" name="Заголовок 2"/>
          <p:cNvSpPr>
            <a:spLocks noGrp="1"/>
          </p:cNvSpPr>
          <p:nvPr>
            <p:ph type="title"/>
          </p:nvPr>
        </p:nvSpPr>
        <p:spPr/>
        <p:txBody>
          <a:bodyPr/>
          <a:lstStyle/>
          <a:p>
            <a:pPr algn="ctr"/>
            <a:r>
              <a:rPr lang="ru-RU" dirty="0">
                <a:solidFill>
                  <a:schemeClr val="accent6">
                    <a:lumMod val="75000"/>
                  </a:schemeClr>
                </a:solidFill>
              </a:rPr>
              <a:t>Я</a:t>
            </a:r>
            <a:r>
              <a:rPr lang="ru-RU" dirty="0" smtClean="0">
                <a:solidFill>
                  <a:schemeClr val="accent6">
                    <a:lumMod val="75000"/>
                  </a:schemeClr>
                </a:solidFill>
              </a:rPr>
              <a:t>куты</a:t>
            </a:r>
            <a:endParaRPr lang="ru-RU" dirty="0">
              <a:solidFill>
                <a:schemeClr val="accent6">
                  <a:lumMod val="75000"/>
                </a:schemeClr>
              </a:solidFill>
            </a:endParaRPr>
          </a:p>
        </p:txBody>
      </p:sp>
      <p:sp>
        <p:nvSpPr>
          <p:cNvPr id="5" name="Объект 4"/>
          <p:cNvSpPr>
            <a:spLocks noGrp="1"/>
          </p:cNvSpPr>
          <p:nvPr>
            <p:ph idx="1"/>
          </p:nvPr>
        </p:nvSpPr>
        <p:spPr>
          <a:xfrm>
            <a:off x="676274" y="2432304"/>
            <a:ext cx="10753725" cy="3766185"/>
          </a:xfrm>
        </p:spPr>
        <p:txBody>
          <a:bodyPr>
            <a:normAutofit lnSpcReduction="10000"/>
          </a:bodyPr>
          <a:lstStyle/>
          <a:p>
            <a:pPr marL="90488" indent="357188" algn="just"/>
            <a:r>
              <a:rPr lang="ru-RU" dirty="0"/>
              <a:t>Якуты являются коренным населением Республики Якутия (Саха) и самым крупным из всех коренных народов Сибири. О предках якутов было впервые упомянуто в 14 веке. Предки современных якутов — кочевое племя </a:t>
            </a:r>
            <a:r>
              <a:rPr lang="ru-RU" dirty="0" err="1"/>
              <a:t>курыканов</a:t>
            </a:r>
            <a:r>
              <a:rPr lang="ru-RU" dirty="0"/>
              <a:t>, которые до </a:t>
            </a:r>
            <a:r>
              <a:rPr lang="ru-RU" dirty="0" smtClean="0"/>
              <a:t>XIV века </a:t>
            </a:r>
            <a:r>
              <a:rPr lang="ru-RU" dirty="0"/>
              <a:t>жили на территории Забайкалья. Пришли они туда из-за реки Енисей</a:t>
            </a:r>
            <a:r>
              <a:rPr lang="ru-RU" dirty="0" smtClean="0"/>
              <a:t>.</a:t>
            </a:r>
          </a:p>
          <a:p>
            <a:pPr marL="90488" indent="357188" algn="just"/>
            <a:r>
              <a:rPr lang="ru-RU" dirty="0"/>
              <a:t>Основная часть якутов проживает в Якутии, на территории России, некоторая часть живет в Магаданской, Иркутской областях, Красноярском и Хабаровском краях, в Москве, Бурятии, Санкт-Петербурге и на Камчатке</a:t>
            </a:r>
            <a:r>
              <a:rPr lang="ru-RU" dirty="0" smtClean="0"/>
              <a:t>.</a:t>
            </a:r>
          </a:p>
          <a:p>
            <a:pPr marL="90488" indent="357188" algn="just"/>
            <a:r>
              <a:rPr lang="ru-RU" dirty="0"/>
              <a:t>Якуты очень трудолюбивые, выносливые, организованные и упорные люди, обладают хорошей способностью приспосабливаться к новым условиям жизни, переносить трудности, невзгоды и голод</a:t>
            </a:r>
            <a:r>
              <a:rPr lang="ru-RU" dirty="0" smtClean="0"/>
              <a:t>.</a:t>
            </a:r>
            <a:endParaRPr lang="ru-RU" dirty="0"/>
          </a:p>
        </p:txBody>
      </p:sp>
      <p:pic>
        <p:nvPicPr>
          <p:cNvPr id="6" name="Рисунок 5"/>
          <p:cNvPicPr>
            <a:picLocks noChangeAspect="1"/>
          </p:cNvPicPr>
          <p:nvPr/>
        </p:nvPicPr>
        <p:blipFill>
          <a:blip r:embed="rId3"/>
          <a:stretch>
            <a:fillRect/>
          </a:stretch>
        </p:blipFill>
        <p:spPr>
          <a:xfrm>
            <a:off x="1608097" y="494316"/>
            <a:ext cx="2401409" cy="1663415"/>
          </a:xfrm>
          <a:prstGeom prst="rect">
            <a:avLst/>
          </a:prstGeom>
        </p:spPr>
      </p:pic>
      <p:pic>
        <p:nvPicPr>
          <p:cNvPr id="7" name="Рисунок 6"/>
          <p:cNvPicPr>
            <a:picLocks noChangeAspect="1"/>
          </p:cNvPicPr>
          <p:nvPr/>
        </p:nvPicPr>
        <p:blipFill>
          <a:blip r:embed="rId4"/>
          <a:stretch>
            <a:fillRect/>
          </a:stretch>
        </p:blipFill>
        <p:spPr>
          <a:xfrm>
            <a:off x="8239109" y="494315"/>
            <a:ext cx="2484517" cy="1663415"/>
          </a:xfrm>
          <a:prstGeom prst="rect">
            <a:avLst/>
          </a:prstGeom>
        </p:spPr>
      </p:pic>
    </p:spTree>
    <p:extLst>
      <p:ext uri="{BB962C8B-B14F-4D97-AF65-F5344CB8AC3E}">
        <p14:creationId xmlns:p14="http://schemas.microsoft.com/office/powerpoint/2010/main" val="16775217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0" y="0"/>
            <a:ext cx="12192000" cy="6858000"/>
          </a:xfrm>
          <a:prstGeom prst="rect">
            <a:avLst/>
          </a:prstGeom>
        </p:spPr>
      </p:pic>
      <p:sp>
        <p:nvSpPr>
          <p:cNvPr id="3" name="Заголовок 2"/>
          <p:cNvSpPr>
            <a:spLocks noGrp="1"/>
          </p:cNvSpPr>
          <p:nvPr>
            <p:ph type="title"/>
          </p:nvPr>
        </p:nvSpPr>
        <p:spPr>
          <a:xfrm>
            <a:off x="657224" y="499533"/>
            <a:ext cx="10772775" cy="789771"/>
          </a:xfrm>
        </p:spPr>
        <p:txBody>
          <a:bodyPr>
            <a:normAutofit fontScale="90000"/>
          </a:bodyPr>
          <a:lstStyle/>
          <a:p>
            <a:pPr algn="ctr"/>
            <a:r>
              <a:rPr lang="ru-RU" dirty="0" smtClean="0">
                <a:solidFill>
                  <a:schemeClr val="accent6">
                    <a:lumMod val="75000"/>
                  </a:schemeClr>
                </a:solidFill>
              </a:rPr>
              <a:t>Отгадай пословицы</a:t>
            </a:r>
            <a:endParaRPr lang="ru-RU" dirty="0">
              <a:solidFill>
                <a:schemeClr val="accent6">
                  <a:lumMod val="75000"/>
                </a:schemeClr>
              </a:solidFill>
            </a:endParaRPr>
          </a:p>
        </p:txBody>
      </p:sp>
      <p:sp>
        <p:nvSpPr>
          <p:cNvPr id="5" name="Объект 4"/>
          <p:cNvSpPr>
            <a:spLocks noGrp="1"/>
          </p:cNvSpPr>
          <p:nvPr>
            <p:ph idx="1"/>
          </p:nvPr>
        </p:nvSpPr>
        <p:spPr>
          <a:xfrm>
            <a:off x="719137" y="1432221"/>
            <a:ext cx="10753725" cy="539496"/>
          </a:xfrm>
        </p:spPr>
        <p:txBody>
          <a:bodyPr>
            <a:normAutofit/>
          </a:bodyPr>
          <a:lstStyle/>
          <a:p>
            <a:pPr marL="90488" indent="92075" algn="ctr"/>
            <a:r>
              <a:rPr lang="ru-RU" b="1" dirty="0" smtClean="0"/>
              <a:t>Ки</a:t>
            </a:r>
            <a:r>
              <a:rPr lang="en-US" b="1" dirty="0" smtClean="0"/>
              <a:t>h</a:t>
            </a:r>
            <a:r>
              <a:rPr lang="ru-RU" b="1" dirty="0" smtClean="0"/>
              <a:t>и тыла – ох («Слово человека – стрела!»)</a:t>
            </a:r>
            <a:endParaRPr lang="ru-RU" b="1" dirty="0"/>
          </a:p>
        </p:txBody>
      </p:sp>
      <p:sp>
        <p:nvSpPr>
          <p:cNvPr id="9" name="Объект 4"/>
          <p:cNvSpPr txBox="1">
            <a:spLocks/>
          </p:cNvSpPr>
          <p:nvPr/>
        </p:nvSpPr>
        <p:spPr>
          <a:xfrm>
            <a:off x="4257865" y="2240788"/>
            <a:ext cx="3148775" cy="539496"/>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90488" indent="0" algn="ctr">
              <a:buNone/>
            </a:pPr>
            <a:r>
              <a:rPr lang="ru-RU" b="1" dirty="0" smtClean="0">
                <a:solidFill>
                  <a:srgbClr val="C00000"/>
                </a:solidFill>
              </a:rPr>
              <a:t>Язык мой – враг мой!</a:t>
            </a:r>
            <a:endParaRPr lang="ru-RU" b="1" dirty="0">
              <a:solidFill>
                <a:srgbClr val="C00000"/>
              </a:solidFill>
            </a:endParaRPr>
          </a:p>
        </p:txBody>
      </p:sp>
      <p:sp>
        <p:nvSpPr>
          <p:cNvPr id="11" name="Объект 4"/>
          <p:cNvSpPr txBox="1">
            <a:spLocks/>
          </p:cNvSpPr>
          <p:nvPr/>
        </p:nvSpPr>
        <p:spPr>
          <a:xfrm>
            <a:off x="481583" y="3049355"/>
            <a:ext cx="11228831" cy="539496"/>
          </a:xfrm>
          <a:prstGeom prst="rect">
            <a:avLst/>
          </a:prstGeom>
        </p:spPr>
        <p:txBody>
          <a:bodyPr vert="horz" lIns="91440" tIns="45720" rIns="91440" bIns="45720" rtlCol="0">
            <a:normAutofit fontScale="925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90488" indent="357188" algn="ctr"/>
            <a:r>
              <a:rPr lang="ru-RU" b="1" dirty="0"/>
              <a:t>А5ыйах тыл </a:t>
            </a:r>
            <a:r>
              <a:rPr lang="ru-RU" b="1" dirty="0" err="1"/>
              <a:t>минньигэс</a:t>
            </a:r>
            <a:r>
              <a:rPr lang="ru-RU" b="1" dirty="0"/>
              <a:t>, </a:t>
            </a:r>
            <a:r>
              <a:rPr lang="ru-RU" b="1" dirty="0" err="1"/>
              <a:t>элбэх</a:t>
            </a:r>
            <a:r>
              <a:rPr lang="ru-RU" b="1" dirty="0"/>
              <a:t> тыл </a:t>
            </a:r>
            <a:r>
              <a:rPr lang="ru-RU" b="1" dirty="0" err="1"/>
              <a:t>сымсах</a:t>
            </a:r>
            <a:r>
              <a:rPr lang="ru-RU" b="1" dirty="0"/>
              <a:t>. («Мало слов - сладко, много слов — горько</a:t>
            </a:r>
            <a:r>
              <a:rPr lang="ru-RU" b="1" dirty="0" smtClean="0"/>
              <a:t>»)</a:t>
            </a:r>
            <a:endParaRPr lang="ru-RU" b="1" dirty="0"/>
          </a:p>
        </p:txBody>
      </p:sp>
      <p:sp>
        <p:nvSpPr>
          <p:cNvPr id="12" name="Объект 4"/>
          <p:cNvSpPr txBox="1">
            <a:spLocks/>
          </p:cNvSpPr>
          <p:nvPr/>
        </p:nvSpPr>
        <p:spPr>
          <a:xfrm>
            <a:off x="3493008" y="3799163"/>
            <a:ext cx="4489703" cy="539496"/>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90488" indent="0" algn="ctr">
              <a:buNone/>
            </a:pPr>
            <a:r>
              <a:rPr lang="ru-RU" b="1" dirty="0" smtClean="0">
                <a:solidFill>
                  <a:srgbClr val="C00000"/>
                </a:solidFill>
              </a:rPr>
              <a:t>Мал золотник, да дорог</a:t>
            </a:r>
            <a:endParaRPr lang="ru-RU" b="1" dirty="0">
              <a:solidFill>
                <a:srgbClr val="C00000"/>
              </a:solidFill>
            </a:endParaRPr>
          </a:p>
        </p:txBody>
      </p:sp>
      <p:sp>
        <p:nvSpPr>
          <p:cNvPr id="13" name="Объект 4"/>
          <p:cNvSpPr txBox="1">
            <a:spLocks/>
          </p:cNvSpPr>
          <p:nvPr/>
        </p:nvSpPr>
        <p:spPr>
          <a:xfrm>
            <a:off x="359663" y="4589950"/>
            <a:ext cx="11228831" cy="539496"/>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90488" indent="357188" algn="ctr"/>
            <a:r>
              <a:rPr lang="ru-RU" b="1" dirty="0" err="1"/>
              <a:t>Кырдьык</a:t>
            </a:r>
            <a:r>
              <a:rPr lang="ru-RU" b="1" dirty="0"/>
              <a:t> куннээ5эр </a:t>
            </a:r>
            <a:r>
              <a:rPr lang="ru-RU" b="1" dirty="0" err="1"/>
              <a:t>сырдык</a:t>
            </a:r>
            <a:r>
              <a:rPr lang="ru-RU" b="1" dirty="0"/>
              <a:t>. </a:t>
            </a:r>
            <a:r>
              <a:rPr lang="ru-RU" b="1" dirty="0" smtClean="0"/>
              <a:t>(«Правда </a:t>
            </a:r>
            <a:r>
              <a:rPr lang="ru-RU" b="1" dirty="0"/>
              <a:t>светлее </a:t>
            </a:r>
            <a:r>
              <a:rPr lang="ru-RU" b="1" dirty="0" smtClean="0"/>
              <a:t>солнца»)</a:t>
            </a:r>
            <a:endParaRPr lang="ru-RU" b="1" dirty="0"/>
          </a:p>
        </p:txBody>
      </p:sp>
      <p:sp>
        <p:nvSpPr>
          <p:cNvPr id="14" name="Объект 4"/>
          <p:cNvSpPr txBox="1">
            <a:spLocks/>
          </p:cNvSpPr>
          <p:nvPr/>
        </p:nvSpPr>
        <p:spPr>
          <a:xfrm>
            <a:off x="3587400" y="5290143"/>
            <a:ext cx="4489703" cy="539496"/>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90488" indent="0" algn="ctr">
              <a:buNone/>
            </a:pPr>
            <a:r>
              <a:rPr lang="ru-RU" b="1" dirty="0" smtClean="0">
                <a:solidFill>
                  <a:srgbClr val="C00000"/>
                </a:solidFill>
              </a:rPr>
              <a:t>Правда дороже золота</a:t>
            </a:r>
            <a:endParaRPr lang="ru-RU" b="1" dirty="0">
              <a:solidFill>
                <a:srgbClr val="C00000"/>
              </a:solidFill>
            </a:endParaRPr>
          </a:p>
        </p:txBody>
      </p:sp>
    </p:spTree>
    <p:extLst>
      <p:ext uri="{BB962C8B-B14F-4D97-AF65-F5344CB8AC3E}">
        <p14:creationId xmlns:p14="http://schemas.microsoft.com/office/powerpoint/2010/main" val="20857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circle(in)">
                                      <p:cBhvr>
                                        <p:cTn id="1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29" y="-297"/>
            <a:ext cx="12193057" cy="6858594"/>
          </a:xfrm>
          <a:prstGeom prst="rect">
            <a:avLst/>
          </a:prstGeom>
        </p:spPr>
      </p:pic>
      <p:sp>
        <p:nvSpPr>
          <p:cNvPr id="3" name="Заголовок 2"/>
          <p:cNvSpPr>
            <a:spLocks noGrp="1"/>
          </p:cNvSpPr>
          <p:nvPr>
            <p:ph type="title"/>
          </p:nvPr>
        </p:nvSpPr>
        <p:spPr>
          <a:xfrm>
            <a:off x="657606" y="356615"/>
            <a:ext cx="10772775" cy="950723"/>
          </a:xfrm>
        </p:spPr>
        <p:txBody>
          <a:bodyPr/>
          <a:lstStyle/>
          <a:p>
            <a:pPr algn="ctr"/>
            <a:r>
              <a:rPr lang="ru-RU" dirty="0" smtClean="0">
                <a:solidFill>
                  <a:schemeClr val="accent6">
                    <a:lumMod val="75000"/>
                  </a:schemeClr>
                </a:solidFill>
              </a:rPr>
              <a:t>Чеченцы</a:t>
            </a:r>
            <a:endParaRPr lang="ru-RU" dirty="0">
              <a:solidFill>
                <a:schemeClr val="accent6">
                  <a:lumMod val="75000"/>
                </a:schemeClr>
              </a:solidFill>
            </a:endParaRPr>
          </a:p>
        </p:txBody>
      </p:sp>
      <p:sp>
        <p:nvSpPr>
          <p:cNvPr id="4" name="Объект 3"/>
          <p:cNvSpPr>
            <a:spLocks noGrp="1"/>
          </p:cNvSpPr>
          <p:nvPr>
            <p:ph idx="1"/>
          </p:nvPr>
        </p:nvSpPr>
        <p:spPr>
          <a:xfrm>
            <a:off x="657606" y="1476650"/>
            <a:ext cx="10753725" cy="5212334"/>
          </a:xfrm>
        </p:spPr>
        <p:txBody>
          <a:bodyPr/>
          <a:lstStyle/>
          <a:p>
            <a:pPr marL="90488" indent="449263" algn="just"/>
            <a:r>
              <a:rPr lang="ru-RU" dirty="0" smtClean="0"/>
              <a:t>Чеченцы</a:t>
            </a:r>
            <a:r>
              <a:rPr lang="ru-RU" dirty="0"/>
              <a:t> </a:t>
            </a:r>
            <a:r>
              <a:rPr lang="ru-RU" dirty="0" smtClean="0"/>
              <a:t>— </a:t>
            </a:r>
            <a:r>
              <a:rPr lang="ru-RU" dirty="0" err="1" smtClean="0"/>
              <a:t>нахский</a:t>
            </a:r>
            <a:r>
              <a:rPr lang="ru-RU" dirty="0" smtClean="0"/>
              <a:t> народ</a:t>
            </a:r>
            <a:r>
              <a:rPr lang="ru-RU" dirty="0"/>
              <a:t>, проживающий </a:t>
            </a:r>
            <a:r>
              <a:rPr lang="ru-RU" dirty="0" smtClean="0"/>
              <a:t>на Северном Кавказе, </a:t>
            </a:r>
            <a:r>
              <a:rPr lang="ru-RU" dirty="0"/>
              <a:t>коренное </a:t>
            </a:r>
            <a:r>
              <a:rPr lang="ru-RU" dirty="0" smtClean="0"/>
              <a:t>население Чечни. </a:t>
            </a:r>
          </a:p>
          <a:p>
            <a:pPr marL="90488" indent="449263" algn="just"/>
            <a:r>
              <a:rPr lang="ru-RU" dirty="0" smtClean="0"/>
              <a:t>Самый </a:t>
            </a:r>
            <a:r>
              <a:rPr lang="ru-RU" dirty="0"/>
              <a:t>крупный из коренных народов Северного Кавказа, и третий по численности народ в России после русских и татар по переписи 2020—2021 гг. Исторически также проживают в некоторых </a:t>
            </a:r>
            <a:r>
              <a:rPr lang="ru-RU" dirty="0" smtClean="0"/>
              <a:t>районах Дагестана и Ингушетии. </a:t>
            </a:r>
          </a:p>
          <a:p>
            <a:pPr marL="90488" indent="449263" algn="just"/>
            <a:r>
              <a:rPr lang="ru-RU" dirty="0" smtClean="0"/>
              <a:t>У </a:t>
            </a:r>
            <a:r>
              <a:rPr lang="ru-RU" dirty="0" err="1"/>
              <a:t>чеченцов</a:t>
            </a:r>
            <a:r>
              <a:rPr lang="ru-RU" dirty="0"/>
              <a:t>, как и у всех горцев, сложилась историческая любовь к оружию. Чеченцы не только покупали образцовое оружие, но и часто соперничали в его изготовлении с лучшими ремесленниками Северного Кавказа. Главным украшением гостевой комнаты </a:t>
            </a:r>
            <a:r>
              <a:rPr lang="ru-RU" dirty="0" smtClean="0"/>
              <a:t>чеченца </a:t>
            </a:r>
            <a:r>
              <a:rPr lang="ru-RU" dirty="0"/>
              <a:t>являлось оружие. На стенах, коврах развешивались шашки, сабли, кинжалы, ружья и пистолеты. Подарить кинжал, шашку или обменяться ими символизировало дружбу, установление мира. Самыми популярными оружиями на Кавказе были: шашка Гурда, </a:t>
            </a:r>
            <a:r>
              <a:rPr lang="ru-RU" dirty="0" smtClean="0"/>
              <a:t>шашка </a:t>
            </a:r>
            <a:r>
              <a:rPr lang="ru-RU" dirty="0" err="1" smtClean="0"/>
              <a:t>Терс</a:t>
            </a:r>
            <a:r>
              <a:rPr lang="ru-RU" dirty="0" smtClean="0"/>
              <a:t> </a:t>
            </a:r>
            <a:r>
              <a:rPr lang="ru-RU" dirty="0"/>
              <a:t>–</a:t>
            </a:r>
            <a:r>
              <a:rPr lang="ru-RU" dirty="0" err="1"/>
              <a:t>маймал</a:t>
            </a:r>
            <a:r>
              <a:rPr lang="ru-RU" dirty="0"/>
              <a:t>, кинжал (</a:t>
            </a:r>
            <a:r>
              <a:rPr lang="ru-RU" dirty="0" err="1"/>
              <a:t>шаьлта</a:t>
            </a:r>
            <a:r>
              <a:rPr lang="ru-RU" dirty="0"/>
              <a:t>).</a:t>
            </a:r>
          </a:p>
          <a:p>
            <a:endParaRPr lang="ru-RU"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1470" y="351389"/>
            <a:ext cx="1816100" cy="116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6215" y="351389"/>
            <a:ext cx="1719262" cy="116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1025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a:stretch>
            <a:fillRect/>
          </a:stretch>
        </p:blipFill>
        <p:spPr>
          <a:xfrm>
            <a:off x="-529" y="-297"/>
            <a:ext cx="12193057" cy="6858594"/>
          </a:xfrm>
          <a:prstGeom prst="rect">
            <a:avLst/>
          </a:prstGeom>
        </p:spPr>
      </p:pic>
      <p:sp>
        <p:nvSpPr>
          <p:cNvPr id="3" name="Заголовок 2"/>
          <p:cNvSpPr>
            <a:spLocks noGrp="1"/>
          </p:cNvSpPr>
          <p:nvPr>
            <p:ph type="title"/>
          </p:nvPr>
        </p:nvSpPr>
        <p:spPr>
          <a:xfrm>
            <a:off x="657606" y="356615"/>
            <a:ext cx="10772775" cy="950723"/>
          </a:xfrm>
        </p:spPr>
        <p:txBody>
          <a:bodyPr/>
          <a:lstStyle/>
          <a:p>
            <a:pPr algn="ctr"/>
            <a:r>
              <a:rPr lang="ru-RU" dirty="0" smtClean="0">
                <a:solidFill>
                  <a:schemeClr val="accent6">
                    <a:lumMod val="75000"/>
                  </a:schemeClr>
                </a:solidFill>
              </a:rPr>
              <a:t>Отгадай </a:t>
            </a:r>
            <a:r>
              <a:rPr lang="ru-RU" dirty="0" err="1" smtClean="0">
                <a:solidFill>
                  <a:schemeClr val="accent6">
                    <a:lumMod val="75000"/>
                  </a:schemeClr>
                </a:solidFill>
              </a:rPr>
              <a:t>филворд</a:t>
            </a:r>
            <a:endParaRPr lang="ru-RU" dirty="0">
              <a:solidFill>
                <a:schemeClr val="accent6">
                  <a:lumMod val="75000"/>
                </a:schemeClr>
              </a:solidFil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4974" y="1555477"/>
            <a:ext cx="624205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43255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0" y="-297"/>
            <a:ext cx="12193057" cy="6858594"/>
          </a:xfrm>
          <a:prstGeom prst="rect">
            <a:avLst/>
          </a:prstGeom>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0809" y="837535"/>
            <a:ext cx="7370379" cy="4916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80616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29" y="-297"/>
            <a:ext cx="12193057" cy="6858594"/>
          </a:xfrm>
          <a:prstGeom prst="rect">
            <a:avLst/>
          </a:prstGeom>
        </p:spPr>
      </p:pic>
      <p:sp>
        <p:nvSpPr>
          <p:cNvPr id="3" name="Заголовок 2"/>
          <p:cNvSpPr>
            <a:spLocks noGrp="1"/>
          </p:cNvSpPr>
          <p:nvPr>
            <p:ph type="title"/>
          </p:nvPr>
        </p:nvSpPr>
        <p:spPr>
          <a:xfrm>
            <a:off x="657606" y="392450"/>
            <a:ext cx="10772775" cy="1226483"/>
          </a:xfrm>
        </p:spPr>
        <p:txBody>
          <a:bodyPr/>
          <a:lstStyle/>
          <a:p>
            <a:pPr algn="ctr"/>
            <a:r>
              <a:rPr lang="ru-RU" dirty="0" smtClean="0">
                <a:solidFill>
                  <a:schemeClr val="accent6">
                    <a:lumMod val="75000"/>
                  </a:schemeClr>
                </a:solidFill>
              </a:rPr>
              <a:t>Калмыки</a:t>
            </a:r>
            <a:endParaRPr lang="ru-RU" dirty="0">
              <a:solidFill>
                <a:schemeClr val="accent6">
                  <a:lumMod val="75000"/>
                </a:schemeClr>
              </a:solidFill>
            </a:endParaRPr>
          </a:p>
        </p:txBody>
      </p:sp>
      <p:sp>
        <p:nvSpPr>
          <p:cNvPr id="4" name="Объект 3"/>
          <p:cNvSpPr>
            <a:spLocks noGrp="1"/>
          </p:cNvSpPr>
          <p:nvPr>
            <p:ph idx="1"/>
          </p:nvPr>
        </p:nvSpPr>
        <p:spPr>
          <a:xfrm>
            <a:off x="676656" y="1316736"/>
            <a:ext cx="10753725" cy="5175504"/>
          </a:xfrm>
        </p:spPr>
        <p:txBody>
          <a:bodyPr>
            <a:normAutofit fontScale="92500"/>
          </a:bodyPr>
          <a:lstStyle/>
          <a:p>
            <a:pPr marL="90488" indent="449263" algn="just"/>
            <a:r>
              <a:rPr lang="ru-RU" dirty="0" smtClean="0"/>
              <a:t>Калмыки </a:t>
            </a:r>
            <a:r>
              <a:rPr lang="ru-RU" dirty="0"/>
              <a:t>— монгольский народ ойратской группы. Проживают в основном в Республике Калмыкия — и других субъектах Российской Федерации. Основным направлением деятельности калмыков было кочевое и полукочевое скотоводство. Племена выживали за счёт разведения овец и коз, которые давали мясо и молоко, а в суровых степных условиях передвигались на лошадях и верблюдах.</a:t>
            </a:r>
          </a:p>
          <a:p>
            <a:pPr marL="90488" indent="449263" algn="just"/>
            <a:r>
              <a:rPr lang="ru-RU" dirty="0"/>
              <a:t>Одна из традиций калмыков - традиция гостеприимства. Традиция обязывает калмыка прежде всего напоить и накормить гостя, не расспрашивая, кто он и откуда.</a:t>
            </a:r>
          </a:p>
          <a:p>
            <a:pPr marL="90488" indent="449263" algn="just"/>
            <a:r>
              <a:rPr lang="ru-RU" dirty="0"/>
              <a:t>Есть калмыцкая пословица: "Сначала дай гостю утолить жажду, а потом спрашивай у него причину визита",  «</a:t>
            </a:r>
            <a:r>
              <a:rPr lang="ru-RU" dirty="0" err="1"/>
              <a:t>Хотын</a:t>
            </a:r>
            <a:r>
              <a:rPr lang="ru-RU" dirty="0"/>
              <a:t> </a:t>
            </a:r>
            <a:r>
              <a:rPr lang="ru-RU" dirty="0" err="1"/>
              <a:t>сяннь</a:t>
            </a:r>
            <a:r>
              <a:rPr lang="ru-RU" dirty="0"/>
              <a:t> </a:t>
            </a:r>
            <a:r>
              <a:rPr lang="ru-RU" dirty="0" err="1"/>
              <a:t>куунд</a:t>
            </a:r>
            <a:r>
              <a:rPr lang="ru-RU" dirty="0"/>
              <a:t> </a:t>
            </a:r>
            <a:r>
              <a:rPr lang="ru-RU" dirty="0" err="1"/>
              <a:t>ег</a:t>
            </a:r>
            <a:r>
              <a:rPr lang="ru-RU" dirty="0"/>
              <a:t>» (Лучшую пищу отдай гостю)</a:t>
            </a:r>
          </a:p>
          <a:p>
            <a:pPr marL="90488" indent="449263" algn="just"/>
            <a:r>
              <a:rPr lang="ru-RU" dirty="0"/>
              <a:t>Чайная церемония — один из важных обрядов калмыков. Калмыцкий молочный чай варили на основе молока, соли, масла или жира. Им освящают новое жилье, с пиалой встречают новорожденного ребенка и провожают ушедшего в иной мир. Калмыки верят, что можно продлить жизнь и удалить препятствия с ее пути с помощью ритуального приготовления самого любимого в народе напитка – молочного чая.</a:t>
            </a:r>
          </a:p>
          <a:p>
            <a:endParaRPr lang="ru-RU" dirty="0"/>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4025" y="331906"/>
            <a:ext cx="1579562"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4912" y="325556"/>
            <a:ext cx="1554162" cy="106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4059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29" y="-297"/>
            <a:ext cx="12193057" cy="6858594"/>
          </a:xfrm>
          <a:prstGeom prst="rect">
            <a:avLst/>
          </a:prstGeom>
        </p:spPr>
      </p:pic>
      <p:sp>
        <p:nvSpPr>
          <p:cNvPr id="3" name="Заголовок 2"/>
          <p:cNvSpPr>
            <a:spLocks noGrp="1"/>
          </p:cNvSpPr>
          <p:nvPr>
            <p:ph type="title"/>
          </p:nvPr>
        </p:nvSpPr>
        <p:spPr>
          <a:xfrm>
            <a:off x="657606" y="392450"/>
            <a:ext cx="10772775" cy="1226483"/>
          </a:xfrm>
        </p:spPr>
        <p:txBody>
          <a:bodyPr/>
          <a:lstStyle/>
          <a:p>
            <a:pPr algn="ctr"/>
            <a:r>
              <a:rPr lang="ru-RU" dirty="0" err="1" smtClean="0">
                <a:solidFill>
                  <a:schemeClr val="accent6">
                    <a:lumMod val="75000"/>
                  </a:schemeClr>
                </a:solidFill>
              </a:rPr>
              <a:t>Джомба</a:t>
            </a:r>
            <a:endParaRPr lang="ru-RU" dirty="0">
              <a:solidFill>
                <a:schemeClr val="accent6">
                  <a:lumMod val="75000"/>
                </a:schemeClr>
              </a:solidFill>
            </a:endParaRPr>
          </a:p>
        </p:txBody>
      </p:sp>
      <p:sp>
        <p:nvSpPr>
          <p:cNvPr id="2" name="Объект 1"/>
          <p:cNvSpPr>
            <a:spLocks noGrp="1"/>
          </p:cNvSpPr>
          <p:nvPr>
            <p:ph idx="1"/>
          </p:nvPr>
        </p:nvSpPr>
        <p:spPr>
          <a:xfrm>
            <a:off x="6611112" y="1371600"/>
            <a:ext cx="4819269" cy="4965192"/>
          </a:xfrm>
        </p:spPr>
        <p:txBody>
          <a:bodyPr/>
          <a:lstStyle/>
          <a:p>
            <a:r>
              <a:rPr lang="ru-RU" dirty="0" smtClean="0"/>
              <a:t>Ингредиенты:</a:t>
            </a:r>
          </a:p>
          <a:p>
            <a:r>
              <a:rPr lang="ru-RU" dirty="0"/>
              <a:t>прессованный зеленый чай;</a:t>
            </a:r>
          </a:p>
          <a:p>
            <a:r>
              <a:rPr lang="ru-RU" dirty="0"/>
              <a:t>с</a:t>
            </a:r>
            <a:r>
              <a:rPr lang="ru-RU" dirty="0" smtClean="0"/>
              <a:t>ахар;</a:t>
            </a:r>
          </a:p>
          <a:p>
            <a:r>
              <a:rPr lang="ru-RU" dirty="0" smtClean="0"/>
              <a:t>молоко </a:t>
            </a:r>
            <a:r>
              <a:rPr lang="ru-RU" dirty="0"/>
              <a:t>с жирностью 3,5%;</a:t>
            </a:r>
          </a:p>
          <a:p>
            <a:r>
              <a:rPr lang="ru-RU" dirty="0" smtClean="0"/>
              <a:t>бульон говяжий;</a:t>
            </a:r>
          </a:p>
          <a:p>
            <a:r>
              <a:rPr lang="ru-RU" dirty="0" smtClean="0"/>
              <a:t>вода;</a:t>
            </a:r>
          </a:p>
          <a:p>
            <a:r>
              <a:rPr lang="ru-RU" dirty="0"/>
              <a:t>м</a:t>
            </a:r>
            <a:r>
              <a:rPr lang="ru-RU" dirty="0" smtClean="0"/>
              <a:t>олоко;</a:t>
            </a:r>
            <a:endParaRPr lang="ru-RU" dirty="0"/>
          </a:p>
          <a:p>
            <a:r>
              <a:rPr lang="ru-RU" dirty="0"/>
              <a:t>бараний жир</a:t>
            </a:r>
            <a:r>
              <a:rPr lang="ru-RU" dirty="0" smtClean="0"/>
              <a:t>;</a:t>
            </a:r>
          </a:p>
          <a:p>
            <a:r>
              <a:rPr lang="ru-RU" dirty="0"/>
              <a:t>в</a:t>
            </a:r>
            <a:r>
              <a:rPr lang="ru-RU" dirty="0" smtClean="0"/>
              <a:t>аниль;</a:t>
            </a:r>
            <a:endParaRPr lang="ru-RU" dirty="0"/>
          </a:p>
          <a:p>
            <a:r>
              <a:rPr lang="ru-RU" dirty="0"/>
              <a:t>соль.</a:t>
            </a:r>
          </a:p>
          <a:p>
            <a:endParaRPr lang="ru-RU"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195" y="1848351"/>
            <a:ext cx="4850521" cy="3161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84283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5" name="Рисунок 14"/>
          <p:cNvPicPr>
            <a:picLocks noChangeAspect="1"/>
          </p:cNvPicPr>
          <p:nvPr/>
        </p:nvPicPr>
        <p:blipFill>
          <a:blip r:embed="rId2"/>
          <a:stretch>
            <a:fillRect/>
          </a:stretch>
        </p:blipFill>
        <p:spPr>
          <a:xfrm>
            <a:off x="-529" y="-297"/>
            <a:ext cx="12193057" cy="6858594"/>
          </a:xfrm>
          <a:prstGeom prst="rect">
            <a:avLst/>
          </a:prstGeom>
        </p:spPr>
      </p:pic>
      <p:sp>
        <p:nvSpPr>
          <p:cNvPr id="4" name="Заголовок 3"/>
          <p:cNvSpPr>
            <a:spLocks noGrp="1"/>
          </p:cNvSpPr>
          <p:nvPr>
            <p:ph type="title"/>
          </p:nvPr>
        </p:nvSpPr>
        <p:spPr>
          <a:xfrm>
            <a:off x="657224" y="499533"/>
            <a:ext cx="10772775" cy="1073235"/>
          </a:xfrm>
        </p:spPr>
        <p:txBody>
          <a:bodyPr>
            <a:normAutofit/>
          </a:bodyPr>
          <a:lstStyle/>
          <a:p>
            <a:pPr algn="ctr"/>
            <a:r>
              <a:rPr lang="ru-RU" sz="4800" dirty="0">
                <a:solidFill>
                  <a:srgbClr val="C00000"/>
                </a:solidFill>
              </a:rPr>
              <a:t>П</a:t>
            </a:r>
            <a:r>
              <a:rPr lang="ru-RU" sz="4800" dirty="0" smtClean="0">
                <a:solidFill>
                  <a:srgbClr val="C00000"/>
                </a:solidFill>
              </a:rPr>
              <a:t>озолоти </a:t>
            </a:r>
            <a:r>
              <a:rPr lang="ru-RU" sz="4800" dirty="0">
                <a:solidFill>
                  <a:srgbClr val="C00000"/>
                </a:solidFill>
              </a:rPr>
              <a:t>ручку, всю правду </a:t>
            </a:r>
            <a:r>
              <a:rPr lang="ru-RU" sz="4800" dirty="0" smtClean="0">
                <a:solidFill>
                  <a:srgbClr val="C00000"/>
                </a:solidFill>
              </a:rPr>
              <a:t>расскажу… </a:t>
            </a:r>
            <a:endParaRPr lang="ru-RU" sz="4800" dirty="0">
              <a:solidFill>
                <a:srgbClr val="C00000"/>
              </a:solidFill>
            </a:endParaRPr>
          </a:p>
        </p:txBody>
      </p:sp>
      <p:sp>
        <p:nvSpPr>
          <p:cNvPr id="10" name="Заголовок 3"/>
          <p:cNvSpPr txBox="1">
            <a:spLocks/>
          </p:cNvSpPr>
          <p:nvPr/>
        </p:nvSpPr>
        <p:spPr>
          <a:xfrm>
            <a:off x="657223" y="1713991"/>
            <a:ext cx="10772775" cy="1073235"/>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algn="ctr"/>
            <a:r>
              <a:rPr lang="ru-RU" dirty="0">
                <a:solidFill>
                  <a:srgbClr val="C00000"/>
                </a:solidFill>
              </a:rPr>
              <a:t>Ай </a:t>
            </a:r>
            <a:r>
              <a:rPr lang="ru-RU" dirty="0" err="1">
                <a:solidFill>
                  <a:srgbClr val="C00000"/>
                </a:solidFill>
              </a:rPr>
              <a:t>нанэ</a:t>
            </a:r>
            <a:r>
              <a:rPr lang="ru-RU" dirty="0">
                <a:solidFill>
                  <a:srgbClr val="C00000"/>
                </a:solidFill>
              </a:rPr>
              <a:t>, </a:t>
            </a:r>
            <a:r>
              <a:rPr lang="ru-RU" dirty="0" err="1">
                <a:solidFill>
                  <a:srgbClr val="C00000"/>
                </a:solidFill>
              </a:rPr>
              <a:t>нанэ</a:t>
            </a:r>
            <a:r>
              <a:rPr lang="ru-RU" dirty="0">
                <a:solidFill>
                  <a:srgbClr val="C00000"/>
                </a:solidFill>
              </a:rPr>
              <a:t>, </a:t>
            </a:r>
            <a:r>
              <a:rPr lang="ru-RU" dirty="0" err="1" smtClean="0">
                <a:solidFill>
                  <a:srgbClr val="C00000"/>
                </a:solidFill>
              </a:rPr>
              <a:t>ромалэ</a:t>
            </a:r>
            <a:r>
              <a:rPr lang="ru-RU" dirty="0" smtClean="0">
                <a:solidFill>
                  <a:srgbClr val="C00000"/>
                </a:solidFill>
              </a:rPr>
              <a:t>…</a:t>
            </a:r>
            <a:endParaRPr lang="ru-RU" dirty="0">
              <a:solidFill>
                <a:srgbClr val="C00000"/>
              </a:solidFill>
            </a:endParaRPr>
          </a:p>
        </p:txBody>
      </p:sp>
      <p:sp>
        <p:nvSpPr>
          <p:cNvPr id="11" name="Заголовок 3"/>
          <p:cNvSpPr txBox="1">
            <a:spLocks/>
          </p:cNvSpPr>
          <p:nvPr/>
        </p:nvSpPr>
        <p:spPr>
          <a:xfrm>
            <a:off x="657223" y="2865042"/>
            <a:ext cx="10772775" cy="1896073"/>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algn="ctr"/>
            <a:r>
              <a:rPr lang="ru-RU" sz="4800" dirty="0">
                <a:solidFill>
                  <a:srgbClr val="C00000"/>
                </a:solidFill>
              </a:rPr>
              <a:t>Мохнатый шмель — на душистый хмель</a:t>
            </a:r>
            <a:r>
              <a:rPr lang="ru-RU" sz="4800" dirty="0" smtClean="0">
                <a:solidFill>
                  <a:srgbClr val="C00000"/>
                </a:solidFill>
              </a:rPr>
              <a:t>, </a:t>
            </a:r>
          </a:p>
          <a:p>
            <a:pPr algn="ctr"/>
            <a:r>
              <a:rPr lang="ru-RU" sz="4800" dirty="0" smtClean="0">
                <a:solidFill>
                  <a:srgbClr val="C00000"/>
                </a:solidFill>
              </a:rPr>
              <a:t>Цапля </a:t>
            </a:r>
            <a:r>
              <a:rPr lang="ru-RU" sz="4800" dirty="0">
                <a:solidFill>
                  <a:srgbClr val="C00000"/>
                </a:solidFill>
              </a:rPr>
              <a:t>серая — в </a:t>
            </a:r>
            <a:r>
              <a:rPr lang="ru-RU" sz="4800" dirty="0" smtClean="0">
                <a:solidFill>
                  <a:srgbClr val="C00000"/>
                </a:solidFill>
              </a:rPr>
              <a:t>камыши</a:t>
            </a:r>
            <a:endParaRPr lang="ru-RU" sz="4800" dirty="0">
              <a:solidFill>
                <a:srgbClr val="C00000"/>
              </a:solidFill>
            </a:endParaRPr>
          </a:p>
        </p:txBody>
      </p:sp>
      <p:sp>
        <p:nvSpPr>
          <p:cNvPr id="13" name="Заголовок 3"/>
          <p:cNvSpPr txBox="1">
            <a:spLocks/>
          </p:cNvSpPr>
          <p:nvPr/>
        </p:nvSpPr>
        <p:spPr>
          <a:xfrm>
            <a:off x="296606" y="5074920"/>
            <a:ext cx="11494007" cy="1365097"/>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algn="ctr"/>
            <a:r>
              <a:rPr lang="ru-RU" dirty="0">
                <a:solidFill>
                  <a:srgbClr val="C00000"/>
                </a:solidFill>
              </a:rPr>
              <a:t>Ой, хорошая моя, глаз на тебя сегодня положат, точно знаю. </a:t>
            </a:r>
          </a:p>
        </p:txBody>
      </p:sp>
    </p:spTree>
    <p:extLst>
      <p:ext uri="{BB962C8B-B14F-4D97-AF65-F5344CB8AC3E}">
        <p14:creationId xmlns:p14="http://schemas.microsoft.com/office/powerpoint/2010/main" val="15452846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5" name="Рисунок 14"/>
          <p:cNvPicPr>
            <a:picLocks noChangeAspect="1"/>
          </p:cNvPicPr>
          <p:nvPr/>
        </p:nvPicPr>
        <p:blipFill>
          <a:blip r:embed="rId2"/>
          <a:stretch>
            <a:fillRect/>
          </a:stretch>
        </p:blipFill>
        <p:spPr>
          <a:xfrm>
            <a:off x="-529" y="-297"/>
            <a:ext cx="12193057" cy="6858594"/>
          </a:xfrm>
          <a:prstGeom prst="rect">
            <a:avLst/>
          </a:prstGeom>
        </p:spPr>
      </p:pic>
      <p:sp>
        <p:nvSpPr>
          <p:cNvPr id="4" name="Заголовок 3"/>
          <p:cNvSpPr>
            <a:spLocks noGrp="1"/>
          </p:cNvSpPr>
          <p:nvPr>
            <p:ph type="title"/>
          </p:nvPr>
        </p:nvSpPr>
        <p:spPr>
          <a:xfrm>
            <a:off x="657224" y="499533"/>
            <a:ext cx="10772775" cy="1073235"/>
          </a:xfrm>
        </p:spPr>
        <p:txBody>
          <a:bodyPr>
            <a:normAutofit/>
          </a:bodyPr>
          <a:lstStyle/>
          <a:p>
            <a:pPr algn="ctr"/>
            <a:r>
              <a:rPr lang="ru-RU" sz="4800" dirty="0" smtClean="0">
                <a:solidFill>
                  <a:schemeClr val="accent6">
                    <a:lumMod val="75000"/>
                  </a:schemeClr>
                </a:solidFill>
              </a:rPr>
              <a:t>Цыгане </a:t>
            </a:r>
            <a:endParaRPr lang="ru-RU" sz="4800" dirty="0">
              <a:solidFill>
                <a:schemeClr val="accent6">
                  <a:lumMod val="75000"/>
                </a:schemeClr>
              </a:solidFill>
            </a:endParaRPr>
          </a:p>
        </p:txBody>
      </p:sp>
      <p:sp>
        <p:nvSpPr>
          <p:cNvPr id="10" name="Заголовок 3"/>
          <p:cNvSpPr txBox="1">
            <a:spLocks/>
          </p:cNvSpPr>
          <p:nvPr/>
        </p:nvSpPr>
        <p:spPr>
          <a:xfrm>
            <a:off x="657223" y="1572769"/>
            <a:ext cx="10772775" cy="4462272"/>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indent="539750" algn="just"/>
            <a:r>
              <a:rPr lang="ru-RU" dirty="0">
                <a:solidFill>
                  <a:schemeClr val="accent6">
                    <a:lumMod val="75000"/>
                  </a:schemeClr>
                </a:solidFill>
              </a:rPr>
              <a:t>Считается, что предками цыган являются </a:t>
            </a:r>
            <a:r>
              <a:rPr lang="ru-RU" dirty="0" err="1">
                <a:solidFill>
                  <a:schemeClr val="accent6">
                    <a:lumMod val="75000"/>
                  </a:schemeClr>
                </a:solidFill>
              </a:rPr>
              <a:t>домы</a:t>
            </a:r>
            <a:r>
              <a:rPr lang="ru-RU" dirty="0">
                <a:solidFill>
                  <a:schemeClr val="accent6">
                    <a:lumMod val="75000"/>
                  </a:schemeClr>
                </a:solidFill>
              </a:rPr>
              <a:t> – одна из кочевых каст Индии. Они были странствующими музыкантами и гадателями, но, как и все кочевники, не чурались коневодства и смежных видов ремесла. На территории Российской Федерации по переписи населения 2010 года их насчитывается около 220 тыс. человек. В России проживают так называемые "русские цыгане" (</a:t>
            </a:r>
            <a:r>
              <a:rPr lang="ru-RU" dirty="0" err="1">
                <a:solidFill>
                  <a:schemeClr val="accent6">
                    <a:lumMod val="75000"/>
                  </a:schemeClr>
                </a:solidFill>
              </a:rPr>
              <a:t>руска</a:t>
            </a:r>
            <a:r>
              <a:rPr lang="ru-RU" dirty="0">
                <a:solidFill>
                  <a:schemeClr val="accent6">
                    <a:lumMod val="75000"/>
                  </a:schemeClr>
                </a:solidFill>
              </a:rPr>
              <a:t> рома), цыгане молдавские, венгерские (мадьяры), среднеазиатские (</a:t>
            </a:r>
            <a:r>
              <a:rPr lang="ru-RU" dirty="0" err="1">
                <a:solidFill>
                  <a:schemeClr val="accent6">
                    <a:lumMod val="75000"/>
                  </a:schemeClr>
                </a:solidFill>
              </a:rPr>
              <a:t>мугаты</a:t>
            </a:r>
            <a:r>
              <a:rPr lang="ru-RU" dirty="0">
                <a:solidFill>
                  <a:schemeClr val="accent6">
                    <a:lumMod val="75000"/>
                  </a:schemeClr>
                </a:solidFill>
              </a:rPr>
              <a:t> или люли), </a:t>
            </a:r>
            <a:r>
              <a:rPr lang="ru-RU" dirty="0" err="1">
                <a:solidFill>
                  <a:schemeClr val="accent6">
                    <a:lumMod val="75000"/>
                  </a:schemeClr>
                </a:solidFill>
              </a:rPr>
              <a:t>котляры</a:t>
            </a:r>
            <a:r>
              <a:rPr lang="ru-RU" dirty="0">
                <a:solidFill>
                  <a:schemeClr val="accent6">
                    <a:lumMod val="75000"/>
                  </a:schemeClr>
                </a:solidFill>
              </a:rPr>
              <a:t> (</a:t>
            </a:r>
            <a:r>
              <a:rPr lang="ru-RU" dirty="0" err="1">
                <a:solidFill>
                  <a:schemeClr val="accent6">
                    <a:lumMod val="75000"/>
                  </a:schemeClr>
                </a:solidFill>
              </a:rPr>
              <a:t>кэлдэрары</a:t>
            </a:r>
            <a:r>
              <a:rPr lang="ru-RU" dirty="0">
                <a:solidFill>
                  <a:schemeClr val="accent6">
                    <a:lumMod val="75000"/>
                  </a:schemeClr>
                </a:solidFill>
              </a:rPr>
              <a:t>), а также представители других, не столь многочисленных </a:t>
            </a:r>
            <a:r>
              <a:rPr lang="ru-RU" dirty="0" err="1">
                <a:solidFill>
                  <a:schemeClr val="accent6">
                    <a:lumMod val="75000"/>
                  </a:schemeClr>
                </a:solidFill>
              </a:rPr>
              <a:t>субэтнических</a:t>
            </a:r>
            <a:r>
              <a:rPr lang="ru-RU" dirty="0">
                <a:solidFill>
                  <a:schemeClr val="accent6">
                    <a:lumMod val="75000"/>
                  </a:schemeClr>
                </a:solidFill>
              </a:rPr>
              <a:t> групп.</a:t>
            </a:r>
          </a:p>
          <a:p>
            <a:pPr indent="539750" algn="just"/>
            <a:r>
              <a:rPr lang="ru-RU" dirty="0">
                <a:solidFill>
                  <a:schemeClr val="accent6">
                    <a:lumMod val="75000"/>
                  </a:schemeClr>
                </a:solidFill>
              </a:rPr>
              <a:t>Высокая плотность цыган в Ростовской области, Краснодарском крае и в </a:t>
            </a:r>
            <a:r>
              <a:rPr lang="ru-RU" dirty="0" smtClean="0">
                <a:solidFill>
                  <a:schemeClr val="accent6">
                    <a:lumMod val="75000"/>
                  </a:schemeClr>
                </a:solidFill>
              </a:rPr>
              <a:t>Ставрополье. </a:t>
            </a:r>
            <a:r>
              <a:rPr lang="ru-RU" dirty="0">
                <a:solidFill>
                  <a:schemeClr val="accent6">
                    <a:lumMod val="75000"/>
                  </a:schemeClr>
                </a:solidFill>
              </a:rPr>
              <a:t>Современные цыгане ведут оседлый образ жизни, только незначительная их часть сохраняют кочевой образ жизни, но и они периодически возвращаются домой для сбора урожая.</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166" y="375305"/>
            <a:ext cx="2054225"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69111" y="386418"/>
            <a:ext cx="2730500" cy="1427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81949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5" name="Рисунок 14"/>
          <p:cNvPicPr>
            <a:picLocks noChangeAspect="1"/>
          </p:cNvPicPr>
          <p:nvPr/>
        </p:nvPicPr>
        <p:blipFill>
          <a:blip r:embed="rId2"/>
          <a:stretch>
            <a:fillRect/>
          </a:stretch>
        </p:blipFill>
        <p:spPr>
          <a:xfrm>
            <a:off x="-52919" y="-594"/>
            <a:ext cx="12193057" cy="6858594"/>
          </a:xfrm>
          <a:prstGeom prst="rect">
            <a:avLst/>
          </a:prstGeom>
        </p:spPr>
      </p:pic>
      <p:sp>
        <p:nvSpPr>
          <p:cNvPr id="4" name="Заголовок 3"/>
          <p:cNvSpPr>
            <a:spLocks noGrp="1"/>
          </p:cNvSpPr>
          <p:nvPr>
            <p:ph type="title"/>
          </p:nvPr>
        </p:nvSpPr>
        <p:spPr>
          <a:xfrm>
            <a:off x="709611" y="353482"/>
            <a:ext cx="10772775" cy="791523"/>
          </a:xfrm>
        </p:spPr>
        <p:txBody>
          <a:bodyPr>
            <a:normAutofit/>
          </a:bodyPr>
          <a:lstStyle/>
          <a:p>
            <a:pPr algn="ctr"/>
            <a:r>
              <a:rPr lang="ru-RU" sz="4000" dirty="0" smtClean="0">
                <a:solidFill>
                  <a:schemeClr val="accent6">
                    <a:lumMod val="75000"/>
                  </a:schemeClr>
                </a:solidFill>
              </a:rPr>
              <a:t>Русско-цыганский словарь</a:t>
            </a:r>
            <a:endParaRPr lang="ru-RU" sz="4000" dirty="0">
              <a:solidFill>
                <a:schemeClr val="accent6">
                  <a:lumMod val="75000"/>
                </a:schemeClr>
              </a:solidFill>
            </a:endParaRPr>
          </a:p>
        </p:txBody>
      </p:sp>
      <p:sp>
        <p:nvSpPr>
          <p:cNvPr id="10" name="Заголовок 3"/>
          <p:cNvSpPr txBox="1">
            <a:spLocks/>
          </p:cNvSpPr>
          <p:nvPr/>
        </p:nvSpPr>
        <p:spPr>
          <a:xfrm>
            <a:off x="657223" y="1572769"/>
            <a:ext cx="10772775" cy="4462272"/>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indent="539750" algn="just"/>
            <a:endParaRPr lang="ru-RU" dirty="0">
              <a:solidFill>
                <a:schemeClr val="accent6">
                  <a:lumMod val="75000"/>
                </a:schemeClr>
              </a:solidFill>
            </a:endParaRPr>
          </a:p>
        </p:txBody>
      </p:sp>
      <p:sp>
        <p:nvSpPr>
          <p:cNvPr id="2" name="Прямоугольник 1"/>
          <p:cNvSpPr/>
          <p:nvPr/>
        </p:nvSpPr>
        <p:spPr>
          <a:xfrm>
            <a:off x="1271449" y="1023416"/>
            <a:ext cx="4101739" cy="5172698"/>
          </a:xfrm>
          <a:prstGeom prst="rect">
            <a:avLst/>
          </a:prstGeom>
        </p:spPr>
        <p:txBody>
          <a:bodyPr wrap="square">
            <a:spAutoFit/>
          </a:bodyPr>
          <a:lstStyle/>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в этот день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дрэ</a:t>
            </a:r>
            <a:r>
              <a:rPr lang="ru-RU" sz="2000" b="1" dirty="0">
                <a:latin typeface="Times New Roman" panose="02020603050405020304" pitchFamily="18" charset="0"/>
                <a:ea typeface="Calibri" panose="020F0502020204030204" pitchFamily="34" charset="0"/>
                <a:cs typeface="Times New Roman" panose="02020603050405020304" pitchFamily="18" charset="0"/>
              </a:rPr>
              <a:t> ада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дэвэс</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в эту ночь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дрэ</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адая</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рат</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вас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тумэн</a:t>
            </a:r>
            <a:r>
              <a:rPr lang="ru-RU" sz="2000" b="1" dirty="0">
                <a:latin typeface="Times New Roman" panose="02020603050405020304" pitchFamily="18" charset="0"/>
                <a:ea typeface="Calibri" panose="020F0502020204030204" pitchFamily="34" charset="0"/>
                <a:cs typeface="Times New Roman" panose="02020603050405020304" pitchFamily="18" charset="0"/>
              </a:rPr>
              <a:t> (в)</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000" b="1" dirty="0">
                <a:latin typeface="Times New Roman" panose="02020603050405020304" pitchFamily="18" charset="0"/>
                <a:ea typeface="Calibri" panose="020F0502020204030204" pitchFamily="34" charset="0"/>
                <a:cs typeface="Times New Roman" panose="02020603050405020304" pitchFamily="18" charset="0"/>
              </a:rPr>
              <a:t> ваши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тумарэ</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000" b="1" dirty="0">
                <a:latin typeface="Times New Roman" panose="02020603050405020304" pitchFamily="18" charset="0"/>
                <a:ea typeface="Calibri" panose="020F0502020204030204" pitchFamily="34" charset="0"/>
                <a:cs typeface="Times New Roman" panose="02020603050405020304" pitchFamily="18" charset="0"/>
              </a:rPr>
              <a:t> глубокие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хоратунэ</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000" b="1" dirty="0">
                <a:latin typeface="Times New Roman" panose="02020603050405020304" pitchFamily="18" charset="0"/>
                <a:ea typeface="Calibri" panose="020F0502020204030204" pitchFamily="34" charset="0"/>
                <a:cs typeface="Times New Roman" panose="02020603050405020304" pitchFamily="18" charset="0"/>
              </a:rPr>
              <a:t> глубоко – хор</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глядели (мы)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дыкхасас</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давать (вам) – тэ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дэн</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дар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талано</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м.р</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дарил (я)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дарискиравас</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дарили (они)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дарискирэнас</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000" b="1" dirty="0">
                <a:latin typeface="Times New Roman" panose="02020603050405020304" pitchFamily="18" charset="0"/>
                <a:ea typeface="Calibri" panose="020F0502020204030204" pitchFamily="34" charset="0"/>
                <a:cs typeface="Times New Roman" panose="02020603050405020304" pitchFamily="18" charset="0"/>
              </a:rPr>
              <a:t> дарить (вам) – тэ </a:t>
            </a:r>
            <a:r>
              <a:rPr lang="ru-RU" sz="2000" b="1" dirty="0" err="1" smtClean="0">
                <a:latin typeface="Times New Roman" panose="02020603050405020304" pitchFamily="18" charset="0"/>
                <a:ea typeface="Calibri" panose="020F0502020204030204" pitchFamily="34" charset="0"/>
                <a:cs typeface="Times New Roman" panose="02020603050405020304" pitchFamily="18" charset="0"/>
              </a:rPr>
              <a:t>дарискирэн</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5948224" y="950655"/>
            <a:ext cx="6096000" cy="5706499"/>
          </a:xfrm>
          <a:prstGeom prst="rect">
            <a:avLst/>
          </a:prstGeom>
        </p:spPr>
        <p:txBody>
          <a:bodyPr>
            <a:spAutoFit/>
          </a:bodyPr>
          <a:lstStyle/>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дорогие – дрога</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друзья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други</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душа – о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ди</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желает (он)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камэл</a:t>
            </a:r>
            <a:r>
              <a:rPr lang="ru-RU" sz="2000" b="1" dirty="0">
                <a:latin typeface="Times New Roman" panose="02020603050405020304" pitchFamily="18" charset="0"/>
                <a:ea typeface="Calibri" panose="020F0502020204030204" pitchFamily="34" charset="0"/>
                <a:cs typeface="Times New Roman" panose="02020603050405020304" pitchFamily="18" charset="0"/>
              </a:rPr>
              <a:t> (а)</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здоровье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састыпэ</a:t>
            </a:r>
            <a:r>
              <a:rPr lang="ru-RU" sz="2000" b="1" dirty="0">
                <a:latin typeface="Times New Roman" panose="02020603050405020304" pitchFamily="18" charset="0"/>
                <a:ea typeface="Calibri" panose="020F0502020204030204" pitchFamily="34" charset="0"/>
                <a:cs typeface="Times New Roman" panose="02020603050405020304" pitchFamily="18" charset="0"/>
              </a:rPr>
              <a:t> (н)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м.р</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мы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амэ</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любить (им) – тэ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камэн</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любите (вы)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камэн</a:t>
            </a:r>
            <a:r>
              <a:rPr lang="ru-RU" sz="2000" b="1" dirty="0">
                <a:latin typeface="Times New Roman" panose="02020603050405020304" pitchFamily="18" charset="0"/>
                <a:ea typeface="Calibri" panose="020F0502020204030204" pitchFamily="34" charset="0"/>
                <a:cs typeface="Times New Roman" panose="02020603050405020304" pitchFamily="18" charset="0"/>
              </a:rPr>
              <a:t> (а)</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любишь (ты)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камэс</a:t>
            </a:r>
            <a:r>
              <a:rPr lang="ru-RU" sz="2000" b="1" dirty="0">
                <a:latin typeface="Times New Roman" panose="02020603050405020304" pitchFamily="18" charset="0"/>
                <a:ea typeface="Calibri" panose="020F0502020204030204" pitchFamily="34" charset="0"/>
                <a:cs typeface="Times New Roman" panose="02020603050405020304" pitchFamily="18" charset="0"/>
              </a:rPr>
              <a:t> (а)</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люблю (я)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камав</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камам</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любовь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камлыпэ</a:t>
            </a:r>
            <a:r>
              <a:rPr lang="ru-RU" sz="2000" b="1" dirty="0">
                <a:latin typeface="Times New Roman" panose="02020603050405020304" pitchFamily="18" charset="0"/>
                <a:ea typeface="Calibri" panose="020F0502020204030204" pitchFamily="34" charset="0"/>
                <a:cs typeface="Times New Roman" panose="02020603050405020304" pitchFamily="18" charset="0"/>
              </a:rPr>
              <a:t> (н)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м.р</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песня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гилы</a:t>
            </a:r>
            <a:r>
              <a:rPr lang="ru-RU" sz="2000" b="1" dirty="0">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ж.р</a:t>
            </a:r>
            <a:r>
              <a:rPr lang="ru-RU" sz="2000" b="1"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свой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пэскиро</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 свои – </a:t>
            </a:r>
            <a:r>
              <a:rPr lang="ru-RU" sz="2000" b="1" dirty="0" err="1">
                <a:latin typeface="Times New Roman" panose="02020603050405020304" pitchFamily="18" charset="0"/>
                <a:ea typeface="Calibri" panose="020F0502020204030204" pitchFamily="34" charset="0"/>
                <a:cs typeface="Times New Roman" panose="02020603050405020304" pitchFamily="18" charset="0"/>
              </a:rPr>
              <a:t>пэскирэ</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435067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29" y="-297"/>
            <a:ext cx="12193057" cy="6858594"/>
          </a:xfrm>
          <a:prstGeom prst="rect">
            <a:avLst/>
          </a:prstGeom>
        </p:spPr>
      </p:pic>
      <p:sp>
        <p:nvSpPr>
          <p:cNvPr id="10" name="Заголовок 3"/>
          <p:cNvSpPr txBox="1">
            <a:spLocks/>
          </p:cNvSpPr>
          <p:nvPr/>
        </p:nvSpPr>
        <p:spPr>
          <a:xfrm>
            <a:off x="657223" y="1572769"/>
            <a:ext cx="10772775" cy="4462272"/>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indent="539750" algn="just"/>
            <a:endParaRPr lang="ru-RU" dirty="0">
              <a:solidFill>
                <a:schemeClr val="accent6">
                  <a:lumMod val="75000"/>
                </a:schemeClr>
              </a:solidFill>
            </a:endParaRP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1747" y="905262"/>
            <a:ext cx="7493232" cy="4991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01053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29" y="-297"/>
            <a:ext cx="12193057" cy="6858594"/>
          </a:xfrm>
          <a:prstGeom prst="rect">
            <a:avLst/>
          </a:prstGeom>
        </p:spPr>
      </p:pic>
      <p:sp>
        <p:nvSpPr>
          <p:cNvPr id="10" name="Заголовок 3"/>
          <p:cNvSpPr txBox="1">
            <a:spLocks/>
          </p:cNvSpPr>
          <p:nvPr/>
        </p:nvSpPr>
        <p:spPr>
          <a:xfrm>
            <a:off x="657223" y="1521645"/>
            <a:ext cx="10772775" cy="4668843"/>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pPr indent="539750" algn="just"/>
            <a:r>
              <a:rPr lang="ru-RU" sz="5300" dirty="0" smtClean="0">
                <a:solidFill>
                  <a:schemeClr val="accent6">
                    <a:lumMod val="75000"/>
                  </a:schemeClr>
                </a:solidFill>
              </a:rPr>
              <a:t>Чукчи </a:t>
            </a:r>
            <a:r>
              <a:rPr lang="ru-RU" sz="5300" dirty="0">
                <a:solidFill>
                  <a:schemeClr val="accent6">
                    <a:lumMod val="75000"/>
                  </a:schemeClr>
                </a:solidFill>
              </a:rPr>
              <a:t>— малочисленный коренной народ крайнего северо-востока Азии</a:t>
            </a:r>
            <a:r>
              <a:rPr lang="ru-RU" sz="5300" dirty="0" smtClean="0">
                <a:solidFill>
                  <a:schemeClr val="accent6">
                    <a:lumMod val="75000"/>
                  </a:schemeClr>
                </a:solidFill>
              </a:rPr>
              <a:t>. Численность </a:t>
            </a:r>
            <a:r>
              <a:rPr lang="ru-RU" sz="5300" dirty="0">
                <a:solidFill>
                  <a:schemeClr val="accent6">
                    <a:lumMod val="75000"/>
                  </a:schemeClr>
                </a:solidFill>
              </a:rPr>
              <a:t>чукчей по данным Всероссийской переписи населения 2021 года — 16 200 человек. 72% чукчей проживает на территории Чукотского автономного округа. Чукчи делятся на </a:t>
            </a:r>
            <a:r>
              <a:rPr lang="ru-RU" sz="5300" dirty="0" err="1">
                <a:solidFill>
                  <a:schemeClr val="accent6">
                    <a:lumMod val="75000"/>
                  </a:schemeClr>
                </a:solidFill>
              </a:rPr>
              <a:t>оленных</a:t>
            </a:r>
            <a:r>
              <a:rPr lang="ru-RU" sz="5300" dirty="0">
                <a:solidFill>
                  <a:schemeClr val="accent6">
                    <a:lumMod val="75000"/>
                  </a:schemeClr>
                </a:solidFill>
              </a:rPr>
              <a:t>, занимающихся оленеводством, и приморских, охотящихся на морских животных. Они до сих пор кочуют, меняя место жительство, как только у оленей заканчивается естественный корм, живут в ярангах — шатрах, сшитых из оленьих шкур, и верят в богов, которых олицетворяют животные и явления природы.</a:t>
            </a:r>
          </a:p>
          <a:p>
            <a:pPr indent="539750" algn="just"/>
            <a:r>
              <a:rPr lang="ru-RU" sz="5300" dirty="0">
                <a:solidFill>
                  <a:schemeClr val="accent6">
                    <a:lumMod val="75000"/>
                  </a:schemeClr>
                </a:solidFill>
              </a:rPr>
              <a:t>Испокон веков основную пищу народа составляет вареное мясо, растения, ягоды и коренья. До недавнего времени самым распространенным блюдом, встречающимся в любой семье, было – </a:t>
            </a:r>
            <a:r>
              <a:rPr lang="ru-RU" sz="5300" dirty="0" err="1">
                <a:solidFill>
                  <a:schemeClr val="accent6">
                    <a:lumMod val="75000"/>
                  </a:schemeClr>
                </a:solidFill>
              </a:rPr>
              <a:t>моняло</a:t>
            </a:r>
            <a:r>
              <a:rPr lang="ru-RU" sz="5300" dirty="0">
                <a:solidFill>
                  <a:schemeClr val="accent6">
                    <a:lumMod val="75000"/>
                  </a:schemeClr>
                </a:solidFill>
              </a:rPr>
              <a:t>. Это наполовину переварившийся мох, извлеченный из желудка убитого оленя. Его подавали вместе с кровью, мелко порезанным мясом и жиром.</a:t>
            </a:r>
          </a:p>
          <a:p>
            <a:pPr indent="539750" algn="just"/>
            <a:endParaRPr lang="ru-RU" dirty="0">
              <a:solidFill>
                <a:schemeClr val="accent6">
                  <a:lumMod val="75000"/>
                </a:schemeClr>
              </a:solidFill>
            </a:endParaRPr>
          </a:p>
        </p:txBody>
      </p:sp>
      <p:sp>
        <p:nvSpPr>
          <p:cNvPr id="2" name="Заголовок 1"/>
          <p:cNvSpPr>
            <a:spLocks noGrp="1"/>
          </p:cNvSpPr>
          <p:nvPr>
            <p:ph type="title"/>
          </p:nvPr>
        </p:nvSpPr>
        <p:spPr>
          <a:xfrm>
            <a:off x="657224" y="499533"/>
            <a:ext cx="10772775" cy="881211"/>
          </a:xfrm>
        </p:spPr>
        <p:txBody>
          <a:bodyPr/>
          <a:lstStyle/>
          <a:p>
            <a:pPr algn="ctr"/>
            <a:r>
              <a:rPr lang="ru-RU" dirty="0" smtClean="0">
                <a:solidFill>
                  <a:schemeClr val="accent6">
                    <a:lumMod val="75000"/>
                  </a:schemeClr>
                </a:solidFill>
              </a:rPr>
              <a:t>Чукчи</a:t>
            </a:r>
            <a:endParaRPr lang="ru-RU" dirty="0">
              <a:solidFill>
                <a:schemeClr val="accent6">
                  <a:lumMod val="75000"/>
                </a:schemeClr>
              </a:solidFill>
            </a:endParaRP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3360" y="361144"/>
            <a:ext cx="1712912"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1490" y="381820"/>
            <a:ext cx="1712912"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3122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529" y="-297"/>
            <a:ext cx="12193057" cy="6858594"/>
          </a:xfrm>
          <a:prstGeom prst="rect">
            <a:avLst/>
          </a:prstGeom>
        </p:spPr>
      </p:pic>
      <p:sp>
        <p:nvSpPr>
          <p:cNvPr id="3" name="Заголовок 2"/>
          <p:cNvSpPr>
            <a:spLocks noGrp="1"/>
          </p:cNvSpPr>
          <p:nvPr>
            <p:ph type="title"/>
          </p:nvPr>
        </p:nvSpPr>
        <p:spPr>
          <a:xfrm>
            <a:off x="657224" y="499533"/>
            <a:ext cx="10772775" cy="1192107"/>
          </a:xfrm>
        </p:spPr>
        <p:txBody>
          <a:bodyPr>
            <a:normAutofit fontScale="90000"/>
          </a:bodyPr>
          <a:lstStyle/>
          <a:p>
            <a:pPr algn="ctr"/>
            <a:r>
              <a:rPr lang="ru-RU" i="1" dirty="0" smtClean="0"/>
              <a:t>Сделайте </a:t>
            </a:r>
            <a:r>
              <a:rPr lang="ru-RU" i="1" dirty="0"/>
              <a:t>ярангу из подручных материалов</a:t>
            </a:r>
            <a:endParaRPr lang="ru-RU"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4974" y="1919042"/>
            <a:ext cx="6242050"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64024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154919" y="0"/>
            <a:ext cx="12193057" cy="6858594"/>
          </a:xfrm>
          <a:prstGeom prst="rect">
            <a:avLst/>
          </a:prstGeom>
        </p:spPr>
      </p:pic>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20" y="1498768"/>
            <a:ext cx="2005012"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920" y="3104496"/>
            <a:ext cx="2005012"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9317" y="843412"/>
            <a:ext cx="1962150" cy="1103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68748" y="420360"/>
            <a:ext cx="200025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92103" y="843412"/>
            <a:ext cx="1889125" cy="1262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1"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64890" y="1279693"/>
            <a:ext cx="2292350"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2"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564890" y="3006864"/>
            <a:ext cx="2292350" cy="153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3"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39728" y="4768970"/>
            <a:ext cx="1841500"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4"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26366" y="5063305"/>
            <a:ext cx="2005012"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5" name="Picture 1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59317" y="4768970"/>
            <a:ext cx="196215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6"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29098" y="2383182"/>
            <a:ext cx="1957387" cy="195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7" name="Picture 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348322" y="2383811"/>
            <a:ext cx="2182812" cy="195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00415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154919" y="0"/>
            <a:ext cx="12193057" cy="6858594"/>
          </a:xfrm>
          <a:prstGeom prst="rect">
            <a:avLst/>
          </a:prstGeom>
        </p:spPr>
      </p:pic>
      <p:sp>
        <p:nvSpPr>
          <p:cNvPr id="3" name="Объект 2"/>
          <p:cNvSpPr>
            <a:spLocks noGrp="1"/>
          </p:cNvSpPr>
          <p:nvPr>
            <p:ph idx="1"/>
          </p:nvPr>
        </p:nvSpPr>
        <p:spPr>
          <a:xfrm>
            <a:off x="676656" y="496614"/>
            <a:ext cx="10753725" cy="5281251"/>
          </a:xfrm>
        </p:spPr>
        <p:txBody>
          <a:bodyPr>
            <a:noAutofit/>
          </a:bodyPr>
          <a:lstStyle/>
          <a:p>
            <a:pPr>
              <a:lnSpc>
                <a:spcPct val="100000"/>
              </a:lnSpc>
              <a:spcBef>
                <a:spcPts val="0"/>
              </a:spcBef>
            </a:pPr>
            <a:r>
              <a:rPr lang="ru-RU" sz="1800" b="1" dirty="0">
                <a:latin typeface="Times New Roman" panose="02020603050405020304" pitchFamily="18" charset="0"/>
                <a:cs typeface="Times New Roman" panose="02020603050405020304" pitchFamily="18" charset="0"/>
              </a:rPr>
              <a:t>Список использованной </a:t>
            </a:r>
            <a:r>
              <a:rPr lang="ru-RU" sz="1800" b="1" dirty="0" smtClean="0">
                <a:latin typeface="Times New Roman" panose="02020603050405020304" pitchFamily="18" charset="0"/>
                <a:cs typeface="Times New Roman" panose="02020603050405020304" pitchFamily="18" charset="0"/>
              </a:rPr>
              <a:t>литературы:</a:t>
            </a:r>
            <a:endParaRPr lang="ru-RU" sz="1800" b="1" dirty="0">
              <a:latin typeface="Times New Roman" panose="02020603050405020304" pitchFamily="18" charset="0"/>
              <a:cs typeface="Times New Roman" panose="02020603050405020304" pitchFamily="18" charset="0"/>
            </a:endParaRPr>
          </a:p>
          <a:p>
            <a:pPr>
              <a:lnSpc>
                <a:spcPct val="100000"/>
              </a:lnSpc>
              <a:spcBef>
                <a:spcPts val="0"/>
              </a:spcBef>
            </a:pPr>
            <a:r>
              <a:rPr lang="en-US" sz="1800" dirty="0" smtClean="0">
                <a:latin typeface="Times New Roman" panose="02020603050405020304" pitchFamily="18" charset="0"/>
                <a:cs typeface="Times New Roman" panose="02020603050405020304" pitchFamily="18" charset="0"/>
              </a:rPr>
              <a:t>1</a:t>
            </a:r>
            <a:r>
              <a:rPr lang="ru-RU" sz="1800" dirty="0" smtClean="0">
                <a:latin typeface="Times New Roman" panose="02020603050405020304" pitchFamily="18" charset="0"/>
                <a:cs typeface="Times New Roman" panose="02020603050405020304" pitchFamily="18" charset="0"/>
              </a:rPr>
              <a:t>. </a:t>
            </a:r>
            <a:r>
              <a:rPr lang="ru-RU" sz="1800" dirty="0" err="1" smtClean="0">
                <a:latin typeface="Times New Roman" panose="02020603050405020304" pitchFamily="18" charset="0"/>
                <a:cs typeface="Times New Roman" panose="02020603050405020304" pitchFamily="18" charset="0"/>
              </a:rPr>
              <a:t>Буганов</a:t>
            </a:r>
            <a:r>
              <a:rPr lang="ru-RU" sz="1800" dirty="0" smtClean="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В.И. Мир  истории. Россия в 17 столетии. М,1989.</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2. Карамзин </a:t>
            </a:r>
            <a:r>
              <a:rPr lang="ru-RU" sz="1800" dirty="0">
                <a:latin typeface="Times New Roman" panose="02020603050405020304" pitchFamily="18" charset="0"/>
                <a:cs typeface="Times New Roman" panose="02020603050405020304" pitchFamily="18" charset="0"/>
              </a:rPr>
              <a:t>Н.М. об истории государства Российского. М,1990</a:t>
            </a:r>
            <a:r>
              <a:rPr lang="ru-RU" sz="1800" dirty="0" smtClean="0">
                <a:latin typeface="Times New Roman" panose="02020603050405020304" pitchFamily="18" charset="0"/>
                <a:cs typeface="Times New Roman" panose="02020603050405020304" pitchFamily="18" charset="0"/>
              </a:rPr>
              <a:t>.</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3. Журавлева </a:t>
            </a:r>
            <a:r>
              <a:rPr lang="ru-RU" sz="1800" dirty="0">
                <a:latin typeface="Times New Roman" panose="02020603050405020304" pitchFamily="18" charset="0"/>
                <a:cs typeface="Times New Roman" panose="02020603050405020304" pitchFamily="18" charset="0"/>
              </a:rPr>
              <a:t>О. Н., Пашкова Т. И., Кузин. Д. В. Учебник для 10 класса общеобразовательных учреждений. История России. М.: </a:t>
            </a:r>
            <a:r>
              <a:rPr lang="ru-RU" sz="1800" dirty="0" err="1">
                <a:latin typeface="Times New Roman" panose="02020603050405020304" pitchFamily="18" charset="0"/>
                <a:cs typeface="Times New Roman" panose="02020603050405020304" pitchFamily="18" charset="0"/>
              </a:rPr>
              <a:t>Вентана</a:t>
            </a:r>
            <a:r>
              <a:rPr lang="ru-RU" sz="1800" dirty="0">
                <a:latin typeface="Times New Roman" panose="02020603050405020304" pitchFamily="18" charset="0"/>
                <a:cs typeface="Times New Roman" panose="02020603050405020304" pitchFamily="18" charset="0"/>
              </a:rPr>
              <a:t> – граф, 2013</a:t>
            </a:r>
            <a:r>
              <a:rPr lang="ru-RU" sz="1800" dirty="0" smtClean="0">
                <a:latin typeface="Times New Roman" panose="02020603050405020304" pitchFamily="18" charset="0"/>
                <a:cs typeface="Times New Roman" panose="02020603050405020304" pitchFamily="18" charset="0"/>
              </a:rPr>
              <a:t>.</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4. Лещенко </a:t>
            </a:r>
            <a:r>
              <a:rPr lang="ru-RU" sz="1800" dirty="0">
                <a:latin typeface="Times New Roman" panose="02020603050405020304" pitchFamily="18" charset="0"/>
                <a:cs typeface="Times New Roman" panose="02020603050405020304" pitchFamily="18" charset="0"/>
              </a:rPr>
              <a:t>А. 400 лет после Смутного времени, // История. – 2013. – № 1 (январь</a:t>
            </a:r>
            <a:r>
              <a:rPr lang="ru-RU" sz="1800" dirty="0" smtClean="0">
                <a:latin typeface="Times New Roman" panose="02020603050405020304" pitchFamily="18" charset="0"/>
                <a:cs typeface="Times New Roman" panose="02020603050405020304" pitchFamily="18" charset="0"/>
              </a:rPr>
              <a:t>)</a:t>
            </a:r>
          </a:p>
          <a:p>
            <a:pPr>
              <a:lnSpc>
                <a:spcPct val="100000"/>
              </a:lnSpc>
              <a:spcBef>
                <a:spcPts val="0"/>
              </a:spcBef>
            </a:pPr>
            <a:endParaRPr lang="ru-RU" sz="1800" dirty="0" smtClean="0">
              <a:latin typeface="Times New Roman" panose="02020603050405020304" pitchFamily="18" charset="0"/>
              <a:cs typeface="Times New Roman" panose="02020603050405020304" pitchFamily="18" charset="0"/>
            </a:endParaRPr>
          </a:p>
          <a:p>
            <a:pPr>
              <a:lnSpc>
                <a:spcPct val="100000"/>
              </a:lnSpc>
              <a:spcBef>
                <a:spcPts val="0"/>
              </a:spcBef>
            </a:pPr>
            <a:r>
              <a:rPr lang="ru-RU" sz="1800" b="1" dirty="0" smtClean="0">
                <a:latin typeface="Times New Roman" panose="02020603050405020304" pitchFamily="18" charset="0"/>
                <a:cs typeface="Times New Roman" panose="02020603050405020304" pitchFamily="18" charset="0"/>
              </a:rPr>
              <a:t>Интернет-источники:</a:t>
            </a:r>
            <a:endParaRPr lang="ru-RU" sz="1800" b="1" dirty="0">
              <a:latin typeface="Times New Roman" panose="02020603050405020304" pitchFamily="18" charset="0"/>
              <a:cs typeface="Times New Roman" panose="02020603050405020304" pitchFamily="18" charset="0"/>
            </a:endParaRPr>
          </a:p>
          <a:p>
            <a:pPr lvl="0" fontAlgn="base" hangingPunct="0">
              <a:lnSpc>
                <a:spcPct val="100000"/>
              </a:lnSpc>
              <a:spcBef>
                <a:spcPts val="0"/>
              </a:spcBef>
            </a:pPr>
            <a:r>
              <a:rPr lang="ru-RU" sz="1800" dirty="0" smtClean="0">
                <a:latin typeface="Times New Roman" panose="02020603050405020304" pitchFamily="18" charset="0"/>
                <a:cs typeface="Times New Roman" panose="02020603050405020304" pitchFamily="18" charset="0"/>
              </a:rPr>
              <a:t>1. https</a:t>
            </a:r>
            <a:r>
              <a:rPr lang="ru-RU" sz="1800" dirty="0">
                <a:latin typeface="Times New Roman" panose="02020603050405020304" pitchFamily="18" charset="0"/>
                <a:cs typeface="Times New Roman" panose="02020603050405020304" pitchFamily="18" charset="0"/>
              </a:rPr>
              <a:t>://rg.ru- официальный сайт «Российская газета»</a:t>
            </a:r>
          </a:p>
          <a:p>
            <a:pPr lvl="0" fontAlgn="base" hangingPunct="0">
              <a:lnSpc>
                <a:spcPct val="100000"/>
              </a:lnSpc>
              <a:spcBef>
                <a:spcPts val="0"/>
              </a:spcBef>
            </a:pPr>
            <a:r>
              <a:rPr lang="ru-RU" sz="1800" dirty="0" smtClean="0">
                <a:latin typeface="Times New Roman" panose="02020603050405020304" pitchFamily="18" charset="0"/>
                <a:cs typeface="Times New Roman" panose="02020603050405020304" pitchFamily="18" charset="0"/>
              </a:rPr>
              <a:t>2. http</a:t>
            </a:r>
            <a:r>
              <a:rPr lang="ru-RU" sz="1800" dirty="0">
                <a:latin typeface="Times New Roman" panose="02020603050405020304" pitchFamily="18" charset="0"/>
                <a:cs typeface="Times New Roman" panose="02020603050405020304" pitchFamily="18" charset="0"/>
              </a:rPr>
              <a:t>://www.infoplus.aids.ru- просветительский центр «Инфо плюс</a:t>
            </a:r>
            <a:r>
              <a:rPr lang="ru-RU" sz="1800" dirty="0" smtClean="0">
                <a:latin typeface="Times New Roman" panose="02020603050405020304" pitchFamily="18" charset="0"/>
                <a:cs typeface="Times New Roman" panose="02020603050405020304" pitchFamily="18" charset="0"/>
              </a:rPr>
              <a:t>»</a:t>
            </a:r>
          </a:p>
          <a:p>
            <a:pPr lvl="0" fontAlgn="base" hangingPunct="0">
              <a:lnSpc>
                <a:spcPct val="100000"/>
              </a:lnSpc>
              <a:spcBef>
                <a:spcPts val="0"/>
              </a:spcBef>
            </a:pPr>
            <a:r>
              <a:rPr lang="ru-RU" sz="1800" dirty="0" smtClean="0">
                <a:latin typeface="Times New Roman" panose="02020603050405020304" pitchFamily="18" charset="0"/>
                <a:cs typeface="Times New Roman" panose="02020603050405020304" pitchFamily="18" charset="0"/>
              </a:rPr>
              <a:t>3. </a:t>
            </a:r>
            <a:r>
              <a:rPr lang="en-US" sz="1800" dirty="0" smtClean="0">
                <a:latin typeface="Times New Roman" panose="02020603050405020304" pitchFamily="18" charset="0"/>
                <a:cs typeface="Times New Roman" panose="02020603050405020304" pitchFamily="18" charset="0"/>
              </a:rPr>
              <a:t>http</a:t>
            </a:r>
            <a:r>
              <a:rPr lang="en-US" sz="1800" dirty="0" smtClean="0">
                <a:latin typeface="Times New Roman" panose="02020603050405020304" pitchFamily="18" charset="0"/>
                <a:cs typeface="Times New Roman" panose="02020603050405020304" pitchFamily="18" charset="0"/>
                <a:sym typeface="Wingdings" panose="05000000000000000000" pitchFamily="2" charset="2"/>
              </a:rPr>
              <a:t>://fom.ru – </a:t>
            </a:r>
            <a:r>
              <a:rPr lang="ru-RU" sz="1800" dirty="0" smtClean="0">
                <a:latin typeface="Times New Roman" panose="02020603050405020304" pitchFamily="18" charset="0"/>
                <a:cs typeface="Times New Roman" panose="02020603050405020304" pitchFamily="18" charset="0"/>
                <a:sym typeface="Wingdings" panose="05000000000000000000" pitchFamily="2" charset="2"/>
              </a:rPr>
              <a:t>интернет-газета «Фонд общественного мнения»</a:t>
            </a:r>
          </a:p>
          <a:p>
            <a:pPr lvl="0" fontAlgn="base" hangingPunct="0">
              <a:lnSpc>
                <a:spcPct val="100000"/>
              </a:lnSpc>
              <a:spcBef>
                <a:spcPts val="0"/>
              </a:spcBef>
            </a:pPr>
            <a:r>
              <a:rPr lang="ru-RU" sz="1800" dirty="0" smtClean="0">
                <a:latin typeface="Times New Roman" panose="02020603050405020304" pitchFamily="18" charset="0"/>
                <a:cs typeface="Times New Roman" panose="02020603050405020304" pitchFamily="18" charset="0"/>
                <a:sym typeface="Wingdings" panose="05000000000000000000" pitchFamily="2" charset="2"/>
              </a:rPr>
              <a:t>4. </a:t>
            </a:r>
            <a:r>
              <a:rPr lang="ru-RU" sz="1800" dirty="0" smtClean="0">
                <a:latin typeface="Times New Roman" panose="02020603050405020304" pitchFamily="18" charset="0"/>
                <a:cs typeface="Times New Roman" panose="02020603050405020304" pitchFamily="18" charset="0"/>
              </a:rPr>
              <a:t>www.levada.ru- </a:t>
            </a:r>
            <a:r>
              <a:rPr lang="ru-RU" sz="1800" dirty="0">
                <a:latin typeface="Times New Roman" panose="02020603050405020304" pitchFamily="18" charset="0"/>
                <a:cs typeface="Times New Roman" panose="02020603050405020304" pitchFamily="18" charset="0"/>
              </a:rPr>
              <a:t>официальный сайт «Левада Центр»</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5. 63.ru- </a:t>
            </a:r>
            <a:r>
              <a:rPr lang="ru-RU" sz="1800" dirty="0">
                <a:latin typeface="Times New Roman" panose="02020603050405020304" pitchFamily="18" charset="0"/>
                <a:cs typeface="Times New Roman" panose="02020603050405020304" pitchFamily="18" charset="0"/>
              </a:rPr>
              <a:t>самарская газета</a:t>
            </a:r>
            <a:endParaRPr lang="ru-RU" sz="1800" dirty="0">
              <a:latin typeface="Times New Roman" panose="02020603050405020304" pitchFamily="18" charset="0"/>
              <a:cs typeface="Times New Roman" panose="02020603050405020304" pitchFamily="18" charset="0"/>
            </a:endParaRP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6. http</a:t>
            </a:r>
            <a:r>
              <a:rPr lang="ru-RU" sz="1800" dirty="0">
                <a:latin typeface="Times New Roman" panose="02020603050405020304" pitchFamily="18" charset="0"/>
                <a:cs typeface="Times New Roman" panose="02020603050405020304" pitchFamily="18" charset="0"/>
              </a:rPr>
              <a:t>://kogni.narod.ru/time4.htm</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7. http</a:t>
            </a:r>
            <a:r>
              <a:rPr lang="ru-RU" sz="1800" dirty="0">
                <a:latin typeface="Times New Roman" panose="02020603050405020304" pitchFamily="18" charset="0"/>
                <a:cs typeface="Times New Roman" panose="02020603050405020304" pitchFamily="18" charset="0"/>
              </a:rPr>
              <a:t>://7enazametku.ru/eto-interesno/den-narodnogo-edinstva-istoriya-prazdnika</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8. http</a:t>
            </a:r>
            <a:r>
              <a:rPr lang="ru-RU" sz="1800" dirty="0">
                <a:latin typeface="Times New Roman" panose="02020603050405020304" pitchFamily="18" charset="0"/>
                <a:cs typeface="Times New Roman" panose="02020603050405020304" pitchFamily="18" charset="0"/>
              </a:rPr>
              <a:t>://d-pozharsky.ru/publikacii/velikaja-data-rossii</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9. http</a:t>
            </a:r>
            <a:r>
              <a:rPr lang="ru-RU" sz="1800" dirty="0">
                <a:latin typeface="Times New Roman" panose="02020603050405020304" pitchFamily="18" charset="0"/>
                <a:cs typeface="Times New Roman" panose="02020603050405020304" pitchFamily="18" charset="0"/>
              </a:rPr>
              <a:t>://mycalend.ru/c/h/332/</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10. http</a:t>
            </a:r>
            <a:r>
              <a:rPr lang="ru-RU" sz="1800" dirty="0">
                <a:latin typeface="Times New Roman" panose="02020603050405020304" pitchFamily="18" charset="0"/>
                <a:cs typeface="Times New Roman" panose="02020603050405020304" pitchFamily="18" charset="0"/>
              </a:rPr>
              <a:t>://tass.ru/info/1549295</a:t>
            </a:r>
          </a:p>
          <a:p>
            <a:pPr>
              <a:lnSpc>
                <a:spcPct val="100000"/>
              </a:lnSpc>
              <a:spcBef>
                <a:spcPts val="0"/>
              </a:spcBef>
            </a:pPr>
            <a:r>
              <a:rPr lang="ru-RU" sz="1800" dirty="0" smtClean="0">
                <a:latin typeface="Times New Roman" panose="02020603050405020304" pitchFamily="18" charset="0"/>
                <a:cs typeface="Times New Roman" panose="02020603050405020304" pitchFamily="18" charset="0"/>
              </a:rPr>
              <a:t>11. https</a:t>
            </a:r>
            <a:r>
              <a:rPr lang="ru-RU" sz="1800" dirty="0">
                <a:latin typeface="Times New Roman" panose="02020603050405020304" pitchFamily="18" charset="0"/>
                <a:cs typeface="Times New Roman" panose="02020603050405020304" pitchFamily="18" charset="0"/>
              </a:rPr>
              <a:t>://ria.ru/spravka/20121103/908875140.html</a:t>
            </a:r>
          </a:p>
        </p:txBody>
      </p:sp>
    </p:spTree>
    <p:extLst>
      <p:ext uri="{BB962C8B-B14F-4D97-AF65-F5344CB8AC3E}">
        <p14:creationId xmlns:p14="http://schemas.microsoft.com/office/powerpoint/2010/main" val="3542885714"/>
      </p:ext>
    </p:extLst>
  </p:cSld>
  <p:clrMapOvr>
    <a:masterClrMapping/>
  </p:clrMapOvr>
  <p:timing>
    <p:tnLst>
      <p:par>
        <p:cTn id="1" dur="indefinite" restart="never" nodeType="tmRoot"/>
      </p:par>
    </p:tnLst>
  </p:timing>
</p:sld>
</file>

<file path=ppt/theme/theme1.xml><?xml version="1.0" encoding="utf-8"?>
<a:theme xmlns:a="http://schemas.openxmlformats.org/drawingml/2006/main" name="Метрополия">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Метрополи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Метрополия">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xmlns=""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Метрополия</Template>
  <TotalTime>907</TotalTime>
  <Words>1230</Words>
  <Application>Microsoft Office PowerPoint</Application>
  <PresentationFormat>Произвольный</PresentationFormat>
  <Paragraphs>118</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Метрополия</vt:lpstr>
      <vt:lpstr>Классный час:  «Дружба народов»</vt:lpstr>
      <vt:lpstr>Презентация PowerPoint</vt:lpstr>
      <vt:lpstr>Презентация PowerPoint</vt:lpstr>
      <vt:lpstr>«Совместные усилия и единение нашего народа способны преодолеть любые трудности.»                        В. Путин </vt:lpstr>
      <vt:lpstr>Презентация PowerPoint</vt:lpstr>
      <vt:lpstr>Татары</vt:lpstr>
      <vt:lpstr>Соберите национальный татарский костюм</vt:lpstr>
      <vt:lpstr>Якуты</vt:lpstr>
      <vt:lpstr>Отгадай пословицы</vt:lpstr>
      <vt:lpstr>Чеченцы</vt:lpstr>
      <vt:lpstr>Отгадай филворд</vt:lpstr>
      <vt:lpstr>Презентация PowerPoint</vt:lpstr>
      <vt:lpstr>Калмыки</vt:lpstr>
      <vt:lpstr>Джомба</vt:lpstr>
      <vt:lpstr>Позолоти ручку, всю правду расскажу… </vt:lpstr>
      <vt:lpstr>Цыгане </vt:lpstr>
      <vt:lpstr>Русско-цыганский словарь</vt:lpstr>
      <vt:lpstr>Презентация PowerPoint</vt:lpstr>
      <vt:lpstr>Чукчи</vt:lpstr>
      <vt:lpstr>Сделайте ярангу из подручных материалов</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user</cp:lastModifiedBy>
  <cp:revision>49</cp:revision>
  <dcterms:created xsi:type="dcterms:W3CDTF">2023-11-02T15:19:35Z</dcterms:created>
  <dcterms:modified xsi:type="dcterms:W3CDTF">2023-11-13T17:48:43Z</dcterms:modified>
</cp:coreProperties>
</file>