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  <p:sldMasterId id="2147483726" r:id="rId7"/>
    <p:sldMasterId id="2147483739" r:id="rId8"/>
    <p:sldMasterId id="2147483752" r:id="rId9"/>
  </p:sldMasterIdLst>
  <p:notesMasterIdLst>
    <p:notesMasterId r:id="rId51"/>
  </p:notes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1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8" Type="http://schemas.openxmlformats.org/officeDocument/2006/relationships/slideMaster" Target="slideMasters/slideMaster8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solidFill>
                  <a:srgbClr val="FFFFFF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40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40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&lt;верхний колонтитул&gt;</a:t>
            </a:r>
          </a:p>
        </p:txBody>
      </p:sp>
      <p:sp>
        <p:nvSpPr>
          <p:cNvPr id="407" name="PlaceHolder 4"/>
          <p:cNvSpPr>
            <a:spLocks noGrp="1"/>
          </p:cNvSpPr>
          <p:nvPr>
            <p:ph type="dt" idx="28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408" name="PlaceHolder 5"/>
          <p:cNvSpPr>
            <a:spLocks noGrp="1"/>
          </p:cNvSpPr>
          <p:nvPr>
            <p:ph type="ftr" idx="29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09" name="PlaceHolder 6"/>
          <p:cNvSpPr>
            <a:spLocks noGrp="1"/>
          </p:cNvSpPr>
          <p:nvPr>
            <p:ph type="sldNum" idx="30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8DA3EF86-CE2B-44E6-9A09-3E57066AC26D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2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5" name="PlaceHolder 3"/>
          <p:cNvSpPr>
            <a:spLocks noGrp="1"/>
          </p:cNvSpPr>
          <p:nvPr>
            <p:ph type="sldNum" idx="3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5D033982-0EE1-43A1-985F-99D492726B8E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2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8" name="PlaceHolder 3"/>
          <p:cNvSpPr>
            <a:spLocks noGrp="1"/>
          </p:cNvSpPr>
          <p:nvPr>
            <p:ph type="sldNum" idx="3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B8A382F8-1939-40CF-AE86-E6156581DD95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3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1" name="PlaceHolder 3"/>
          <p:cNvSpPr>
            <a:spLocks noGrp="1"/>
          </p:cNvSpPr>
          <p:nvPr>
            <p:ph type="sldNum" idx="3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8E857DA-A2A3-415F-9535-EBD4F11FEA02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3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4" name="PlaceHolder 3"/>
          <p:cNvSpPr>
            <a:spLocks noGrp="1"/>
          </p:cNvSpPr>
          <p:nvPr>
            <p:ph type="sldNum" idx="3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A8682A8F-8B36-47C0-ACC1-A6EDF4346C3C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3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7" name="PlaceHolder 3"/>
          <p:cNvSpPr>
            <a:spLocks noGrp="1"/>
          </p:cNvSpPr>
          <p:nvPr>
            <p:ph type="sldNum" idx="3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394A0C3-D860-42D4-8ABC-3C149F1E6584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5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3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0" name="PlaceHolder 3"/>
          <p:cNvSpPr>
            <a:spLocks noGrp="1"/>
          </p:cNvSpPr>
          <p:nvPr>
            <p:ph type="sldNum" idx="3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F6941886-3E2F-42AD-A12B-3C2DB0C14BF0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4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3" name="PlaceHolder 3"/>
          <p:cNvSpPr>
            <a:spLocks noGrp="1"/>
          </p:cNvSpPr>
          <p:nvPr>
            <p:ph type="sldNum" idx="3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A5A39CE9-996B-4C08-8777-70D133D62EBD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4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6" name="PlaceHolder 3"/>
          <p:cNvSpPr>
            <a:spLocks noGrp="1"/>
          </p:cNvSpPr>
          <p:nvPr>
            <p:ph type="sldNum" idx="3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8E04DE07-CA8F-42BC-B799-FB65B7462392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8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4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9" name="PlaceHolder 3"/>
          <p:cNvSpPr>
            <a:spLocks noGrp="1"/>
          </p:cNvSpPr>
          <p:nvPr>
            <p:ph type="sldNum" idx="3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FE220B6B-3CF8-4926-878B-F6FE3325271C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9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5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2" name="PlaceHolder 3"/>
          <p:cNvSpPr>
            <a:spLocks noGrp="1"/>
          </p:cNvSpPr>
          <p:nvPr>
            <p:ph type="sldNum" idx="4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58BD45C-D027-46F0-857B-1FF9EB456469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10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5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5" name="PlaceHolder 3"/>
          <p:cNvSpPr>
            <a:spLocks noGrp="1"/>
          </p:cNvSpPr>
          <p:nvPr>
            <p:ph type="sldNum" idx="4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53ABB18-CFDE-43C2-9633-EEA9EFBF67B0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16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5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8" name="PlaceHolder 3"/>
          <p:cNvSpPr>
            <a:spLocks noGrp="1"/>
          </p:cNvSpPr>
          <p:nvPr>
            <p:ph type="sldNum" idx="4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4F4DE52E-222F-4185-97BC-EB3B88B12389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17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6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1" name="PlaceHolder 3"/>
          <p:cNvSpPr>
            <a:spLocks noGrp="1"/>
          </p:cNvSpPr>
          <p:nvPr>
            <p:ph type="sldNum" idx="4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A4BF22BA-F8C6-4539-AF8E-857BB3E1D762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23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6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4" name="PlaceHolder 3"/>
          <p:cNvSpPr>
            <a:spLocks noGrp="1"/>
          </p:cNvSpPr>
          <p:nvPr>
            <p:ph type="sldNum" idx="4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D150E288-492A-47F0-BA23-B30496BB7744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25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7" name="PlaceHolder 3"/>
          <p:cNvSpPr>
            <a:spLocks noGrp="1"/>
          </p:cNvSpPr>
          <p:nvPr>
            <p:ph type="sldNum" idx="4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5A97F1EB-F4AC-4269-8156-F494A3F3A4F2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26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6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0" name="PlaceHolder 3"/>
          <p:cNvSpPr>
            <a:spLocks noGrp="1"/>
          </p:cNvSpPr>
          <p:nvPr>
            <p:ph type="sldNum" idx="4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6D0AE2DA-3CE8-4858-AFB1-3AA4BF2398A4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27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7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3" name="PlaceHolder 3"/>
          <p:cNvSpPr>
            <a:spLocks noGrp="1"/>
          </p:cNvSpPr>
          <p:nvPr>
            <p:ph type="sldNum" idx="4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258F691-C5EE-4E96-ACC3-2DCFCD9E937C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29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7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6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46390982-ACE2-4B60-8402-17793E62CC1D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30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7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9" name="PlaceHolder 3"/>
          <p:cNvSpPr>
            <a:spLocks noGrp="1"/>
          </p:cNvSpPr>
          <p:nvPr>
            <p:ph type="sldNum" idx="4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799CBCF-C017-4518-B069-30877C2F359F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31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8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2" name="PlaceHolder 3"/>
          <p:cNvSpPr>
            <a:spLocks noGrp="1"/>
          </p:cNvSpPr>
          <p:nvPr>
            <p:ph type="sldNum" idx="5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3003F60-43BF-45CA-A812-39E6CD19F4BD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32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8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5" name="PlaceHolder 3"/>
          <p:cNvSpPr>
            <a:spLocks noGrp="1"/>
          </p:cNvSpPr>
          <p:nvPr>
            <p:ph type="sldNum" idx="5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6FF7E64D-E730-4DF0-B9A1-212C233A3872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33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68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60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8" name="PlaceHolder 3"/>
          <p:cNvSpPr>
            <a:spLocks noGrp="1"/>
          </p:cNvSpPr>
          <p:nvPr>
            <p:ph type="sldNum" idx="5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B0149A27-F722-4995-9822-C40FC96342E6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34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D25948-8AEE-42E8-A55F-EBD3C2B9537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16A0158-D915-430F-9FC7-14144D5356F2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640DEAF-8E27-4563-99A7-FFEF90E0CA3A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2638B12-54D5-41D6-AAD0-ECF0F7BFECE1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7E8A19A-191F-4F70-B9DB-4F3E1197167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67B73E8-0724-4568-B23E-B304F51DEC40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93ACD7A-C26D-481A-A534-ED454C97F7D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6EABDF0-2B21-4748-9C02-E4C5CEE7996C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CCCFEE0-CFBE-4EB6-85D0-BECA611A0449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76DF191-C3D2-401B-BC53-0A47A6E3FB88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366277F-A296-4CAE-8BA2-04956EA4D698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60BA109-B155-44F6-8B09-4D5B81C427CE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B2D0D8FC-4841-4AB2-A34B-32BC3042619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BC775323-9813-4908-8742-05AD72C916B2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EB8642A-9CD6-4081-A1ED-0EB93B032A46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48F43F9B-0574-4791-99AD-C50133F5B8F0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3FB9B808-EDFC-4EF7-A823-801B3DA60E2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5AF6A9C9-3C1B-4078-924D-02F0E8FA344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873EC0DD-BF6B-43BE-AD75-C71E2AAE8FB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59141088-C307-42D8-BBBE-D9E136BABA3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EDDE81A9-54AC-4877-B235-C205B56B0D5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347232E6-01C4-4A9D-95AF-97FEBBB2176E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448056E8-29A5-450A-AD8E-896EF1B4B380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86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87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CAD3F4B5-46D2-41C3-AD67-D1F390D8D24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74C1C63B-E116-49E3-8C45-EFDEBAC0BE52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F7E69AD1-A9FF-49E7-9F4D-61EBC956FDD1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B8BFA1E-2B4A-4347-B2B8-8E053A1AD777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A2F0E221-B5FF-45D5-A2A5-55AF17F8B8D5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9CA3703E-5B18-46DE-A1A1-70959ECB7EB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C0A499C7-56B3-4E8A-8B0D-20BFF3DD500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CE401F1D-89C4-4251-8B11-37930CCE6FFA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B893E651-4F36-4C08-AE5F-2965E13AB80D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EBF78C3B-6B8C-466D-8EB4-C0B5B1D439B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F7E1001E-5127-4DE3-A113-59310776AC4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25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617849D5-988E-446B-AA4D-3E2620617EBC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31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32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FBFB1B51-F4C8-4E75-9664-49D61BCFFB57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6D73EFE2-B8F8-43E2-8B25-D5A00F9FB01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247BB59-5714-42A1-8791-EEDB7FFEDCD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5A3E8CDF-C950-474F-8391-33E45EE6D74A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90C95681-7559-4129-A3FD-C5F6E9326580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DA6EC9C7-CF8C-4E99-AAF6-005CD1528B6C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960AE43B-83A7-4AD2-A195-C127FAD1AE5E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53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477D83FC-8461-49CA-9A14-9F5AC95543C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57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77C8714A-B6BA-4BB4-A3B1-868E834C564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5AD2FE90-BB71-43EC-B5C2-787F12B8E65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64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3E57B359-A39F-456A-9346-1ECC12EC2097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69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4F48462-AE5D-4B6B-857F-FF19A03F9B3A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72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73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74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75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76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AE70B11C-9C70-4BE3-A886-5DCFEE207B72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95BDFAD5-A216-4EEE-8F9C-3570C790F00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71A94626-720F-4B82-882C-91F8225F9F7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A3EE3B18-2292-4927-8FD9-8B39D39E520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0C09D5BE-2BF8-4A29-82BE-13B090839C68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25ACF796-FDA1-42DC-A816-998B5B9672AC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87E39D9-1F07-44C3-BB7C-90992DAF8E00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00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835A08D4-0E92-46BD-9EEC-AB4C260520A8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7ACC0B31-0FE6-4215-872B-E131C320381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531F0355-4CF2-4299-9320-BD19DCDFE653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478A22FE-61E3-4108-AAB8-30A73CB28C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1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15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16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B443EFA6-88A0-410E-9CF1-FB8B29C3E3BE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20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21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22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23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4B200726-4442-490E-9784-DBEB3B9471CA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923663AE-DFBF-468B-B03A-914D93EFCBA6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A8223364-5A48-41C0-9948-983C1DDC1B63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BC89E67B-2A6A-46BD-92F6-F91CC6AB7FF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3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5E157159-CC37-4E33-8656-B6449A413D9A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D8D9672E-B379-4FC8-B077-D9001BC4202D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1D5FE26E-6B49-439B-853A-D10CAC3CF570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4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4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45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2E361B0-FCCC-4564-A034-652489DB20E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47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48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49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B7B10DB9-4FFC-4C98-B576-9C365A848BD8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5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52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53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277C718B-6446-43E7-B00F-772756FF020E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55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56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7BDE56ED-CA16-4495-8E09-9BFCB00DF445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5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5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0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1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4B9EDEBD-730A-424F-B89B-9AEA503DED63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4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5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6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7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68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E5C0CC08-01F2-4A8D-BB1C-66788031A39D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B42C3E3E-D689-49B2-927F-D655A77A76FD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92754BD7-25A2-42A5-AE8E-B898A0D6384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8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220918EC-89E9-4BC4-8D41-D479CA591DE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8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8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EB4147DD-1F2A-4D95-A976-35B77CCD2F12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0980900A-DD74-464F-9ED0-3118A7BCC2B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816EFAB5-CAA2-4061-BA18-37162360AC5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8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8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90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EFE7FD9D-0B1D-49EC-B433-198B29E9AF5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9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9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94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6C80ABC2-70F6-4364-B330-EA4C7F4D17D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9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9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98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4DC79EBF-41C5-4E30-BBD4-7F2092BDE3DE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00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01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77E3B993-961A-4C00-ACD1-6CD403D7BBC1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0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0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05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06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B0C2129E-8234-471D-ADD6-56D57F9B6910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0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09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10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11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12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13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ABE10E6F-17DE-4B9D-8976-56E50A76E8F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013F10F3-5254-4E5A-A829-54A9C3765C60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24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5C64097A-4158-4B06-AD94-0E536E8D5DD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2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0794177D-7F56-4898-BE9E-1EA9A9F9D2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2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2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523CF474-4156-4F92-BD01-01F181210BD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B183B671-6A24-4B74-874B-651C4576846D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5D313657-85CA-4B6B-8B6E-9401AACE9C19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3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3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35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1CDECEBB-2491-45DF-8E2A-2C864FE5BF1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37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38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39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A80EA2C6-E11C-4745-9A6E-87CA9B1F5E8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4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42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43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050FAFF3-C6FB-4B2A-9657-F48927EAF61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45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46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8A1E4B19-5038-46E5-9882-739EDF85EA1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4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4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0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1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1093EB12-3B81-48BE-B9A4-B0AC88022F74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5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4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5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6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7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58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848C4403-C6BF-4398-9389-0BCC7D9D7C43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A7E8D07B-9744-4E33-9055-902C9A10B36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69" name="PlaceHolder 2"/>
          <p:cNvSpPr>
            <a:spLocks noGrp="1"/>
          </p:cNvSpPr>
          <p:nvPr>
            <p:ph type="subTitle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75E0F941-EF8D-4A8D-B696-BF05775ACF1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71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B4AAEB26-5780-434C-AB95-4D0A363019B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7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7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B3A92E51-7E83-443F-8B23-700230DBA3A2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03CE13D5-F204-4889-86CC-0C381DA8A02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PlaceHolder 1"/>
          <p:cNvSpPr>
            <a:spLocks noGrp="1"/>
          </p:cNvSpPr>
          <p:nvPr>
            <p:ph type="subTitle"/>
          </p:nvPr>
        </p:nvSpPr>
        <p:spPr>
          <a:xfrm>
            <a:off x="9425880" y="3540600"/>
            <a:ext cx="243072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0FFAE7B5-9998-4842-ACCB-2C52249667A7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79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80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3D4AD58C-7E25-499A-95A5-1B7D8B87982E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82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334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83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84" name="PlaceHolder 4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74E00C09-F2AE-46DF-9F07-AFCCEB38005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86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87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88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1B515B0C-227F-4743-A0AF-36CBD78A691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90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91" name="PlaceHolder 3"/>
          <p:cNvSpPr>
            <a:spLocks noGrp="1"/>
          </p:cNvSpPr>
          <p:nvPr>
            <p:ph/>
          </p:nvPr>
        </p:nvSpPr>
        <p:spPr>
          <a:xfrm>
            <a:off x="722160" y="4381200"/>
            <a:ext cx="809100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7C6A6AA5-28E9-4053-8365-EBF07ACFAC1A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93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94" name="PlaceHolder 3"/>
          <p:cNvSpPr>
            <a:spLocks noGrp="1"/>
          </p:cNvSpPr>
          <p:nvPr>
            <p:ph/>
          </p:nvPr>
        </p:nvSpPr>
        <p:spPr>
          <a:xfrm>
            <a:off x="4867920" y="26334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95" name="PlaceHolder 4"/>
          <p:cNvSpPr>
            <a:spLocks noGrp="1"/>
          </p:cNvSpPr>
          <p:nvPr>
            <p:ph/>
          </p:nvPr>
        </p:nvSpPr>
        <p:spPr>
          <a:xfrm>
            <a:off x="72216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96" name="PlaceHolder 5"/>
          <p:cNvSpPr>
            <a:spLocks noGrp="1"/>
          </p:cNvSpPr>
          <p:nvPr>
            <p:ph/>
          </p:nvPr>
        </p:nvSpPr>
        <p:spPr>
          <a:xfrm>
            <a:off x="4867920" y="4381200"/>
            <a:ext cx="394812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1857B630-7085-4DC0-9327-A9D8081F4002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98" name="PlaceHolder 2"/>
          <p:cNvSpPr>
            <a:spLocks noGrp="1"/>
          </p:cNvSpPr>
          <p:nvPr>
            <p:ph/>
          </p:nvPr>
        </p:nvSpPr>
        <p:spPr>
          <a:xfrm>
            <a:off x="72216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99" name="PlaceHolder 3"/>
          <p:cNvSpPr>
            <a:spLocks noGrp="1"/>
          </p:cNvSpPr>
          <p:nvPr>
            <p:ph/>
          </p:nvPr>
        </p:nvSpPr>
        <p:spPr>
          <a:xfrm>
            <a:off x="345780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00" name="PlaceHolder 4"/>
          <p:cNvSpPr>
            <a:spLocks noGrp="1"/>
          </p:cNvSpPr>
          <p:nvPr>
            <p:ph/>
          </p:nvPr>
        </p:nvSpPr>
        <p:spPr>
          <a:xfrm>
            <a:off x="6193440" y="26334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01" name="PlaceHolder 5"/>
          <p:cNvSpPr>
            <a:spLocks noGrp="1"/>
          </p:cNvSpPr>
          <p:nvPr>
            <p:ph/>
          </p:nvPr>
        </p:nvSpPr>
        <p:spPr>
          <a:xfrm>
            <a:off x="72216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02" name="PlaceHolder 6"/>
          <p:cNvSpPr>
            <a:spLocks noGrp="1"/>
          </p:cNvSpPr>
          <p:nvPr>
            <p:ph/>
          </p:nvPr>
        </p:nvSpPr>
        <p:spPr>
          <a:xfrm>
            <a:off x="345780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03" name="PlaceHolder 7"/>
          <p:cNvSpPr>
            <a:spLocks noGrp="1"/>
          </p:cNvSpPr>
          <p:nvPr>
            <p:ph/>
          </p:nvPr>
        </p:nvSpPr>
        <p:spPr>
          <a:xfrm>
            <a:off x="6193440" y="4381200"/>
            <a:ext cx="2604960" cy="1595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623BFB21-C44B-45A8-B3F1-2A2E0062E6FC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FBFBF"/>
            </a:gs>
            <a:gs pos="30000">
              <a:srgbClr val="FFFFFF"/>
            </a:gs>
            <a:gs pos="100000">
              <a:srgbClr val="FFFF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12"/>
          <p:cNvSpPr/>
          <p:nvPr/>
        </p:nvSpPr>
        <p:spPr>
          <a:xfrm>
            <a:off x="3290040" y="4668840"/>
            <a:ext cx="8901720" cy="14266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9" name="Прямоугольник 13"/>
          <p:cNvSpPr/>
          <p:nvPr/>
        </p:nvSpPr>
        <p:spPr>
          <a:xfrm>
            <a:off x="3290040" y="762120"/>
            <a:ext cx="8901720" cy="38318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" name="Прямоугольник 14"/>
          <p:cNvSpPr/>
          <p:nvPr/>
        </p:nvSpPr>
        <p:spPr>
          <a:xfrm>
            <a:off x="0" y="762120"/>
            <a:ext cx="3200040" cy="533376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722760" y="1298520"/>
            <a:ext cx="7187040" cy="29221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5900" b="0" strike="noStrike" spc="-10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59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dt" idx="1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3"/>
          <p:cNvSpPr>
            <a:spLocks noGrp="1"/>
          </p:cNvSpPr>
          <p:nvPr>
            <p:ph type="ftr" idx="2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4"/>
          <p:cNvSpPr>
            <a:spLocks noGrp="1"/>
          </p:cNvSpPr>
          <p:nvPr>
            <p:ph type="sldNum" idx="3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71869D2-D90F-4396-BEEB-CBB89BEBF9F6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600" b="0" strike="noStrike" spc="-1">
                <a:solidFill>
                  <a:srgbClr val="2D2D2D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rgbClr val="2D2D2D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rgbClr val="2D2D2D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8"/>
          <p:cNvSpPr/>
          <p:nvPr/>
        </p:nvSpPr>
        <p:spPr>
          <a:xfrm>
            <a:off x="3705120" y="763920"/>
            <a:ext cx="7857000" cy="533484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" name="Прямоугольник 9"/>
          <p:cNvSpPr/>
          <p:nvPr/>
        </p:nvSpPr>
        <p:spPr>
          <a:xfrm>
            <a:off x="11815200" y="744840"/>
            <a:ext cx="384480" cy="534456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6" name="Прямоугольник 10"/>
          <p:cNvSpPr/>
          <p:nvPr/>
        </p:nvSpPr>
        <p:spPr>
          <a:xfrm>
            <a:off x="0" y="744840"/>
            <a:ext cx="3429720" cy="53305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253080" y="2044080"/>
            <a:ext cx="2946960" cy="3680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3869280" y="86400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ftr" idx="4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sldNum" idx="5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883A54F1-D150-4CC5-8816-24BAED88F708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dt" idx="6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ftr" idx="7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ldNum" idx="8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04D7317-7EED-493B-ADC1-DAC81ADA318B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0" name="Прямоугольник 8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91" name="Прямоугольник 11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93" name="Прямоугольник 13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94" name="Прямоугольник 21"/>
          <p:cNvSpPr/>
          <p:nvPr/>
        </p:nvSpPr>
        <p:spPr>
          <a:xfrm>
            <a:off x="1287720" y="2526480"/>
            <a:ext cx="1090548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1783800" y="2684880"/>
            <a:ext cx="9119880" cy="3304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marL="343080" indent="-3430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Arial"/>
              <a:buChar char="•"/>
            </a:pP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200" b="0" strike="noStrike" spc="-1">
              <a:solidFill>
                <a:srgbClr val="2D2D2D"/>
              </a:solidFill>
              <a:latin typeface="Arial"/>
            </a:endParaRPr>
          </a:p>
          <a:p>
            <a:pPr marL="743040" lvl="1" indent="-28584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Arial"/>
              <a:buChar char="•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200240" lvl="2" indent="-28584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Arial"/>
              <a:buChar char="•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57440" lvl="3" indent="-28584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Arial"/>
              <a:buChar char="•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114640" lvl="4" indent="-28584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Arial"/>
              <a:buChar char="•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 type="dt" idx="9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Прямоугольник 3"/>
          <p:cNvSpPr/>
          <p:nvPr/>
        </p:nvSpPr>
        <p:spPr>
          <a:xfrm>
            <a:off x="8722440" y="761040"/>
            <a:ext cx="3468960" cy="5335560"/>
          </a:xfrm>
          <a:prstGeom prst="rect">
            <a:avLst/>
          </a:prstGeom>
          <a:solidFill>
            <a:schemeClr val="accent5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8983440" y="2345040"/>
            <a:ext cx="2946960" cy="3376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5" name="Прямоугольник 8"/>
          <p:cNvSpPr/>
          <p:nvPr/>
        </p:nvSpPr>
        <p:spPr>
          <a:xfrm>
            <a:off x="573120" y="761040"/>
            <a:ext cx="8064720" cy="5335560"/>
          </a:xfrm>
          <a:prstGeom prst="rect">
            <a:avLst/>
          </a:prstGeom>
          <a:solidFill>
            <a:schemeClr val="tx1">
              <a:alpha val="85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951120" y="860760"/>
            <a:ext cx="731484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ftr" idx="10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sldNum" idx="11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E89085DB-437C-4BC0-B834-99E85CF3523B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9" name="PlaceHolder 5"/>
          <p:cNvSpPr>
            <a:spLocks noGrp="1"/>
          </p:cNvSpPr>
          <p:nvPr>
            <p:ph type="dt" idx="12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0" name="Прямоугольник 7"/>
          <p:cNvSpPr/>
          <p:nvPr/>
        </p:nvSpPr>
        <p:spPr>
          <a:xfrm>
            <a:off x="0" y="753120"/>
            <a:ext cx="494640" cy="5335560"/>
          </a:xfrm>
          <a:prstGeom prst="rect">
            <a:avLst/>
          </a:prstGeom>
          <a:solidFill>
            <a:schemeClr val="accent5">
              <a:alpha val="60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Прямоугольник 8"/>
          <p:cNvSpPr/>
          <p:nvPr/>
        </p:nvSpPr>
        <p:spPr>
          <a:xfrm>
            <a:off x="3705120" y="763920"/>
            <a:ext cx="7857000" cy="533484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178" name="Прямоугольник 9"/>
          <p:cNvSpPr/>
          <p:nvPr/>
        </p:nvSpPr>
        <p:spPr>
          <a:xfrm>
            <a:off x="11804400" y="744840"/>
            <a:ext cx="384480" cy="534456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179" name="Прямоугольник 10"/>
          <p:cNvSpPr/>
          <p:nvPr/>
        </p:nvSpPr>
        <p:spPr>
          <a:xfrm>
            <a:off x="0" y="744840"/>
            <a:ext cx="3429720" cy="53305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253080" y="2044080"/>
            <a:ext cx="2946960" cy="3680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 type="body"/>
          </p:nvPr>
        </p:nvSpPr>
        <p:spPr>
          <a:xfrm>
            <a:off x="3869280" y="864000"/>
            <a:ext cx="3617640" cy="2448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82" name="PlaceHolder 3"/>
          <p:cNvSpPr>
            <a:spLocks noGrp="1"/>
          </p:cNvSpPr>
          <p:nvPr>
            <p:ph type="ftr" idx="13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3" name="PlaceHolder 4"/>
          <p:cNvSpPr>
            <a:spLocks noGrp="1"/>
          </p:cNvSpPr>
          <p:nvPr>
            <p:ph type="sldNum" idx="14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EEE5F5-8A83-40E9-983B-824A996F0A9C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4" name="PlaceHolder 5"/>
          <p:cNvSpPr>
            <a:spLocks noGrp="1"/>
          </p:cNvSpPr>
          <p:nvPr>
            <p:ph type="dt" idx="15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5" name="PlaceHolder 6"/>
          <p:cNvSpPr>
            <a:spLocks noGrp="1"/>
          </p:cNvSpPr>
          <p:nvPr>
            <p:ph type="body"/>
          </p:nvPr>
        </p:nvSpPr>
        <p:spPr>
          <a:xfrm>
            <a:off x="7740360" y="864000"/>
            <a:ext cx="3617640" cy="2448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86" name="PlaceHolder 7"/>
          <p:cNvSpPr>
            <a:spLocks noGrp="1"/>
          </p:cNvSpPr>
          <p:nvPr>
            <p:ph type="body"/>
          </p:nvPr>
        </p:nvSpPr>
        <p:spPr>
          <a:xfrm>
            <a:off x="3869280" y="3481560"/>
            <a:ext cx="3617640" cy="2448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187" name="PlaceHolder 8"/>
          <p:cNvSpPr>
            <a:spLocks noGrp="1"/>
          </p:cNvSpPr>
          <p:nvPr>
            <p:ph type="body"/>
          </p:nvPr>
        </p:nvSpPr>
        <p:spPr>
          <a:xfrm>
            <a:off x="7740360" y="3481560"/>
            <a:ext cx="3617640" cy="2448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ftr" idx="16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5" name="PlaceHolder 2"/>
          <p:cNvSpPr>
            <a:spLocks noGrp="1"/>
          </p:cNvSpPr>
          <p:nvPr>
            <p:ph type="sldNum" idx="17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39F0AA6-B810-4737-88CC-62CD4C696BF8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6" name="Прямоугольник 9"/>
          <p:cNvSpPr/>
          <p:nvPr/>
        </p:nvSpPr>
        <p:spPr>
          <a:xfrm>
            <a:off x="527040" y="2525040"/>
            <a:ext cx="848124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27" name="Прямоугольник 8"/>
          <p:cNvSpPr/>
          <p:nvPr/>
        </p:nvSpPr>
        <p:spPr>
          <a:xfrm>
            <a:off x="9118080" y="2525040"/>
            <a:ext cx="3068280" cy="35629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28" name="Прямоугольник 10"/>
          <p:cNvSpPr/>
          <p:nvPr/>
        </p:nvSpPr>
        <p:spPr>
          <a:xfrm>
            <a:off x="9118080" y="765720"/>
            <a:ext cx="306828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29" name="PlaceHolder 3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0" name="Прямоугольник 13"/>
          <p:cNvSpPr/>
          <p:nvPr/>
        </p:nvSpPr>
        <p:spPr>
          <a:xfrm>
            <a:off x="15480" y="2531160"/>
            <a:ext cx="375840" cy="35676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31" name="PlaceHolder 4"/>
          <p:cNvSpPr>
            <a:spLocks noGrp="1"/>
          </p:cNvSpPr>
          <p:nvPr>
            <p:ph type="body"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32" name="PlaceHolder 5"/>
          <p:cNvSpPr>
            <a:spLocks noGrp="1"/>
          </p:cNvSpPr>
          <p:nvPr>
            <p:ph type="dt" idx="18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/>
          </p:cNvSpPr>
          <p:nvPr>
            <p:ph type="ftr" idx="19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 type="sldNum" idx="20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27F3128-42BC-4163-B413-B10F6C45F4A3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1" name="Прямоугольник 8"/>
          <p:cNvSpPr/>
          <p:nvPr/>
        </p:nvSpPr>
        <p:spPr>
          <a:xfrm>
            <a:off x="0" y="2526480"/>
            <a:ext cx="3068280" cy="35629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2" name="Прямоугольник 9"/>
          <p:cNvSpPr/>
          <p:nvPr/>
        </p:nvSpPr>
        <p:spPr>
          <a:xfrm>
            <a:off x="3200400" y="2526480"/>
            <a:ext cx="848124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3" name="Прямоугольник 10"/>
          <p:cNvSpPr/>
          <p:nvPr/>
        </p:nvSpPr>
        <p:spPr>
          <a:xfrm>
            <a:off x="0" y="758880"/>
            <a:ext cx="306828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4" name="PlaceHolder 3"/>
          <p:cNvSpPr>
            <a:spLocks noGrp="1"/>
          </p:cNvSpPr>
          <p:nvPr>
            <p:ph type="title"/>
          </p:nvPr>
        </p:nvSpPr>
        <p:spPr>
          <a:xfrm>
            <a:off x="510120" y="263772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275" name="Прямоугольник 13"/>
          <p:cNvSpPr/>
          <p:nvPr/>
        </p:nvSpPr>
        <p:spPr>
          <a:xfrm>
            <a:off x="11815920" y="252648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6" name="PlaceHolder 4"/>
          <p:cNvSpPr>
            <a:spLocks noGrp="1"/>
          </p:cNvSpPr>
          <p:nvPr>
            <p:ph type="body"/>
          </p:nvPr>
        </p:nvSpPr>
        <p:spPr>
          <a:xfrm>
            <a:off x="3597120" y="263844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685800" lvl="1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800" b="0" strike="noStrike" spc="-1">
                <a:solidFill>
                  <a:srgbClr val="595959"/>
                </a:solidFill>
                <a:latin typeface="Arial"/>
              </a:rPr>
              <a:t>Второй уровень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  <a:p>
            <a:pPr marL="1143000" lvl="2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600" b="0" strike="noStrike" spc="-1">
                <a:solidFill>
                  <a:srgbClr val="595959"/>
                </a:solidFill>
                <a:latin typeface="Arial"/>
              </a:rPr>
              <a:t>Третий уровень</a:t>
            </a:r>
            <a:endParaRPr lang="ru-RU" sz="1600" b="0" strike="noStrike" spc="-1">
              <a:solidFill>
                <a:srgbClr val="2D2D2D"/>
              </a:solidFill>
              <a:latin typeface="Arial"/>
            </a:endParaRPr>
          </a:p>
          <a:p>
            <a:pPr marL="1600200" lvl="3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Четвертый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2057400" lvl="4" indent="-182880">
              <a:lnSpc>
                <a:spcPct val="90000"/>
              </a:lnSpc>
              <a:spcBef>
                <a:spcPts val="249"/>
              </a:spcBef>
              <a:spcAft>
                <a:spcPts val="249"/>
              </a:spcAft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595959"/>
                </a:solidFill>
                <a:latin typeface="Arial"/>
              </a:rPr>
              <a:t>Пятый уровень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277" name="PlaceHolder 5"/>
          <p:cNvSpPr>
            <a:spLocks noGrp="1"/>
          </p:cNvSpPr>
          <p:nvPr>
            <p:ph type="dt" idx="21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ru-RU" sz="1800" b="0" strike="noStrike" spc="-1">
                <a:solidFill>
                  <a:srgbClr val="FFFFFF"/>
                </a:solidFill>
                <a:latin typeface="Arial"/>
              </a:rPr>
              <a:t>Щелкните значок, чтобы добавить изображение</a:t>
            </a:r>
            <a:endParaRPr lang="ru-RU" sz="18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15" name="Прямоугольник 8"/>
          <p:cNvSpPr/>
          <p:nvPr/>
        </p:nvSpPr>
        <p:spPr>
          <a:xfrm>
            <a:off x="0" y="2661120"/>
            <a:ext cx="4044240" cy="313092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16" name="Прямоугольник 9"/>
          <p:cNvSpPr/>
          <p:nvPr/>
        </p:nvSpPr>
        <p:spPr>
          <a:xfrm>
            <a:off x="7746120" y="1065600"/>
            <a:ext cx="4445640" cy="47268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17" name="Прямоугольник 10"/>
          <p:cNvSpPr/>
          <p:nvPr/>
        </p:nvSpPr>
        <p:spPr>
          <a:xfrm>
            <a:off x="0" y="1065600"/>
            <a:ext cx="4044240" cy="14785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18" name="PlaceHolder 2"/>
          <p:cNvSpPr>
            <a:spLocks noGrp="1"/>
          </p:cNvSpPr>
          <p:nvPr>
            <p:ph type="title"/>
          </p:nvPr>
        </p:nvSpPr>
        <p:spPr>
          <a:xfrm>
            <a:off x="337320" y="2795400"/>
            <a:ext cx="3369240" cy="28800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0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0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19" name="PlaceHolder 3"/>
          <p:cNvSpPr>
            <a:spLocks noGrp="1"/>
          </p:cNvSpPr>
          <p:nvPr>
            <p:ph type="body"/>
          </p:nvPr>
        </p:nvSpPr>
        <p:spPr>
          <a:xfrm>
            <a:off x="7929360" y="1206360"/>
            <a:ext cx="4079160" cy="4468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Образец текста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320" name="PlaceHolder 4"/>
          <p:cNvSpPr>
            <a:spLocks noGrp="1"/>
          </p:cNvSpPr>
          <p:nvPr>
            <p:ph type="ftr" idx="22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1" name="PlaceHolder 5"/>
          <p:cNvSpPr>
            <a:spLocks noGrp="1"/>
          </p:cNvSpPr>
          <p:nvPr>
            <p:ph type="sldNum" idx="23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FCBA6186-2B42-45B7-8C72-8168C66FBFB1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2" name="PlaceHolder 6"/>
          <p:cNvSpPr>
            <a:spLocks noGrp="1"/>
          </p:cNvSpPr>
          <p:nvPr>
            <p:ph type="dt" idx="24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PlaceHolder 1"/>
          <p:cNvSpPr>
            <a:spLocks noGrp="1"/>
          </p:cNvSpPr>
          <p:nvPr>
            <p:ph type="ftr" idx="25"/>
          </p:nvPr>
        </p:nvSpPr>
        <p:spPr>
          <a:xfrm>
            <a:off x="3869280" y="6356520"/>
            <a:ext cx="59112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&lt;нижний колонтитул&gt;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60" name="PlaceHolder 2"/>
          <p:cNvSpPr>
            <a:spLocks noGrp="1"/>
          </p:cNvSpPr>
          <p:nvPr>
            <p:ph type="sldNum" idx="26"/>
          </p:nvPr>
        </p:nvSpPr>
        <p:spPr>
          <a:xfrm>
            <a:off x="10634040" y="6356520"/>
            <a:ext cx="1530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1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F805248-9130-43B5-AA9D-29392938A61C}" type="slidenum">
              <a:rPr lang="ru-RU" sz="1200" b="1" strike="noStrike" spc="-1">
                <a:solidFill>
                  <a:srgbClr val="595959"/>
                </a:solidFill>
                <a:latin typeface="Arial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61" name="Прямоугольник 8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62" name="Прямоугольник 11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63" name="PlaceHolder 3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Образец заголовка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364" name="Прямоугольник 13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65" name="Прямоугольник 21"/>
          <p:cNvSpPr/>
          <p:nvPr/>
        </p:nvSpPr>
        <p:spPr>
          <a:xfrm>
            <a:off x="1287720" y="2526480"/>
            <a:ext cx="1090548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366" name="PlaceHolder 4"/>
          <p:cNvSpPr>
            <a:spLocks noGrp="1"/>
          </p:cNvSpPr>
          <p:nvPr>
            <p:ph type="dt" idx="27"/>
          </p:nvPr>
        </p:nvSpPr>
        <p:spPr>
          <a:xfrm>
            <a:off x="26244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100" b="0" strike="noStrike" spc="-1">
                <a:solidFill>
                  <a:srgbClr val="595959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100" b="0" strike="noStrike" spc="-1">
                <a:solidFill>
                  <a:srgbClr val="595959"/>
                </a:solidFill>
                <a:latin typeface="Arial"/>
              </a:rPr>
              <a:t>&lt;дата/время&gt;</a:t>
            </a:r>
            <a:endParaRPr lang="ru-RU" sz="11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67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600" b="0" strike="noStrike" spc="-1">
                <a:solidFill>
                  <a:srgbClr val="2D2D2D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rgbClr val="2D2D2D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rgbClr val="2D2D2D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2D2D2D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9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5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54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azfonts.net/" TargetMode="External"/><Relationship Id="rId3" Type="http://schemas.openxmlformats.org/officeDocument/2006/relationships/image" Target="../media/image49.jpeg"/><Relationship Id="rId7" Type="http://schemas.openxmlformats.org/officeDocument/2006/relationships/hyperlink" Target="https://blog.nils.ru/category/razvitie/generators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5.xml"/><Relationship Id="rId6" Type="http://schemas.openxmlformats.org/officeDocument/2006/relationships/hyperlink" Target="https://bazar.kartaslov.ru/" TargetMode="External"/><Relationship Id="rId5" Type="http://schemas.openxmlformats.org/officeDocument/2006/relationships/hyperlink" Target="https://glvrd.ru/" TargetMode="External"/><Relationship Id="rId4" Type="http://schemas.openxmlformats.org/officeDocument/2006/relationships/image" Target="../media/image13.png"/><Relationship Id="rId9" Type="http://schemas.openxmlformats.org/officeDocument/2006/relationships/hyperlink" Target="https://retoucher.online/ru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808080"/>
            </a:gs>
            <a:gs pos="100000">
              <a:srgbClr val="43434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Прямоугольник 10"/>
          <p:cNvSpPr/>
          <p:nvPr/>
        </p:nvSpPr>
        <p:spPr>
          <a:xfrm>
            <a:off x="3290040" y="4668840"/>
            <a:ext cx="8901720" cy="14266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11" name="Прямоугольник 12"/>
          <p:cNvSpPr/>
          <p:nvPr/>
        </p:nvSpPr>
        <p:spPr>
          <a:xfrm>
            <a:off x="3290040" y="762120"/>
            <a:ext cx="8901720" cy="38318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12" name="Прямоугольник 14"/>
          <p:cNvSpPr/>
          <p:nvPr/>
        </p:nvSpPr>
        <p:spPr>
          <a:xfrm>
            <a:off x="0" y="762120"/>
            <a:ext cx="3200040" cy="53337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413" name="PlaceHolder 1"/>
          <p:cNvSpPr>
            <a:spLocks noGrp="1"/>
          </p:cNvSpPr>
          <p:nvPr>
            <p:ph type="subTitle"/>
          </p:nvPr>
        </p:nvSpPr>
        <p:spPr>
          <a:xfrm>
            <a:off x="4725360" y="4950000"/>
            <a:ext cx="7187040" cy="9140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1000" lnSpcReduction="20000"/>
          </a:bodyPr>
          <a:lstStyle/>
          <a:p>
            <a:pPr algn="r">
              <a:lnSpc>
                <a:spcPct val="16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2200" b="0" strike="noStrike" spc="-1">
                <a:solidFill>
                  <a:srgbClr val="FFFFFF"/>
                </a:solidFill>
                <a:latin typeface="Arial"/>
              </a:rPr>
              <a:t>Муниципальное бюджетное учреждение дополнительного образования «Дворец детского творчества» г.Дзержинск</a:t>
            </a:r>
            <a:endParaRPr lang="ru-RU" sz="2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4" name="Рисунок 5"/>
          <p:cNvPicPr/>
          <p:nvPr/>
        </p:nvPicPr>
        <p:blipFill>
          <a:blip r:embed="rId3"/>
          <a:stretch/>
        </p:blipFill>
        <p:spPr>
          <a:xfrm>
            <a:off x="3290040" y="783360"/>
            <a:ext cx="5780160" cy="3847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" name="Рисунок 33" descr="Мой однокурсник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16" name="Прямоугольник 3"/>
          <p:cNvSpPr/>
          <p:nvPr/>
        </p:nvSpPr>
        <p:spPr>
          <a:xfrm>
            <a:off x="3543480" y="744840"/>
            <a:ext cx="8167680" cy="533484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17" name="Прямоугольник 4"/>
          <p:cNvSpPr/>
          <p:nvPr/>
        </p:nvSpPr>
        <p:spPr>
          <a:xfrm>
            <a:off x="11815200" y="744840"/>
            <a:ext cx="384480" cy="534456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18" name="Прямоугольник 5"/>
          <p:cNvSpPr/>
          <p:nvPr/>
        </p:nvSpPr>
        <p:spPr>
          <a:xfrm>
            <a:off x="0" y="744840"/>
            <a:ext cx="3429720" cy="53305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19" name="PlaceHolder 1"/>
          <p:cNvSpPr>
            <a:spLocks noGrp="1"/>
          </p:cNvSpPr>
          <p:nvPr>
            <p:ph type="title"/>
          </p:nvPr>
        </p:nvSpPr>
        <p:spPr>
          <a:xfrm>
            <a:off x="440280" y="3100320"/>
            <a:ext cx="2946960" cy="3680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000" b="0" strike="noStrike" spc="-60">
                <a:solidFill>
                  <a:srgbClr val="FFFFFF"/>
                </a:solidFill>
                <a:latin typeface="Arial"/>
              </a:rPr>
              <a:t>Лукашина Мария</a:t>
            </a:r>
            <a:endParaRPr lang="ru-RU" sz="40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420" name="PlaceHolder 2"/>
          <p:cNvSpPr>
            <a:spLocks noGrp="1"/>
          </p:cNvSpPr>
          <p:nvPr>
            <p:ph/>
          </p:nvPr>
        </p:nvSpPr>
        <p:spPr>
          <a:xfrm>
            <a:off x="5112720" y="969120"/>
            <a:ext cx="6199200" cy="5120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Окончила ННГУ им. Н.И.Лобачевского по специальности «Связь с общественностью и журналист в периодических изданиях»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Пресс-редактор Детского общественного объединения «Лига юных журналистов» г. Дзержинска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Руководитель Школы начинающего журналиста во Дворце детского творчества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Редактор Городской детско-юношеской газеты «Привет»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Педагог организатор, заведующая Отделом организационно-методической работы МБУ ДО «Дворец детского творчества»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pic>
        <p:nvPicPr>
          <p:cNvPr id="421" name="Рисунок 1"/>
          <p:cNvPicPr/>
          <p:nvPr/>
        </p:nvPicPr>
        <p:blipFill>
          <a:blip r:embed="rId4"/>
          <a:stretch/>
        </p:blipFill>
        <p:spPr>
          <a:xfrm>
            <a:off x="857520" y="219240"/>
            <a:ext cx="3855960" cy="3530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2" name="Рисунок 4" descr="Пляжная тропинка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23" name="Прямоугольник 11"/>
          <p:cNvSpPr/>
          <p:nvPr/>
        </p:nvSpPr>
        <p:spPr>
          <a:xfrm>
            <a:off x="1287720" y="2504880"/>
            <a:ext cx="10905480" cy="385128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24" name="Прямоугольник 8"/>
          <p:cNvSpPr/>
          <p:nvPr/>
        </p:nvSpPr>
        <p:spPr>
          <a:xfrm>
            <a:off x="0" y="25048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25" name="Прямоугольник 9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26" name="Прямоугольник 10"/>
          <p:cNvSpPr/>
          <p:nvPr/>
        </p:nvSpPr>
        <p:spPr>
          <a:xfrm>
            <a:off x="11014560" y="7488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27" name="PlaceHolder 1"/>
          <p:cNvSpPr>
            <a:spLocks noGrp="1"/>
          </p:cNvSpPr>
          <p:nvPr>
            <p:ph type="title"/>
          </p:nvPr>
        </p:nvSpPr>
        <p:spPr>
          <a:xfrm>
            <a:off x="191520" y="110880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Концепция развития дополнительного образования детей до 2030 года</a:t>
            </a:r>
            <a:r>
              <a:rPr sz="3600"/>
              <a:t/>
            </a:r>
            <a:br>
              <a:rPr sz="3600"/>
            </a:b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28" name="Рисунок 1"/>
          <p:cNvPicPr/>
          <p:nvPr/>
        </p:nvPicPr>
        <p:blipFill>
          <a:blip r:embed="rId4"/>
          <a:stretch/>
        </p:blipFill>
        <p:spPr>
          <a:xfrm>
            <a:off x="7685280" y="318960"/>
            <a:ext cx="4191840" cy="6287760"/>
          </a:xfrm>
          <a:prstGeom prst="rect">
            <a:avLst/>
          </a:prstGeom>
          <a:ln w="0">
            <a:noFill/>
          </a:ln>
        </p:spPr>
      </p:pic>
      <p:sp>
        <p:nvSpPr>
          <p:cNvPr id="429" name="Прямоугольник 13"/>
          <p:cNvSpPr/>
          <p:nvPr/>
        </p:nvSpPr>
        <p:spPr>
          <a:xfrm>
            <a:off x="1494000" y="2858400"/>
            <a:ext cx="5883840" cy="3137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Calibri"/>
                <a:ea typeface="Calibri"/>
              </a:rPr>
              <a:t>Утверждена распоряжением Правительства Российской Федерации от 31 марта 2022 года №678-р.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Calibri"/>
                <a:ea typeface="Calibri"/>
              </a:rPr>
              <a:t>Концепция направлена на определение приоритетных целей, задач, направлений и механизмов развития дополнительного образования детей в России до 2030 года.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15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lang="ru-RU" sz="1800" b="1" strike="noStrike" spc="-1">
                <a:solidFill>
                  <a:srgbClr val="454545"/>
                </a:solidFill>
                <a:latin typeface="Calibri"/>
                <a:ea typeface="Calibri"/>
              </a:rPr>
              <a:t>Создание медиацентров — одно из направлений концепции.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Рисунок 11" descr="Американский футбол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31" name="Прямоугольник 14"/>
          <p:cNvSpPr/>
          <p:nvPr/>
        </p:nvSpPr>
        <p:spPr>
          <a:xfrm>
            <a:off x="8983440" y="761040"/>
            <a:ext cx="3207960" cy="5335560"/>
          </a:xfrm>
          <a:prstGeom prst="rect">
            <a:avLst/>
          </a:prstGeom>
          <a:solidFill>
            <a:schemeClr val="accent5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32" name="Прямоугольник 15"/>
          <p:cNvSpPr/>
          <p:nvPr/>
        </p:nvSpPr>
        <p:spPr>
          <a:xfrm>
            <a:off x="573120" y="761040"/>
            <a:ext cx="8064720" cy="5335560"/>
          </a:xfrm>
          <a:prstGeom prst="rect">
            <a:avLst/>
          </a:prstGeom>
          <a:solidFill>
            <a:schemeClr val="tx1">
              <a:alpha val="85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33" name="Прямоугольник 16"/>
          <p:cNvSpPr/>
          <p:nvPr/>
        </p:nvSpPr>
        <p:spPr>
          <a:xfrm>
            <a:off x="0" y="753120"/>
            <a:ext cx="494640" cy="5335560"/>
          </a:xfrm>
          <a:prstGeom prst="rect">
            <a:avLst/>
          </a:prstGeom>
          <a:solidFill>
            <a:schemeClr val="accent5">
              <a:alpha val="60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34" name="PlaceHolder 1"/>
          <p:cNvSpPr>
            <a:spLocks noGrp="1"/>
          </p:cNvSpPr>
          <p:nvPr>
            <p:ph type="title"/>
          </p:nvPr>
        </p:nvSpPr>
        <p:spPr>
          <a:xfrm>
            <a:off x="9024840" y="1589040"/>
            <a:ext cx="3142080" cy="3376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3300" b="0" strike="noStrike" spc="-60">
                <a:solidFill>
                  <a:srgbClr val="FFFFFF"/>
                </a:solidFill>
                <a:latin typeface="Arial"/>
              </a:rPr>
              <a:t>А нужен ли МЕДИАЦЕНТР </a:t>
            </a:r>
            <a:r>
              <a:rPr sz="3300"/>
              <a:t/>
            </a:r>
            <a:br>
              <a:rPr sz="3300"/>
            </a:br>
            <a:r>
              <a:rPr sz="3300"/>
              <a:t/>
            </a:r>
            <a:br>
              <a:rPr sz="3300"/>
            </a:br>
            <a:r>
              <a:rPr lang="ru-RU" sz="3300" b="0" strike="noStrike" spc="-60">
                <a:solidFill>
                  <a:srgbClr val="FFFFFF"/>
                </a:solidFill>
                <a:latin typeface="Arial"/>
              </a:rPr>
              <a:t>школе, учителю, детям?</a:t>
            </a:r>
            <a:endParaRPr lang="ru-RU" sz="33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35" name="Рисунок 3"/>
          <p:cNvPicPr/>
          <p:nvPr/>
        </p:nvPicPr>
        <p:blipFill>
          <a:blip r:embed="rId4"/>
          <a:stretch/>
        </p:blipFill>
        <p:spPr>
          <a:xfrm>
            <a:off x="172080" y="545760"/>
            <a:ext cx="8660880" cy="5780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6" name="Рисунок 14" descr="Рисование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37" name="Прямоугольник 8"/>
          <p:cNvSpPr/>
          <p:nvPr/>
        </p:nvSpPr>
        <p:spPr>
          <a:xfrm>
            <a:off x="11777760" y="744840"/>
            <a:ext cx="431640" cy="534456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38" name="Прямоугольник 9"/>
          <p:cNvSpPr/>
          <p:nvPr/>
        </p:nvSpPr>
        <p:spPr>
          <a:xfrm>
            <a:off x="0" y="744840"/>
            <a:ext cx="3429720" cy="533052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pic>
        <p:nvPicPr>
          <p:cNvPr id="439" name="Рисунок 16"/>
          <p:cNvPicPr/>
          <p:nvPr/>
        </p:nvPicPr>
        <p:blipFill>
          <a:blip r:embed="rId4"/>
          <a:stretch/>
        </p:blipFill>
        <p:spPr>
          <a:xfrm>
            <a:off x="157320" y="166680"/>
            <a:ext cx="7268400" cy="4862160"/>
          </a:xfrm>
          <a:prstGeom prst="rect">
            <a:avLst/>
          </a:prstGeom>
          <a:ln w="0">
            <a:noFill/>
          </a:ln>
        </p:spPr>
      </p:pic>
      <p:sp>
        <p:nvSpPr>
          <p:cNvPr id="440" name="Прямоугольник 7"/>
          <p:cNvSpPr/>
          <p:nvPr/>
        </p:nvSpPr>
        <p:spPr>
          <a:xfrm>
            <a:off x="3831840" y="3642840"/>
            <a:ext cx="7945560" cy="31201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41" name="PlaceHolder 1"/>
          <p:cNvSpPr>
            <a:spLocks noGrp="1"/>
          </p:cNvSpPr>
          <p:nvPr>
            <p:ph/>
          </p:nvPr>
        </p:nvSpPr>
        <p:spPr>
          <a:xfrm>
            <a:off x="3866400" y="3699000"/>
            <a:ext cx="7920000" cy="29934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1000" lnSpcReduction="10000"/>
          </a:bodyPr>
          <a:lstStyle/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Информирование обучающихся о деятельности школы, событиях и достижениях. 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Поддержание положительного имиджа образовательной организации.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Развития чувства единства у учителей, учеников и их родителей. 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Организации досуга и доступа к интересной и развивающей информации. 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Создания условий для самовыражения обучающихся, возможности проявить таланты. 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Создания площадки для обсуждения и решения актуальных проблем. 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3880" indent="-173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  <a:ea typeface="Tahoma"/>
              </a:rPr>
              <a:t>Развития информационной грамотности, креативности и коммуникативных навыков учащихся. 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Прямоугольник 8"/>
          <p:cNvSpPr/>
          <p:nvPr/>
        </p:nvSpPr>
        <p:spPr>
          <a:xfrm>
            <a:off x="-2160" y="252216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43" name="PlaceHolder 1"/>
          <p:cNvSpPr>
            <a:spLocks noGrp="1"/>
          </p:cNvSpPr>
          <p:nvPr>
            <p:ph/>
          </p:nvPr>
        </p:nvSpPr>
        <p:spPr>
          <a:xfrm>
            <a:off x="722160" y="263340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000" b="0" strike="noStrike" spc="-1">
              <a:solidFill>
                <a:srgbClr val="595959"/>
              </a:solidFill>
              <a:latin typeface="Arial"/>
            </a:endParaRPr>
          </a:p>
        </p:txBody>
      </p:sp>
      <p:pic>
        <p:nvPicPr>
          <p:cNvPr id="444" name="Рисунок 11"/>
          <p:cNvPicPr/>
          <p:nvPr/>
        </p:nvPicPr>
        <p:blipFill>
          <a:blip r:embed="rId3"/>
          <a:stretch/>
        </p:blipFill>
        <p:spPr>
          <a:xfrm>
            <a:off x="603360" y="294840"/>
            <a:ext cx="8328600" cy="6238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Рисунок 21" descr="Выпускной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46" name="Прямоугольник 11"/>
          <p:cNvSpPr/>
          <p:nvPr/>
        </p:nvSpPr>
        <p:spPr>
          <a:xfrm>
            <a:off x="1800" y="2678760"/>
            <a:ext cx="3068280" cy="35629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47" name="Прямоугольник 12"/>
          <p:cNvSpPr/>
          <p:nvPr/>
        </p:nvSpPr>
        <p:spPr>
          <a:xfrm>
            <a:off x="3202200" y="1371600"/>
            <a:ext cx="8485920" cy="487044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48" name="Прямоугольник 13"/>
          <p:cNvSpPr/>
          <p:nvPr/>
        </p:nvSpPr>
        <p:spPr>
          <a:xfrm>
            <a:off x="1800" y="911520"/>
            <a:ext cx="306828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49" name="Прямоугольник 14"/>
          <p:cNvSpPr/>
          <p:nvPr/>
        </p:nvSpPr>
        <p:spPr>
          <a:xfrm>
            <a:off x="11817720" y="267876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0" name="Прямоугольник 5"/>
          <p:cNvSpPr/>
          <p:nvPr/>
        </p:nvSpPr>
        <p:spPr>
          <a:xfrm>
            <a:off x="0" y="2526480"/>
            <a:ext cx="3068280" cy="3562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1" name="Прямоугольник 6"/>
          <p:cNvSpPr/>
          <p:nvPr/>
        </p:nvSpPr>
        <p:spPr>
          <a:xfrm>
            <a:off x="3200400" y="2526480"/>
            <a:ext cx="8481240" cy="3562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2" name="Прямоугольник 7"/>
          <p:cNvSpPr/>
          <p:nvPr/>
        </p:nvSpPr>
        <p:spPr>
          <a:xfrm>
            <a:off x="0" y="758880"/>
            <a:ext cx="3068280" cy="1658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3" name="Прямоугольник 8"/>
          <p:cNvSpPr/>
          <p:nvPr/>
        </p:nvSpPr>
        <p:spPr>
          <a:xfrm>
            <a:off x="11815920" y="2526480"/>
            <a:ext cx="375840" cy="3567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4" name="PlaceHolder 1"/>
          <p:cNvSpPr>
            <a:spLocks noGrp="1"/>
          </p:cNvSpPr>
          <p:nvPr>
            <p:ph type="title"/>
          </p:nvPr>
        </p:nvSpPr>
        <p:spPr>
          <a:xfrm>
            <a:off x="318600" y="263484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2400" b="1" strike="noStrike" spc="-60">
                <a:solidFill>
                  <a:srgbClr val="FFFFFF"/>
                </a:solidFill>
                <a:latin typeface="Arial"/>
              </a:rPr>
              <a:t>Развитие навыков 21 века через медиа-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60">
                <a:solidFill>
                  <a:srgbClr val="FFFFFF"/>
                </a:solidFill>
                <a:latin typeface="Arial"/>
              </a:rPr>
              <a:t>творчество</a:t>
            </a:r>
            <a:endParaRPr lang="ru-RU" sz="24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455" name="Прямоугольник 10"/>
          <p:cNvSpPr/>
          <p:nvPr/>
        </p:nvSpPr>
        <p:spPr>
          <a:xfrm>
            <a:off x="3385440" y="1821960"/>
            <a:ext cx="8111520" cy="4753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333333"/>
                </a:solidFill>
                <a:latin typeface="YS Text"/>
              </a:rPr>
              <a:t>Основные группы софтскилов</a:t>
            </a:r>
            <a:r>
              <a:rPr lang="ru-RU" sz="1800" b="0" strike="noStrike" spc="-1">
                <a:solidFill>
                  <a:srgbClr val="333333"/>
                </a:solidFill>
                <a:latin typeface="YS Text"/>
              </a:rPr>
              <a:t>: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333333"/>
              </a:buClr>
              <a:buFont typeface="Arial"/>
              <a:buChar char="•"/>
            </a:pPr>
            <a:r>
              <a:rPr lang="ru-RU" sz="1800" b="1" strike="noStrike" spc="-1">
                <a:solidFill>
                  <a:srgbClr val="333333"/>
                </a:solidFill>
                <a:latin typeface="YS Text"/>
              </a:rPr>
              <a:t>Навыки коммуникации</a:t>
            </a:r>
            <a:r>
              <a:rPr lang="ru-RU" sz="1800" b="0" strike="noStrike" spc="-1">
                <a:solidFill>
                  <a:srgbClr val="333333"/>
                </a:solidFill>
                <a:latin typeface="YS Text"/>
              </a:rPr>
              <a:t>: вербальная и письменная коммуникация, публичные выступления, проведение презентаций, интервьюирование. 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333333"/>
              </a:buClr>
              <a:buFont typeface="Arial"/>
              <a:buChar char="•"/>
            </a:pPr>
            <a:r>
              <a:rPr lang="ru-RU" sz="1800" b="1" strike="noStrike" spc="-1">
                <a:solidFill>
                  <a:srgbClr val="333333"/>
                </a:solidFill>
                <a:latin typeface="YS Text"/>
              </a:rPr>
              <a:t>Лидерские навыки</a:t>
            </a:r>
            <a:r>
              <a:rPr lang="ru-RU" sz="1800" b="0" strike="noStrike" spc="-1">
                <a:solidFill>
                  <a:srgbClr val="333333"/>
                </a:solidFill>
                <a:latin typeface="YS Text"/>
              </a:rPr>
              <a:t>: управление командой, умение сплотить коллектив, разрешение конфликтов, делегирование, наставничество, стратегическое мышление. 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333333"/>
              </a:buClr>
              <a:buFont typeface="Arial"/>
              <a:buChar char="•"/>
            </a:pPr>
            <a:r>
              <a:rPr lang="ru-RU" sz="1800" b="1" strike="noStrike" spc="-1">
                <a:solidFill>
                  <a:srgbClr val="333333"/>
                </a:solidFill>
                <a:latin typeface="YS Text"/>
              </a:rPr>
              <a:t>Креативные навыки</a:t>
            </a:r>
            <a:r>
              <a:rPr lang="ru-RU" sz="1800" b="0" strike="noStrike" spc="-1">
                <a:solidFill>
                  <a:srgbClr val="333333"/>
                </a:solidFill>
                <a:latin typeface="YS Text"/>
              </a:rPr>
              <a:t>: дивергентное мышление, изобретательское решение задач, насмотренность, латеральное мышление. 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333333"/>
              </a:buClr>
              <a:buFont typeface="Arial"/>
              <a:buChar char="•"/>
            </a:pPr>
            <a:r>
              <a:rPr lang="ru-RU" sz="1800" b="1" strike="noStrike" spc="-1">
                <a:solidFill>
                  <a:srgbClr val="333333"/>
                </a:solidFill>
                <a:latin typeface="YS Text"/>
              </a:rPr>
              <a:t>Личностные навыки</a:t>
            </a:r>
            <a:r>
              <a:rPr lang="ru-RU" sz="1800" b="0" strike="noStrike" spc="-1">
                <a:solidFill>
                  <a:srgbClr val="333333"/>
                </a:solidFill>
                <a:latin typeface="YS Text"/>
              </a:rPr>
              <a:t>: эмоциональный интеллект, эмпатия, критическое мышление, быстрая обучаемость, самоорганизация и тайм-менеджмент.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6" name="Заголовок 1"/>
          <p:cNvSpPr/>
          <p:nvPr/>
        </p:nvSpPr>
        <p:spPr>
          <a:xfrm>
            <a:off x="265680" y="67680"/>
            <a:ext cx="2430720" cy="3346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strike="noStrike" spc="-60">
                <a:solidFill>
                  <a:srgbClr val="FFFFFF"/>
                </a:solidFill>
                <a:latin typeface="Arial"/>
              </a:rPr>
              <a:t>Soft skills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Рисунок 5" descr="Что нравится в учебном заведении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58" name="Прямоугольник 6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59" name="Прямоугольник 7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60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61" name="Прямоугольник 9"/>
          <p:cNvSpPr/>
          <p:nvPr/>
        </p:nvSpPr>
        <p:spPr>
          <a:xfrm>
            <a:off x="1287720" y="2526480"/>
            <a:ext cx="1090548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62" name="PlaceHolder 1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Медиапедагог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63" name="Графический объект 3" descr="Книги на полке"/>
          <p:cNvPicPr/>
          <p:nvPr/>
        </p:nvPicPr>
        <p:blipFill>
          <a:blip r:embed="rId4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464" name="Прямоугольник 10"/>
          <p:cNvSpPr/>
          <p:nvPr/>
        </p:nvSpPr>
        <p:spPr>
          <a:xfrm>
            <a:off x="1483920" y="2413440"/>
            <a:ext cx="10513440" cy="3863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Цифровой куратор школы 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Советник по воспитанию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Библиотекарь школы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Классный руководитель 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Учитель-предметник 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Педагог дополнительного образования</a:t>
            </a:r>
            <a:r>
              <a:rPr sz="1200"/>
              <a:t/>
            </a:r>
            <a:br>
              <a:rPr sz="1200"/>
            </a:br>
            <a:r>
              <a:rPr lang="ru-RU" sz="1200" b="0" strike="noStrike" spc="-1">
                <a:solidFill>
                  <a:srgbClr val="454545"/>
                </a:solidFill>
                <a:latin typeface="Arial"/>
              </a:rPr>
              <a:t> </a:t>
            </a: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Прямоугольник 6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66" name="Прямоугольник 9"/>
          <p:cNvSpPr/>
          <p:nvPr/>
        </p:nvSpPr>
        <p:spPr>
          <a:xfrm>
            <a:off x="7423200" y="2526480"/>
            <a:ext cx="477000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67" name="PlaceHolder 1"/>
          <p:cNvSpPr>
            <a:spLocks noGrp="1"/>
          </p:cNvSpPr>
          <p:nvPr>
            <p:ph type="title"/>
          </p:nvPr>
        </p:nvSpPr>
        <p:spPr>
          <a:xfrm>
            <a:off x="1514160" y="4704120"/>
            <a:ext cx="5693760" cy="1177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454545"/>
                </a:solidFill>
                <a:latin typeface="Arial"/>
              </a:rPr>
              <a:t>Медиакомпетенции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68" name="Графический объект 3" descr="Книги на полке"/>
          <p:cNvPicPr/>
          <p:nvPr/>
        </p:nvPicPr>
        <p:blipFill>
          <a:blip r:embed="rId3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469" name="Прямоугольник 10"/>
          <p:cNvSpPr/>
          <p:nvPr/>
        </p:nvSpPr>
        <p:spPr>
          <a:xfrm>
            <a:off x="7725960" y="2127600"/>
            <a:ext cx="4445640" cy="4139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Навыки работы с информацией, 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Навыки работы в команде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Навыки планирования, организации и проектной деятельности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70" name="Рисунок 2"/>
          <p:cNvPicPr/>
          <p:nvPr/>
        </p:nvPicPr>
        <p:blipFill>
          <a:blip r:embed="rId4"/>
          <a:stretch/>
        </p:blipFill>
        <p:spPr>
          <a:xfrm>
            <a:off x="163800" y="174600"/>
            <a:ext cx="7223400" cy="4480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Прямоугольник  1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72" name="Прямоугольник  2"/>
          <p:cNvSpPr/>
          <p:nvPr/>
        </p:nvSpPr>
        <p:spPr>
          <a:xfrm>
            <a:off x="7423200" y="2526480"/>
            <a:ext cx="477000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473" name="PlaceHolder 1"/>
          <p:cNvSpPr>
            <a:spLocks noGrp="1"/>
          </p:cNvSpPr>
          <p:nvPr>
            <p:ph type="title"/>
          </p:nvPr>
        </p:nvSpPr>
        <p:spPr>
          <a:xfrm>
            <a:off x="1514160" y="4704120"/>
            <a:ext cx="5693760" cy="1177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454545"/>
                </a:solidFill>
                <a:latin typeface="Arial"/>
              </a:rPr>
              <a:t>Формы развития медиакомпетенций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74" name="Графический объект  1" descr="Книги на полке"/>
          <p:cNvPicPr/>
          <p:nvPr/>
        </p:nvPicPr>
        <p:blipFill>
          <a:blip r:embed="rId3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475" name="Прямоугольник 1"/>
          <p:cNvSpPr/>
          <p:nvPr/>
        </p:nvSpPr>
        <p:spPr>
          <a:xfrm>
            <a:off x="7551000" y="2402511"/>
            <a:ext cx="4445640" cy="336607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 dirty="0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400" b="0" strike="noStrike" spc="-1" dirty="0">
                <a:solidFill>
                  <a:srgbClr val="454545"/>
                </a:solidFill>
                <a:latin typeface="Arial"/>
                <a:ea typeface="Calibri"/>
              </a:rPr>
              <a:t>Обучение, 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400" b="0" strike="noStrike" spc="-1" dirty="0">
                <a:solidFill>
                  <a:srgbClr val="454545"/>
                </a:solidFill>
                <a:latin typeface="Arial"/>
                <a:ea typeface="Calibri"/>
              </a:rPr>
              <a:t>Участие в конкурсах,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400" b="0" strike="noStrike" spc="-1" dirty="0">
                <a:solidFill>
                  <a:srgbClr val="454545"/>
                </a:solidFill>
                <a:latin typeface="Arial"/>
                <a:ea typeface="Calibri"/>
              </a:rPr>
              <a:t>Участие в фестивалях, мастер-классах, форумах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400" b="0" strike="noStrike" spc="-1" dirty="0">
                <a:solidFill>
                  <a:srgbClr val="454545"/>
                </a:solidFill>
                <a:latin typeface="Arial"/>
                <a:ea typeface="Calibri"/>
              </a:rPr>
              <a:t>Встречи с интересными людьми </a:t>
            </a:r>
            <a:r>
              <a:rPr lang="ru-RU" sz="2400" b="0" strike="noStrike" spc="-1" dirty="0" err="1">
                <a:solidFill>
                  <a:srgbClr val="454545"/>
                </a:solidFill>
                <a:latin typeface="Arial"/>
                <a:ea typeface="Calibri"/>
              </a:rPr>
              <a:t>медиасферы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400" b="0" strike="noStrike" spc="-1" dirty="0">
                <a:solidFill>
                  <a:srgbClr val="454545"/>
                </a:solidFill>
                <a:latin typeface="Arial"/>
                <a:ea typeface="Calibri"/>
              </a:rPr>
              <a:t>Информационное поле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47445" cy="43484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478" name="Рисунок 2"/>
          <p:cNvPicPr/>
          <p:nvPr/>
        </p:nvPicPr>
        <p:blipFill>
          <a:blip r:embed="rId3"/>
          <a:stretch/>
        </p:blipFill>
        <p:spPr>
          <a:xfrm>
            <a:off x="327240" y="240840"/>
            <a:ext cx="10046520" cy="5815800"/>
          </a:xfrm>
          <a:prstGeom prst="rect">
            <a:avLst/>
          </a:prstGeom>
          <a:ln w="0">
            <a:noFill/>
          </a:ln>
        </p:spPr>
      </p:pic>
      <p:sp>
        <p:nvSpPr>
          <p:cNvPr id="479" name="PlaceHolder 1"/>
          <p:cNvSpPr>
            <a:spLocks noGrp="1"/>
          </p:cNvSpPr>
          <p:nvPr>
            <p:ph type="title"/>
          </p:nvPr>
        </p:nvSpPr>
        <p:spPr>
          <a:xfrm>
            <a:off x="794520" y="585720"/>
            <a:ext cx="439236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2000"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Играть и учится!</a:t>
            </a:r>
            <a:r>
              <a:rPr sz="4800"/>
              <a:t/>
            </a:r>
            <a:br>
              <a:rPr sz="4800"/>
            </a:b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480" name="PlaceHolder 2"/>
          <p:cNvSpPr>
            <a:spLocks noGrp="1"/>
          </p:cNvSpPr>
          <p:nvPr>
            <p:ph/>
          </p:nvPr>
        </p:nvSpPr>
        <p:spPr>
          <a:xfrm>
            <a:off x="658800" y="1445400"/>
            <a:ext cx="5720040" cy="4312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Школьный медиацентр не готовит будущих журналистов, операторов или фотографов.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Одна из задач познакомить с профессиями медиасферы. 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Подготовка публикаций, сюжетов, видеорепортажей становится поводом для знакомства с фактами и явлениями окружающей среды.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Применение мультимедийных технологий позволяет школьникам получать навыки работы с информацией, прокачивать мышление и развивать медиаграмотность. 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</a:pPr>
            <a:r>
              <a:rPr lang="ru-RU" sz="1400" b="0" strike="noStrike" spc="-1">
                <a:solidFill>
                  <a:srgbClr val="FFFFFF"/>
                </a:solidFill>
                <a:latin typeface="Arial"/>
              </a:rPr>
              <a:t>А работа в команде помогает развить чувство ответственности и другие личностные качества.</a:t>
            </a:r>
            <a:endParaRPr lang="ru-RU" sz="14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pic>
        <p:nvPicPr>
          <p:cNvPr id="481" name="Рисунок 4"/>
          <p:cNvPicPr/>
          <p:nvPr/>
        </p:nvPicPr>
        <p:blipFill>
          <a:blip r:embed="rId4"/>
          <a:stretch/>
        </p:blipFill>
        <p:spPr>
          <a:xfrm>
            <a:off x="6869880" y="539640"/>
            <a:ext cx="4831200" cy="5217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483" name="Рисунок 2"/>
          <p:cNvPicPr/>
          <p:nvPr/>
        </p:nvPicPr>
        <p:blipFill>
          <a:blip r:embed="rId3"/>
          <a:stretch/>
        </p:blipFill>
        <p:spPr>
          <a:xfrm>
            <a:off x="327240" y="240840"/>
            <a:ext cx="10046520" cy="5815800"/>
          </a:xfrm>
          <a:prstGeom prst="rect">
            <a:avLst/>
          </a:prstGeom>
          <a:ln w="0">
            <a:noFill/>
          </a:ln>
        </p:spPr>
      </p:pic>
      <p:sp>
        <p:nvSpPr>
          <p:cNvPr id="484" name="PlaceHolder 1"/>
          <p:cNvSpPr>
            <a:spLocks noGrp="1"/>
          </p:cNvSpPr>
          <p:nvPr>
            <p:ph type="title"/>
          </p:nvPr>
        </p:nvSpPr>
        <p:spPr>
          <a:xfrm>
            <a:off x="794520" y="585720"/>
            <a:ext cx="89244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1000"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Меньше лекций больше практики!</a:t>
            </a:r>
            <a:r>
              <a:rPr sz="4800"/>
              <a:t/>
            </a:r>
            <a:br>
              <a:rPr sz="4800"/>
            </a:b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85" name="Рисунок 5"/>
          <p:cNvPicPr/>
          <p:nvPr/>
        </p:nvPicPr>
        <p:blipFill>
          <a:blip r:embed="rId4"/>
          <a:stretch/>
        </p:blipFill>
        <p:spPr>
          <a:xfrm>
            <a:off x="1074600" y="1525320"/>
            <a:ext cx="4021200" cy="5026320"/>
          </a:xfrm>
          <a:prstGeom prst="rect">
            <a:avLst/>
          </a:prstGeom>
          <a:ln w="0">
            <a:noFill/>
          </a:ln>
        </p:spPr>
      </p:pic>
      <p:pic>
        <p:nvPicPr>
          <p:cNvPr id="486" name="Рисунок 8"/>
          <p:cNvPicPr/>
          <p:nvPr/>
        </p:nvPicPr>
        <p:blipFill>
          <a:blip r:embed="rId5"/>
          <a:stretch/>
        </p:blipFill>
        <p:spPr>
          <a:xfrm>
            <a:off x="5511960" y="2020680"/>
            <a:ext cx="6186960" cy="3480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7" name="Рисунок 6"/>
          <p:cNvPicPr/>
          <p:nvPr/>
        </p:nvPicPr>
        <p:blipFill>
          <a:blip r:embed="rId2"/>
          <a:stretch/>
        </p:blipFill>
        <p:spPr>
          <a:xfrm>
            <a:off x="0" y="0"/>
            <a:ext cx="3966840" cy="5816520"/>
          </a:xfrm>
          <a:prstGeom prst="rect">
            <a:avLst/>
          </a:prstGeom>
          <a:ln w="0">
            <a:noFill/>
          </a:ln>
        </p:spPr>
      </p:pic>
      <p:pic>
        <p:nvPicPr>
          <p:cNvPr id="488" name="Рисунок 3"/>
          <p:cNvPicPr/>
          <p:nvPr/>
        </p:nvPicPr>
        <p:blipFill>
          <a:blip r:embed="rId3"/>
          <a:stretch/>
        </p:blipFill>
        <p:spPr>
          <a:xfrm>
            <a:off x="2502000" y="0"/>
            <a:ext cx="4844520" cy="6857640"/>
          </a:xfrm>
          <a:prstGeom prst="rect">
            <a:avLst/>
          </a:prstGeom>
          <a:ln w="0">
            <a:noFill/>
          </a:ln>
        </p:spPr>
      </p:pic>
      <p:pic>
        <p:nvPicPr>
          <p:cNvPr id="489" name="Рисунок 5"/>
          <p:cNvPicPr/>
          <p:nvPr/>
        </p:nvPicPr>
        <p:blipFill>
          <a:blip r:embed="rId4"/>
          <a:stretch/>
        </p:blipFill>
        <p:spPr>
          <a:xfrm>
            <a:off x="7346880" y="0"/>
            <a:ext cx="484452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491" name="Рисунок 2"/>
          <p:cNvPicPr/>
          <p:nvPr/>
        </p:nvPicPr>
        <p:blipFill>
          <a:blip r:embed="rId3"/>
          <a:stretch/>
        </p:blipFill>
        <p:spPr>
          <a:xfrm>
            <a:off x="321120" y="240840"/>
            <a:ext cx="10046520" cy="5815800"/>
          </a:xfrm>
          <a:prstGeom prst="rect">
            <a:avLst/>
          </a:prstGeom>
          <a:ln w="0">
            <a:noFill/>
          </a:ln>
        </p:spPr>
      </p:pic>
      <p:pic>
        <p:nvPicPr>
          <p:cNvPr id="492" name="Рисунок 4"/>
          <p:cNvPicPr/>
          <p:nvPr/>
        </p:nvPicPr>
        <p:blipFill>
          <a:blip r:embed="rId4"/>
          <a:stretch/>
        </p:blipFill>
        <p:spPr>
          <a:xfrm>
            <a:off x="1136880" y="0"/>
            <a:ext cx="4844520" cy="6857640"/>
          </a:xfrm>
          <a:prstGeom prst="rect">
            <a:avLst/>
          </a:prstGeom>
          <a:ln w="0">
            <a:noFill/>
          </a:ln>
        </p:spPr>
      </p:pic>
      <p:pic>
        <p:nvPicPr>
          <p:cNvPr id="493" name="Рисунок 6"/>
          <p:cNvPicPr/>
          <p:nvPr/>
        </p:nvPicPr>
        <p:blipFill>
          <a:blip r:embed="rId5"/>
          <a:stretch/>
        </p:blipFill>
        <p:spPr>
          <a:xfrm>
            <a:off x="6523920" y="0"/>
            <a:ext cx="484452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4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495" name="Рисунок 2"/>
          <p:cNvPicPr/>
          <p:nvPr/>
        </p:nvPicPr>
        <p:blipFill>
          <a:blip r:embed="rId3"/>
          <a:stretch/>
        </p:blipFill>
        <p:spPr>
          <a:xfrm>
            <a:off x="321120" y="240840"/>
            <a:ext cx="10046520" cy="5815800"/>
          </a:xfrm>
          <a:prstGeom prst="rect">
            <a:avLst/>
          </a:prstGeom>
          <a:ln w="0">
            <a:noFill/>
          </a:ln>
        </p:spPr>
      </p:pic>
      <p:pic>
        <p:nvPicPr>
          <p:cNvPr id="496" name="Рисунок 3"/>
          <p:cNvPicPr/>
          <p:nvPr/>
        </p:nvPicPr>
        <p:blipFill>
          <a:blip r:embed="rId4"/>
          <a:stretch/>
        </p:blipFill>
        <p:spPr>
          <a:xfrm>
            <a:off x="885960" y="0"/>
            <a:ext cx="4844520" cy="6857640"/>
          </a:xfrm>
          <a:prstGeom prst="rect">
            <a:avLst/>
          </a:prstGeom>
          <a:ln w="0">
            <a:noFill/>
          </a:ln>
        </p:spPr>
      </p:pic>
      <p:pic>
        <p:nvPicPr>
          <p:cNvPr id="497" name="Рисунок 5"/>
          <p:cNvPicPr/>
          <p:nvPr/>
        </p:nvPicPr>
        <p:blipFill>
          <a:blip r:embed="rId5"/>
          <a:stretch/>
        </p:blipFill>
        <p:spPr>
          <a:xfrm>
            <a:off x="6617160" y="0"/>
            <a:ext cx="484452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8" name="Рисунок 5" descr="Любимая вещь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99" name="Прямоугольник 6"/>
          <p:cNvSpPr/>
          <p:nvPr/>
        </p:nvSpPr>
        <p:spPr>
          <a:xfrm>
            <a:off x="0" y="2629080"/>
            <a:ext cx="4232520" cy="31633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00" name="Прямоугольник 7"/>
          <p:cNvSpPr/>
          <p:nvPr/>
        </p:nvSpPr>
        <p:spPr>
          <a:xfrm>
            <a:off x="7746120" y="1065600"/>
            <a:ext cx="4445640" cy="48337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01" name="Прямоугольник 8"/>
          <p:cNvSpPr/>
          <p:nvPr/>
        </p:nvSpPr>
        <p:spPr>
          <a:xfrm>
            <a:off x="0" y="1065600"/>
            <a:ext cx="4044240" cy="14785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02" name="PlaceHolder 1"/>
          <p:cNvSpPr>
            <a:spLocks noGrp="1"/>
          </p:cNvSpPr>
          <p:nvPr>
            <p:ph type="title"/>
          </p:nvPr>
        </p:nvSpPr>
        <p:spPr>
          <a:xfrm>
            <a:off x="251640" y="2770560"/>
            <a:ext cx="3792600" cy="28800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300" b="0" strike="noStrike" spc="-60">
                <a:solidFill>
                  <a:srgbClr val="FFFFFF"/>
                </a:solidFill>
                <a:latin typeface="Arial"/>
              </a:rPr>
              <a:t>ГЛАВНАЯ ЗАДАЧА МЕДИАПЕДАГОГА</a:t>
            </a:r>
            <a:endParaRPr lang="ru-RU" sz="33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03" name="PlaceHolder 2"/>
          <p:cNvSpPr>
            <a:spLocks noGrp="1"/>
          </p:cNvSpPr>
          <p:nvPr>
            <p:ph/>
          </p:nvPr>
        </p:nvSpPr>
        <p:spPr>
          <a:xfrm>
            <a:off x="7929360" y="1206360"/>
            <a:ext cx="4079160" cy="4468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6000" lnSpcReduction="10000"/>
          </a:bodyPr>
          <a:lstStyle/>
          <a:p>
            <a:pPr indent="0">
              <a:lnSpc>
                <a:spcPct val="15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</a:rPr>
              <a:t>Не навязывать ребенку определённые действия, а грамотно управлять его энергией, использовать ее в «мирных целях», быть наставником, тьютором, использовать технологию обучения «дети-детям», воспитывая наставников среди обучающихся (дети зачастую быстрее овладевают техническими навыками и могут передать их другим).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4" name="Рисунок 4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05" name="Прямоугольник 8"/>
          <p:cNvSpPr/>
          <p:nvPr/>
        </p:nvSpPr>
        <p:spPr>
          <a:xfrm>
            <a:off x="-2160" y="252216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06" name="PlaceHolder 1"/>
          <p:cNvSpPr>
            <a:spLocks noGrp="1"/>
          </p:cNvSpPr>
          <p:nvPr>
            <p:ph/>
          </p:nvPr>
        </p:nvSpPr>
        <p:spPr>
          <a:xfrm>
            <a:off x="633600" y="3480480"/>
            <a:ext cx="4469040" cy="29934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7000" lnSpcReduction="10000"/>
          </a:bodyPr>
          <a:lstStyle/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Как повысить мотивацию юных корреспондентов: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7120" indent="-17712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Благодарственные письма, грамоты и др.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7120" indent="-17712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Мерч (футболки, бейсболки, толстовки, куртки, брелки, блокноты, ручки)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7120" indent="-17712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Путевки в лагеря на медиасмены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7120" indent="-17712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Медиавечеринки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pic>
        <p:nvPicPr>
          <p:cNvPr id="507" name="Рисунок 1"/>
          <p:cNvPicPr/>
          <p:nvPr/>
        </p:nvPicPr>
        <p:blipFill>
          <a:blip r:embed="rId4"/>
          <a:stretch/>
        </p:blipFill>
        <p:spPr>
          <a:xfrm>
            <a:off x="5441400" y="2131200"/>
            <a:ext cx="6371280" cy="3583800"/>
          </a:xfrm>
          <a:prstGeom prst="rect">
            <a:avLst/>
          </a:prstGeom>
          <a:ln w="0">
            <a:noFill/>
          </a:ln>
        </p:spPr>
      </p:pic>
      <p:pic>
        <p:nvPicPr>
          <p:cNvPr id="508" name="Рисунок 2"/>
          <p:cNvPicPr/>
          <p:nvPr/>
        </p:nvPicPr>
        <p:blipFill>
          <a:blip r:embed="rId5"/>
          <a:stretch/>
        </p:blipFill>
        <p:spPr>
          <a:xfrm>
            <a:off x="712080" y="192240"/>
            <a:ext cx="4311720" cy="2874600"/>
          </a:xfrm>
          <a:prstGeom prst="rect">
            <a:avLst/>
          </a:prstGeom>
          <a:ln w="0">
            <a:noFill/>
          </a:ln>
        </p:spPr>
      </p:pic>
      <p:sp>
        <p:nvSpPr>
          <p:cNvPr id="509" name="Текст 3"/>
          <p:cNvSpPr/>
          <p:nvPr/>
        </p:nvSpPr>
        <p:spPr>
          <a:xfrm>
            <a:off x="5679720" y="192240"/>
            <a:ext cx="5894640" cy="210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rmAutofit/>
          </a:bodyPr>
          <a:lstStyle/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4400" b="1" strike="noStrike" spc="-1">
                <a:solidFill>
                  <a:srgbClr val="595959"/>
                </a:solidFill>
                <a:latin typeface="Arial"/>
              </a:rPr>
              <a:t>Мотивация</a:t>
            </a: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4400" b="1" strike="noStrike" spc="-1">
                <a:solidFill>
                  <a:srgbClr val="595959"/>
                </a:solidFill>
                <a:latin typeface="Arial"/>
              </a:rPr>
              <a:t> – залог успеха</a:t>
            </a: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0" name="Рисунок 12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511" name="Рисунок 9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12" name="Заголовок 1"/>
          <p:cNvSpPr/>
          <p:nvPr/>
        </p:nvSpPr>
        <p:spPr>
          <a:xfrm>
            <a:off x="543960" y="496080"/>
            <a:ext cx="10316160" cy="240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0" strike="noStrike" spc="-60">
                <a:solidFill>
                  <a:srgbClr val="454545"/>
                </a:solidFill>
                <a:latin typeface="Arial"/>
              </a:rPr>
              <a:t>Сувениры на маркетплейсе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Кружки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13" name="Рисунок 5"/>
          <p:cNvPicPr/>
          <p:nvPr/>
        </p:nvPicPr>
        <p:blipFill>
          <a:blip r:embed="rId4"/>
          <a:stretch/>
        </p:blipFill>
        <p:spPr>
          <a:xfrm>
            <a:off x="9218520" y="2913480"/>
            <a:ext cx="2772360" cy="3696840"/>
          </a:xfrm>
          <a:prstGeom prst="rect">
            <a:avLst/>
          </a:prstGeom>
          <a:ln w="0">
            <a:noFill/>
          </a:ln>
        </p:spPr>
      </p:pic>
      <p:pic>
        <p:nvPicPr>
          <p:cNvPr id="514" name="Рисунок 6"/>
          <p:cNvPicPr/>
          <p:nvPr/>
        </p:nvPicPr>
        <p:blipFill>
          <a:blip r:embed="rId5"/>
          <a:stretch/>
        </p:blipFill>
        <p:spPr>
          <a:xfrm>
            <a:off x="6211800" y="2903760"/>
            <a:ext cx="2779560" cy="3706560"/>
          </a:xfrm>
          <a:prstGeom prst="rect">
            <a:avLst/>
          </a:prstGeom>
          <a:ln w="0">
            <a:noFill/>
          </a:ln>
        </p:spPr>
      </p:pic>
      <p:pic>
        <p:nvPicPr>
          <p:cNvPr id="515" name="Рисунок 7"/>
          <p:cNvPicPr/>
          <p:nvPr/>
        </p:nvPicPr>
        <p:blipFill>
          <a:blip r:embed="rId6"/>
          <a:stretch/>
        </p:blipFill>
        <p:spPr>
          <a:xfrm>
            <a:off x="3206880" y="2905920"/>
            <a:ext cx="2778120" cy="3704040"/>
          </a:xfrm>
          <a:prstGeom prst="rect">
            <a:avLst/>
          </a:prstGeom>
          <a:ln w="0">
            <a:noFill/>
          </a:ln>
        </p:spPr>
      </p:pic>
      <p:pic>
        <p:nvPicPr>
          <p:cNvPr id="516" name="Рисунок 8"/>
          <p:cNvPicPr/>
          <p:nvPr/>
        </p:nvPicPr>
        <p:blipFill>
          <a:blip r:embed="rId7"/>
          <a:stretch/>
        </p:blipFill>
        <p:spPr>
          <a:xfrm>
            <a:off x="280080" y="2906640"/>
            <a:ext cx="2777760" cy="3703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18" name="Заголовок 1"/>
          <p:cNvSpPr/>
          <p:nvPr/>
        </p:nvSpPr>
        <p:spPr>
          <a:xfrm>
            <a:off x="543960" y="496080"/>
            <a:ext cx="10316160" cy="240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0" strike="noStrike" spc="-60">
                <a:solidFill>
                  <a:srgbClr val="454545"/>
                </a:solidFill>
                <a:latin typeface="Arial"/>
              </a:rPr>
              <a:t>Сувениры на маркетплейсе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Футболки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Бейсболка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19" name="Рисунок 3"/>
          <p:cNvPicPr/>
          <p:nvPr/>
        </p:nvPicPr>
        <p:blipFill>
          <a:blip r:embed="rId3"/>
          <a:stretch/>
        </p:blipFill>
        <p:spPr>
          <a:xfrm>
            <a:off x="3900240" y="2241720"/>
            <a:ext cx="3418200" cy="4557600"/>
          </a:xfrm>
          <a:prstGeom prst="rect">
            <a:avLst/>
          </a:prstGeom>
          <a:ln w="0">
            <a:noFill/>
          </a:ln>
        </p:spPr>
      </p:pic>
      <p:pic>
        <p:nvPicPr>
          <p:cNvPr id="520" name="Рисунок 9"/>
          <p:cNvPicPr/>
          <p:nvPr/>
        </p:nvPicPr>
        <p:blipFill>
          <a:blip r:embed="rId4"/>
          <a:stretch/>
        </p:blipFill>
        <p:spPr>
          <a:xfrm>
            <a:off x="274680" y="2241720"/>
            <a:ext cx="3419640" cy="4559400"/>
          </a:xfrm>
          <a:prstGeom prst="rect">
            <a:avLst/>
          </a:prstGeom>
          <a:ln w="0">
            <a:noFill/>
          </a:ln>
        </p:spPr>
      </p:pic>
      <p:pic>
        <p:nvPicPr>
          <p:cNvPr id="521" name="Рисунок 10"/>
          <p:cNvPicPr/>
          <p:nvPr/>
        </p:nvPicPr>
        <p:blipFill>
          <a:blip r:embed="rId5"/>
          <a:stretch/>
        </p:blipFill>
        <p:spPr>
          <a:xfrm>
            <a:off x="7621920" y="585000"/>
            <a:ext cx="4227120" cy="563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23" name="Заголовок 1"/>
          <p:cNvSpPr/>
          <p:nvPr/>
        </p:nvSpPr>
        <p:spPr>
          <a:xfrm>
            <a:off x="543960" y="496080"/>
            <a:ext cx="10316160" cy="240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0" strike="noStrike" spc="-60">
                <a:solidFill>
                  <a:srgbClr val="454545"/>
                </a:solidFill>
                <a:latin typeface="Arial"/>
              </a:rPr>
              <a:t>Сувениры на маркетплейсе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Значки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Ручки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Брелки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24" name="Рисунок 5"/>
          <p:cNvPicPr/>
          <p:nvPr/>
        </p:nvPicPr>
        <p:blipFill>
          <a:blip r:embed="rId3"/>
          <a:stretch/>
        </p:blipFill>
        <p:spPr>
          <a:xfrm>
            <a:off x="8553960" y="2234880"/>
            <a:ext cx="3271320" cy="4361760"/>
          </a:xfrm>
          <a:prstGeom prst="rect">
            <a:avLst/>
          </a:prstGeom>
          <a:ln w="0">
            <a:noFill/>
          </a:ln>
        </p:spPr>
      </p:pic>
      <p:pic>
        <p:nvPicPr>
          <p:cNvPr id="525" name="Рисунок 6"/>
          <p:cNvPicPr/>
          <p:nvPr/>
        </p:nvPicPr>
        <p:blipFill>
          <a:blip r:embed="rId4"/>
          <a:stretch/>
        </p:blipFill>
        <p:spPr>
          <a:xfrm>
            <a:off x="370800" y="2286000"/>
            <a:ext cx="3154680" cy="4206240"/>
          </a:xfrm>
          <a:prstGeom prst="rect">
            <a:avLst/>
          </a:prstGeom>
          <a:ln w="0">
            <a:noFill/>
          </a:ln>
        </p:spPr>
      </p:pic>
      <p:pic>
        <p:nvPicPr>
          <p:cNvPr id="526" name="Рисунок 7"/>
          <p:cNvPicPr/>
          <p:nvPr/>
        </p:nvPicPr>
        <p:blipFill>
          <a:blip r:embed="rId5"/>
          <a:stretch/>
        </p:blipFill>
        <p:spPr>
          <a:xfrm>
            <a:off x="3903120" y="1536120"/>
            <a:ext cx="4284000" cy="5712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7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28" name="Заголовок 1"/>
          <p:cNvSpPr/>
          <p:nvPr/>
        </p:nvSpPr>
        <p:spPr>
          <a:xfrm>
            <a:off x="470520" y="1846440"/>
            <a:ext cx="10316160" cy="240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0" strike="noStrike" spc="-60">
                <a:solidFill>
                  <a:srgbClr val="454545"/>
                </a:solidFill>
                <a:latin typeface="Arial"/>
              </a:rPr>
              <a:t>Презенты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Плакетка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Вкуняшки)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29" name="Рисунок 2"/>
          <p:cNvPicPr/>
          <p:nvPr/>
        </p:nvPicPr>
        <p:blipFill>
          <a:blip r:embed="rId3"/>
          <a:stretch/>
        </p:blipFill>
        <p:spPr>
          <a:xfrm>
            <a:off x="3156120" y="681120"/>
            <a:ext cx="4294800" cy="5726520"/>
          </a:xfrm>
          <a:prstGeom prst="rect">
            <a:avLst/>
          </a:prstGeom>
          <a:ln w="0">
            <a:noFill/>
          </a:ln>
        </p:spPr>
      </p:pic>
      <p:pic>
        <p:nvPicPr>
          <p:cNvPr id="530" name="Рисунок 8"/>
          <p:cNvPicPr/>
          <p:nvPr/>
        </p:nvPicPr>
        <p:blipFill>
          <a:blip r:embed="rId4"/>
          <a:stretch/>
        </p:blipFill>
        <p:spPr>
          <a:xfrm>
            <a:off x="7673400" y="681120"/>
            <a:ext cx="4296240" cy="5726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1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32" name="Заголовок 1"/>
          <p:cNvSpPr/>
          <p:nvPr/>
        </p:nvSpPr>
        <p:spPr>
          <a:xfrm>
            <a:off x="455760" y="2731320"/>
            <a:ext cx="10316160" cy="240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0" strike="noStrike" spc="-60">
                <a:solidFill>
                  <a:srgbClr val="454545"/>
                </a:solidFill>
                <a:latin typeface="Arial"/>
              </a:rPr>
              <a:t>Объединяющая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3600" b="0" strike="noStrike" spc="-60">
                <a:solidFill>
                  <a:srgbClr val="454545"/>
                </a:solidFill>
                <a:latin typeface="Arial"/>
              </a:rPr>
              <a:t> история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Наклейки, стикеры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33" name="Рисунок 3"/>
          <p:cNvPicPr/>
          <p:nvPr/>
        </p:nvPicPr>
        <p:blipFill>
          <a:blip r:embed="rId3"/>
          <a:stretch/>
        </p:blipFill>
        <p:spPr>
          <a:xfrm>
            <a:off x="8819640" y="128520"/>
            <a:ext cx="2957400" cy="6572880"/>
          </a:xfrm>
          <a:prstGeom prst="rect">
            <a:avLst/>
          </a:prstGeom>
          <a:ln w="0">
            <a:noFill/>
          </a:ln>
        </p:spPr>
      </p:pic>
      <p:pic>
        <p:nvPicPr>
          <p:cNvPr id="534" name="Рисунок 5"/>
          <p:cNvPicPr/>
          <p:nvPr/>
        </p:nvPicPr>
        <p:blipFill>
          <a:blip r:embed="rId4"/>
          <a:stretch/>
        </p:blipFill>
        <p:spPr>
          <a:xfrm>
            <a:off x="3903120" y="457200"/>
            <a:ext cx="4291920" cy="6076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Рисунок 1"/>
          <p:cNvPicPr/>
          <p:nvPr/>
        </p:nvPicPr>
        <p:blipFill>
          <a:blip r:embed="rId3"/>
          <a:stretch/>
        </p:blipFill>
        <p:spPr>
          <a:xfrm>
            <a:off x="504720" y="254880"/>
            <a:ext cx="11304720" cy="6339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PlaceHolder 1"/>
          <p:cNvSpPr>
            <a:spLocks noGrp="1"/>
          </p:cNvSpPr>
          <p:nvPr>
            <p:ph type="title"/>
          </p:nvPr>
        </p:nvSpPr>
        <p:spPr>
          <a:xfrm>
            <a:off x="943200" y="111780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ПЕЧАТНЫЕ СМИ:ГАЗЕТА</a:t>
            </a:r>
            <a:r>
              <a:rPr sz="3600"/>
              <a:t/>
            </a:r>
            <a:br>
              <a:rPr sz="3600"/>
            </a:b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37" name="Прямоугольник 2"/>
          <p:cNvSpPr/>
          <p:nvPr/>
        </p:nvSpPr>
        <p:spPr>
          <a:xfrm>
            <a:off x="1358640" y="2390760"/>
            <a:ext cx="10513440" cy="5284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000" b="1" strike="noStrike" spc="-1">
                <a:solidFill>
                  <a:srgbClr val="454545"/>
                </a:solidFill>
                <a:latin typeface="Arial"/>
                <a:ea typeface="Calibri"/>
              </a:rPr>
              <a:t>Ресурсы материальные: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Компьютер / ноутбук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(для набора текста, вёрстки газеты)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Принтер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(Черно-белый или цветной. Желательно формата А3)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Бумага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Офисная техника </a:t>
            </a:r>
            <a:r>
              <a:rPr lang="ru-RU" sz="1400" b="0" i="1" strike="noStrike" spc="-1">
                <a:solidFill>
                  <a:srgbClr val="454545"/>
                </a:solidFill>
                <a:latin typeface="Arial"/>
                <a:ea typeface="Calibri"/>
              </a:rPr>
              <a:t>(сканер, фотоаппарат\телефон)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  <a:ea typeface="Calibri"/>
              </a:rPr>
              <a:t>Диктофон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454545"/>
                </a:solidFill>
                <a:latin typeface="Arial"/>
                <a:ea typeface="Calibri"/>
              </a:rPr>
              <a:t>Ресурсы человеческие (школьная редакция):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Редактор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(отвечает за выпуск номера)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Юнкоры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(собирает информацию, обрабатывает ее и пишет в газету статьи, интервью и т.д.)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Фотокорреспондент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(готовит иллюстрации к материалам)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Верстальщик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(осуществляет верстку газеты, занимается макетированием издания)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Корректор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</a:t>
            </a:r>
            <a:r>
              <a:rPr lang="ru-RU" sz="1400" b="0" strike="noStrike" spc="-1">
                <a:solidFill>
                  <a:srgbClr val="333333"/>
                </a:solidFill>
                <a:latin typeface="Arial"/>
                <a:ea typeface="Calibri"/>
              </a:rPr>
              <a:t>проверяет журналистские тексты на грамотность и наличие ошибок)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454545"/>
                </a:solidFill>
                <a:latin typeface="Arial"/>
                <a:ea typeface="Calibri"/>
              </a:rPr>
              <a:t>Печатник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(печатает газету)</a:t>
            </a:r>
            <a:r>
              <a:rPr sz="2000"/>
              <a:t/>
            </a:r>
            <a:br>
              <a:rPr sz="2000"/>
            </a:br>
            <a:r>
              <a:rPr lang="ru-RU" sz="2000" b="0" strike="noStrike" spc="-1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38" name="Рисунок 4"/>
          <p:cNvPicPr/>
          <p:nvPr/>
        </p:nvPicPr>
        <p:blipFill>
          <a:blip r:embed="rId2"/>
          <a:stretch/>
        </p:blipFill>
        <p:spPr>
          <a:xfrm>
            <a:off x="7890480" y="1079280"/>
            <a:ext cx="3981600" cy="34776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" name="Рисунок 5" descr="Что нравится в учебном заведении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40" name="Прямоугольник 6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41" name="Прямоугольник 7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42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43" name="Прямоугольник 9"/>
          <p:cNvSpPr/>
          <p:nvPr/>
        </p:nvSpPr>
        <p:spPr>
          <a:xfrm>
            <a:off x="1287720" y="2526480"/>
            <a:ext cx="1090548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44" name="PlaceHolder 1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Школьная газета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545" name="Графический объект 3" descr="Книги на полке"/>
          <p:cNvPicPr/>
          <p:nvPr/>
        </p:nvPicPr>
        <p:blipFill>
          <a:blip r:embed="rId4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546" name="Прямоугольник 10"/>
          <p:cNvSpPr/>
          <p:nvPr/>
        </p:nvSpPr>
        <p:spPr>
          <a:xfrm>
            <a:off x="1483920" y="2288520"/>
            <a:ext cx="10513440" cy="4290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Название и логотип. 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Периодичность: ежегодная, еженедельная, ежемесячная Формат А4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(А3 по полам), </a:t>
            </a: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А3, А2, А1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Цветная или 1+1 (двухцветная) печать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Платная или бесплатная</a:t>
            </a: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4, 8, 12, </a:t>
            </a:r>
            <a:r>
              <a:rPr lang="ru-RU" sz="2800" b="1" strike="noStrike" spc="-1">
                <a:solidFill>
                  <a:srgbClr val="454545"/>
                </a:solidFill>
                <a:latin typeface="Arial"/>
                <a:ea typeface="Calibri"/>
              </a:rPr>
              <a:t>16</a:t>
            </a: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 полосная </a:t>
            </a:r>
            <a:r>
              <a:rPr lang="ru-RU" sz="1400" b="0" strike="noStrike" spc="-1">
                <a:solidFill>
                  <a:srgbClr val="454545"/>
                </a:solidFill>
                <a:latin typeface="Arial"/>
                <a:ea typeface="Calibri"/>
              </a:rPr>
              <a:t>(любое количество страниц кратное 4) </a:t>
            </a: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454545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454545"/>
                </a:solidFill>
                <a:latin typeface="Arial"/>
                <a:ea typeface="Calibri"/>
              </a:rPr>
              <a:t>Тираж: количество экземпляров</a:t>
            </a:r>
            <a:r>
              <a:rPr sz="1200"/>
              <a:t/>
            </a:r>
            <a:br>
              <a:rPr sz="1200"/>
            </a:br>
            <a:r>
              <a:rPr lang="ru-RU" sz="1200" b="0" strike="noStrike" spc="-1">
                <a:solidFill>
                  <a:srgbClr val="454545"/>
                </a:solidFill>
                <a:latin typeface="Arial"/>
              </a:rPr>
              <a:t> </a:t>
            </a: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7" name="Рисунок 2"/>
          <p:cNvPicPr/>
          <p:nvPr/>
        </p:nvPicPr>
        <p:blipFill>
          <a:blip r:embed="rId3"/>
          <a:stretch/>
        </p:blipFill>
        <p:spPr>
          <a:xfrm>
            <a:off x="0" y="-2880"/>
            <a:ext cx="12186360" cy="6860520"/>
          </a:xfrm>
          <a:prstGeom prst="rect">
            <a:avLst/>
          </a:prstGeom>
          <a:ln w="0">
            <a:noFill/>
          </a:ln>
        </p:spPr>
      </p:pic>
      <p:sp>
        <p:nvSpPr>
          <p:cNvPr id="548" name="Прямоугольник 11"/>
          <p:cNvSpPr/>
          <p:nvPr/>
        </p:nvSpPr>
        <p:spPr>
          <a:xfrm>
            <a:off x="1800" y="1371600"/>
            <a:ext cx="3068280" cy="48704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49" name="Прямоугольник 12"/>
          <p:cNvSpPr/>
          <p:nvPr/>
        </p:nvSpPr>
        <p:spPr>
          <a:xfrm>
            <a:off x="3202200" y="1371600"/>
            <a:ext cx="8485920" cy="487044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50" name="Прямоугольник 14"/>
          <p:cNvSpPr/>
          <p:nvPr/>
        </p:nvSpPr>
        <p:spPr>
          <a:xfrm>
            <a:off x="11817720" y="267876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51" name="Прямоугольник 5"/>
          <p:cNvSpPr/>
          <p:nvPr/>
        </p:nvSpPr>
        <p:spPr>
          <a:xfrm>
            <a:off x="0" y="2526480"/>
            <a:ext cx="3068280" cy="3562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52" name="Прямоугольник 6"/>
          <p:cNvSpPr/>
          <p:nvPr/>
        </p:nvSpPr>
        <p:spPr>
          <a:xfrm>
            <a:off x="3200400" y="2526480"/>
            <a:ext cx="8481240" cy="3562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53" name="Прямоугольник 7"/>
          <p:cNvSpPr/>
          <p:nvPr/>
        </p:nvSpPr>
        <p:spPr>
          <a:xfrm>
            <a:off x="0" y="758880"/>
            <a:ext cx="3068280" cy="1658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54" name="Прямоугольник 8"/>
          <p:cNvSpPr/>
          <p:nvPr/>
        </p:nvSpPr>
        <p:spPr>
          <a:xfrm>
            <a:off x="11815920" y="2526480"/>
            <a:ext cx="375840" cy="3567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55" name="PlaceHolder 1"/>
          <p:cNvSpPr>
            <a:spLocks noGrp="1"/>
          </p:cNvSpPr>
          <p:nvPr>
            <p:ph type="title"/>
          </p:nvPr>
        </p:nvSpPr>
        <p:spPr>
          <a:xfrm>
            <a:off x="132840" y="1593000"/>
            <a:ext cx="2772360" cy="43884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2000" b="0" strike="noStrike" spc="-60">
                <a:solidFill>
                  <a:srgbClr val="FFFFFF"/>
                </a:solidFill>
                <a:latin typeface="Arial"/>
              </a:rPr>
              <a:t>О том, какие сведения должен содержать каждый выпуск периодического печатного издания, подробно прописано в статье 27 Закона Российской Федерации «О средствах массовой информации».</a:t>
            </a:r>
            <a:endParaRPr lang="ru-RU" sz="20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56" name="Прямоугольник 10"/>
          <p:cNvSpPr/>
          <p:nvPr/>
        </p:nvSpPr>
        <p:spPr>
          <a:xfrm>
            <a:off x="3385440" y="1580400"/>
            <a:ext cx="8111520" cy="4663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- Название издания,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 - Учредитель (соучредитель),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 - Фамилия, инициалы главного редактора,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- Порядковый номер выпуска и дата его выхода в свет, а для газет также и  время подписания в печать (установленное по графику и фактическое), индекс – для изданий, распространяемых через предприятия связи,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- Тираж,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- Цена, либо пометка «Свободная цена», либо пометка «Бесплатно»,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333333"/>
                </a:solidFill>
                <a:latin typeface="Roboto"/>
              </a:rPr>
              <a:t>адреса редакции, издателя, типографии.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454545"/>
                </a:solidFill>
                <a:latin typeface="Roboto"/>
              </a:rPr>
              <a:t>Часть сведений размещается на первой полосе, другая  на последней полосе газеты, в так называемом «подвале».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7" name="Заголовок 1"/>
          <p:cNvSpPr/>
          <p:nvPr/>
        </p:nvSpPr>
        <p:spPr>
          <a:xfrm>
            <a:off x="265680" y="67680"/>
            <a:ext cx="2430720" cy="3346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endParaRPr lang="ru-RU" sz="3300" b="0" strike="noStrike" spc="-60">
              <a:solidFill>
                <a:srgbClr val="FFFFFF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" name="Рисунок 2"/>
          <p:cNvPicPr/>
          <p:nvPr/>
        </p:nvPicPr>
        <p:blipFill>
          <a:blip r:embed="rId3"/>
          <a:stretch/>
        </p:blipFill>
        <p:spPr>
          <a:xfrm>
            <a:off x="-1800" y="-1800"/>
            <a:ext cx="12193560" cy="6859440"/>
          </a:xfrm>
          <a:prstGeom prst="rect">
            <a:avLst/>
          </a:prstGeom>
          <a:ln w="0">
            <a:noFill/>
          </a:ln>
        </p:spPr>
      </p:pic>
      <p:sp>
        <p:nvSpPr>
          <p:cNvPr id="559" name="Прямоугольник 6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60" name="Прямоугольник 7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61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62" name="Прямоугольник 9"/>
          <p:cNvSpPr/>
          <p:nvPr/>
        </p:nvSpPr>
        <p:spPr>
          <a:xfrm>
            <a:off x="1170360" y="2526480"/>
            <a:ext cx="1090548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454545"/>
                </a:solidFill>
                <a:latin typeface="Arial"/>
              </a:rPr>
              <a:t>Разрабатываем стратегию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Стратегия </a:t>
            </a:r>
            <a:r>
              <a:rPr lang="ru-RU" sz="1800" b="0" i="1" strike="noStrike" spc="-1">
                <a:solidFill>
                  <a:srgbClr val="454545"/>
                </a:solidFill>
                <a:latin typeface="Arial"/>
              </a:rPr>
              <a:t>— </a:t>
            </a: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это долгосрочный план, который поможет поступательно двигаться к намеченной цели. Разрабатывая стратегию</a:t>
            </a:r>
            <a:r>
              <a:rPr lang="ru-RU" sz="1800" b="0" strike="noStrike" spc="-1">
                <a:solidFill>
                  <a:schemeClr val="lt1"/>
                </a:solidFill>
                <a:latin typeface="Arial"/>
              </a:rPr>
              <a:t>, </a:t>
            </a: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необходимо определить смысловое поле медиацентра, задав себе вопросы: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«Откуда мы?» — ваш опыт и традиции;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«Кто мы?» — какова ключевая идея и в чем ваш потенциал;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«Как мир узнает о нас?» — ценности, принципы и система их распространения;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«Куда и зачем идем?» — уровень ориентира в будущем.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Лайфхак: посмотрите не менее 10 школьных газет!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3" name="PlaceHolder 1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Бренд газеты = бренд школы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564" name="Графический объект 3" descr="Книги на полке"/>
          <p:cNvPicPr/>
          <p:nvPr/>
        </p:nvPicPr>
        <p:blipFill>
          <a:blip r:embed="rId4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565" name="Прямоугольник 10"/>
          <p:cNvSpPr/>
          <p:nvPr/>
        </p:nvSpPr>
        <p:spPr>
          <a:xfrm>
            <a:off x="1483920" y="2644200"/>
            <a:ext cx="10513440" cy="14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sz="1200"/>
              <a:t/>
            </a:r>
            <a:br>
              <a:rPr sz="1200"/>
            </a:b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PlaceHolder 1"/>
          <p:cNvSpPr>
            <a:spLocks noGrp="1"/>
          </p:cNvSpPr>
          <p:nvPr>
            <p:ph type="title"/>
          </p:nvPr>
        </p:nvSpPr>
        <p:spPr>
          <a:xfrm>
            <a:off x="1342080" y="82440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5400" b="0" strike="noStrike" spc="-60">
                <a:solidFill>
                  <a:srgbClr val="FFFFFF"/>
                </a:solidFill>
                <a:latin typeface="Arial"/>
              </a:rPr>
              <a:t>Маскоты</a:t>
            </a:r>
            <a:endParaRPr lang="ru-RU" sz="54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67" name="PlaceHolder 2"/>
          <p:cNvSpPr>
            <a:spLocks noGrp="1"/>
          </p:cNvSpPr>
          <p:nvPr>
            <p:ph/>
          </p:nvPr>
        </p:nvSpPr>
        <p:spPr>
          <a:xfrm>
            <a:off x="1342080" y="2501640"/>
            <a:ext cx="5530320" cy="41443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74500" lnSpcReduction="20000"/>
          </a:bodyPr>
          <a:lstStyle/>
          <a:p>
            <a:pPr marL="296280" indent="-2962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Arial"/>
              <a:buChar char="•"/>
            </a:pP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Это </a:t>
            </a:r>
            <a:r>
              <a:rPr lang="ru-RU" sz="2200" b="1" strike="noStrike" spc="-1">
                <a:solidFill>
                  <a:srgbClr val="595959"/>
                </a:solidFill>
                <a:latin typeface="Arial"/>
              </a:rPr>
              <a:t>фирменный узнаваемый персонаж, который олицетворяет бренд и подчёркивает его индивидуальность</a:t>
            </a: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. </a:t>
            </a:r>
            <a:endParaRPr lang="ru-RU" sz="2200" b="0" strike="noStrike" spc="-1">
              <a:solidFill>
                <a:srgbClr val="2D2D2D"/>
              </a:solidFill>
              <a:latin typeface="Arial"/>
            </a:endParaRPr>
          </a:p>
          <a:p>
            <a:pPr marL="296280" indent="-2962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Arial"/>
              <a:buChar char="•"/>
            </a:pP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Зачем вообще нужны маскоты?</a:t>
            </a:r>
            <a:r>
              <a:rPr sz="2200"/>
              <a:t/>
            </a:r>
            <a:br>
              <a:rPr sz="2200"/>
            </a:br>
            <a:r>
              <a:rPr sz="2200"/>
              <a:t/>
            </a:r>
            <a:br>
              <a:rPr sz="2200"/>
            </a:b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1. Привлечение внимания — яркий персонаж выделяется на фоне конкурентов.</a:t>
            </a:r>
            <a:r>
              <a:rPr sz="2200"/>
              <a:t/>
            </a:r>
            <a:br>
              <a:rPr sz="2200"/>
            </a:br>
            <a:r>
              <a:rPr sz="2200"/>
              <a:t/>
            </a:r>
            <a:br>
              <a:rPr sz="2200"/>
            </a:b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2. Эмоциональный контакт — люди легче доверяют «одушевлённому» образу, чем логотипу.</a:t>
            </a:r>
            <a:r>
              <a:rPr sz="2200"/>
              <a:t/>
            </a:r>
            <a:br>
              <a:rPr sz="2200"/>
            </a:br>
            <a:r>
              <a:rPr sz="2200"/>
              <a:t/>
            </a:r>
            <a:br>
              <a:rPr sz="2200"/>
            </a:b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3. Упрощение коммуникации — сложные идеи проще объяснить через истории с персонажем.</a:t>
            </a:r>
            <a:r>
              <a:rPr sz="2200"/>
              <a:t/>
            </a:r>
            <a:br>
              <a:rPr sz="2200"/>
            </a:br>
            <a:r>
              <a:rPr sz="2200"/>
              <a:t/>
            </a:r>
            <a:br>
              <a:rPr sz="2200"/>
            </a:b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4. Вирусный потенциал — маскоты становятся мемами, стикерами, героями шуток.</a:t>
            </a:r>
            <a:r>
              <a:rPr sz="2200"/>
              <a:t/>
            </a:r>
            <a:br>
              <a:rPr sz="2200"/>
            </a:br>
            <a:r>
              <a:rPr sz="2200"/>
              <a:t/>
            </a:r>
            <a:br>
              <a:rPr sz="2200"/>
            </a:br>
            <a:r>
              <a:rPr lang="ru-RU" sz="2200" b="0" strike="noStrike" spc="-1">
                <a:solidFill>
                  <a:srgbClr val="595959"/>
                </a:solidFill>
                <a:latin typeface="Arial"/>
              </a:rPr>
              <a:t>5. Универсальность — один образ можно адаптировать под разные платформы: от мерча до сервиса коротких видео.</a:t>
            </a:r>
            <a:endParaRPr lang="ru-RU" sz="2200" b="0" strike="noStrike" spc="-1">
              <a:solidFill>
                <a:srgbClr val="2D2D2D"/>
              </a:solidFill>
              <a:latin typeface="Arial"/>
            </a:endParaRPr>
          </a:p>
        </p:txBody>
      </p:sp>
      <p:pic>
        <p:nvPicPr>
          <p:cNvPr id="568" name="Рисунок 3"/>
          <p:cNvPicPr/>
          <p:nvPr/>
        </p:nvPicPr>
        <p:blipFill>
          <a:blip r:embed="rId2"/>
          <a:stretch/>
        </p:blipFill>
        <p:spPr>
          <a:xfrm>
            <a:off x="7048440" y="-28440"/>
            <a:ext cx="514332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9" name="Рисунок 2"/>
          <p:cNvPicPr/>
          <p:nvPr/>
        </p:nvPicPr>
        <p:blipFill>
          <a:blip r:embed="rId3"/>
          <a:stretch/>
        </p:blipFill>
        <p:spPr>
          <a:xfrm>
            <a:off x="-1800" y="-1800"/>
            <a:ext cx="12193560" cy="6859440"/>
          </a:xfrm>
          <a:prstGeom prst="rect">
            <a:avLst/>
          </a:prstGeom>
          <a:ln w="0">
            <a:noFill/>
          </a:ln>
        </p:spPr>
      </p:pic>
      <p:sp>
        <p:nvSpPr>
          <p:cNvPr id="570" name="Прямоугольник 6"/>
          <p:cNvSpPr/>
          <p:nvPr/>
        </p:nvSpPr>
        <p:spPr>
          <a:xfrm>
            <a:off x="0" y="2526480"/>
            <a:ext cx="1219176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71" name="Прямоугольник 7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72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73" name="Прямоугольник 10"/>
          <p:cNvSpPr/>
          <p:nvPr/>
        </p:nvSpPr>
        <p:spPr>
          <a:xfrm>
            <a:off x="1483920" y="2644200"/>
            <a:ext cx="10513440" cy="14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sz="1200"/>
              <a:t/>
            </a:r>
            <a:br>
              <a:rPr sz="1200"/>
            </a:b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74" name="Рисунок 5"/>
          <p:cNvPicPr/>
          <p:nvPr/>
        </p:nvPicPr>
        <p:blipFill>
          <a:blip r:embed="rId4"/>
          <a:stretch/>
        </p:blipFill>
        <p:spPr>
          <a:xfrm rot="16200000">
            <a:off x="2388600" y="-1755720"/>
            <a:ext cx="7051680" cy="10176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Прямоугольник 6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76" name="Прямоугольник 7"/>
          <p:cNvSpPr/>
          <p:nvPr/>
        </p:nvSpPr>
        <p:spPr>
          <a:xfrm>
            <a:off x="0" y="321120"/>
            <a:ext cx="10484640" cy="215244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77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78" name="PlaceHolder 1"/>
          <p:cNvSpPr>
            <a:spLocks noGrp="1"/>
          </p:cNvSpPr>
          <p:nvPr>
            <p:ph type="title"/>
          </p:nvPr>
        </p:nvSpPr>
        <p:spPr>
          <a:xfrm>
            <a:off x="5083560" y="460800"/>
            <a:ext cx="6515640" cy="1873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2400" b="0" strike="noStrike" spc="-60">
                <a:solidFill>
                  <a:srgbClr val="FFFFFF"/>
                </a:solidFill>
                <a:latin typeface="Arial"/>
              </a:rPr>
              <a:t>Реестр школьной прессы России (RSPR — аббревиатура с английского Russian School Press Reester) содержит сведения о детско-юношеских СМИ, которые выпускаются в России.</a:t>
            </a:r>
            <a:endParaRPr lang="ru-RU" sz="24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579" name="Прямоугольник 10"/>
          <p:cNvSpPr/>
          <p:nvPr/>
        </p:nvSpPr>
        <p:spPr>
          <a:xfrm>
            <a:off x="1483920" y="2644200"/>
            <a:ext cx="10513440" cy="14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sz="1200"/>
              <a:t/>
            </a:r>
            <a:br>
              <a:rPr sz="1200"/>
            </a:b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80" name="Рисунок 4"/>
          <p:cNvPicPr/>
          <p:nvPr/>
        </p:nvPicPr>
        <p:blipFill>
          <a:blip r:embed="rId3"/>
          <a:stretch/>
        </p:blipFill>
        <p:spPr>
          <a:xfrm>
            <a:off x="0" y="322920"/>
            <a:ext cx="4597560" cy="6534720"/>
          </a:xfrm>
          <a:prstGeom prst="rect">
            <a:avLst/>
          </a:prstGeom>
          <a:ln w="0">
            <a:noFill/>
          </a:ln>
        </p:spPr>
      </p:pic>
      <p:pic>
        <p:nvPicPr>
          <p:cNvPr id="581" name="Рисунок 5"/>
          <p:cNvPicPr/>
          <p:nvPr/>
        </p:nvPicPr>
        <p:blipFill>
          <a:blip r:embed="rId4"/>
          <a:stretch/>
        </p:blipFill>
        <p:spPr>
          <a:xfrm>
            <a:off x="3398040" y="4853160"/>
            <a:ext cx="3065760" cy="1886400"/>
          </a:xfrm>
          <a:prstGeom prst="rect">
            <a:avLst/>
          </a:prstGeom>
          <a:ln w="0">
            <a:noFill/>
          </a:ln>
        </p:spPr>
      </p:pic>
      <p:sp>
        <p:nvSpPr>
          <p:cNvPr id="582" name="Прямоугольник 11"/>
          <p:cNvSpPr/>
          <p:nvPr/>
        </p:nvSpPr>
        <p:spPr>
          <a:xfrm>
            <a:off x="6609600" y="4784760"/>
            <a:ext cx="5218200" cy="118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Каждое издание, зарегистрированное в реестре RSPR, получает индивидуальный штрихкод, который размещается на обложке (первой полосе).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3" name="Прямоугольник 12"/>
          <p:cNvSpPr/>
          <p:nvPr/>
        </p:nvSpPr>
        <p:spPr>
          <a:xfrm>
            <a:off x="4911480" y="2613600"/>
            <a:ext cx="7085880" cy="228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i="1" strike="noStrike" spc="-1">
                <a:solidFill>
                  <a:srgbClr val="454545"/>
                </a:solidFill>
                <a:latin typeface="Arial"/>
              </a:rPr>
              <a:t>RSPR-код издания:</a:t>
            </a: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 уникальная комбинация цифр и букв, которая раз и навсегда присваивается изданиям в тот момент, когда руководитель редакции зарегистрировал их в Реестре школьной прессы на портале.</a:t>
            </a: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r>
              <a:rPr lang="ru-RU" sz="1800" b="0" strike="noStrike" spc="-1">
                <a:solidFill>
                  <a:srgbClr val="454545"/>
                </a:solidFill>
                <a:latin typeface="Arial"/>
              </a:rPr>
              <a:t>Чтобы получить RSPR-код, необходимо заполнить досье школьного издательства на Портале школьной прессы.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Прямоугольник 8"/>
          <p:cNvSpPr/>
          <p:nvPr/>
        </p:nvSpPr>
        <p:spPr>
          <a:xfrm>
            <a:off x="-2160" y="252216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85" name="PlaceHolder 1"/>
          <p:cNvSpPr>
            <a:spLocks noGrp="1"/>
          </p:cNvSpPr>
          <p:nvPr>
            <p:ph/>
          </p:nvPr>
        </p:nvSpPr>
        <p:spPr>
          <a:xfrm>
            <a:off x="633600" y="3348360"/>
            <a:ext cx="8091000" cy="33462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Верстка: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Adobe InDesign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 Профессиональный инструмент для вёрстки печатной продукции любой сложности.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en-US" sz="2000" b="1" strike="noStrike" spc="-1">
                <a:solidFill>
                  <a:srgbClr val="595959"/>
                </a:solidFill>
                <a:latin typeface="Arial"/>
              </a:rPr>
              <a:t>Microsoft Office Word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 </a:t>
            </a:r>
            <a:r>
              <a:rPr lang="en-US" sz="2000" b="0" strike="noStrike" spc="-1">
                <a:solidFill>
                  <a:srgbClr val="595959"/>
                </a:solidFill>
                <a:latin typeface="Arial"/>
              </a:rPr>
              <a:t>(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шаблоны)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en-US" sz="2000" b="1" strike="noStrike" spc="-1">
                <a:solidFill>
                  <a:srgbClr val="595959"/>
                </a:solidFill>
                <a:latin typeface="Arial"/>
              </a:rPr>
              <a:t>PowerPoint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en-US" sz="2000" b="1" strike="noStrike" spc="-1">
                <a:solidFill>
                  <a:srgbClr val="595959"/>
                </a:solidFill>
                <a:latin typeface="Arial"/>
              </a:rPr>
              <a:t>CorelDRAW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Нейросеть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sp>
        <p:nvSpPr>
          <p:cNvPr id="586" name="Текст 3"/>
          <p:cNvSpPr/>
          <p:nvPr/>
        </p:nvSpPr>
        <p:spPr>
          <a:xfrm>
            <a:off x="633600" y="123480"/>
            <a:ext cx="8091000" cy="3346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rmAutofit/>
          </a:bodyPr>
          <a:lstStyle/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Страницы, которые всегда привлекают внимание: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1 страница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Первый разворот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Центральный разворот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Последняя страница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Последний разворот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199"/>
              </a:spcBef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Рисунок 2"/>
          <p:cNvPicPr/>
          <p:nvPr/>
        </p:nvPicPr>
        <p:blipFill>
          <a:blip r:embed="rId3"/>
          <a:stretch/>
        </p:blipFill>
        <p:spPr>
          <a:xfrm>
            <a:off x="374040" y="221400"/>
            <a:ext cx="10906200" cy="1657800"/>
          </a:xfrm>
          <a:prstGeom prst="rect">
            <a:avLst/>
          </a:prstGeom>
          <a:ln w="0">
            <a:noFill/>
          </a:ln>
        </p:spPr>
      </p:pic>
      <p:sp>
        <p:nvSpPr>
          <p:cNvPr id="588" name="Прямоугольник 8"/>
          <p:cNvSpPr/>
          <p:nvPr/>
        </p:nvSpPr>
        <p:spPr>
          <a:xfrm>
            <a:off x="-2160" y="2522160"/>
            <a:ext cx="375840" cy="35676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89" name="PlaceHolder 1"/>
          <p:cNvSpPr>
            <a:spLocks noGrp="1"/>
          </p:cNvSpPr>
          <p:nvPr>
            <p:ph/>
          </p:nvPr>
        </p:nvSpPr>
        <p:spPr>
          <a:xfrm>
            <a:off x="515880" y="1879560"/>
            <a:ext cx="8091000" cy="52934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Колонка завуча (2-3 стр.)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Анонсы мероприятий школьных и городских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Фоторепортажи с какого-то события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Рейтинги и опросы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Достижения и победы (школьные и личные, учителей и учеников)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Творчество (стихи, очерки, эссе)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Советы старшеклассников, чек-листы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Обзоры образовательных приложений, сайтов, конкурсов и др.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Свободная тема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82880" indent="-18288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Развлечение (кроссворды, ребусы, головоломки). 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pic>
        <p:nvPicPr>
          <p:cNvPr id="590" name="Рисунок 1"/>
          <p:cNvPicPr/>
          <p:nvPr/>
        </p:nvPicPr>
        <p:blipFill>
          <a:blip r:embed="rId4"/>
          <a:stretch/>
        </p:blipFill>
        <p:spPr>
          <a:xfrm>
            <a:off x="8390880" y="0"/>
            <a:ext cx="3031200" cy="5384880"/>
          </a:xfrm>
          <a:prstGeom prst="rect">
            <a:avLst/>
          </a:prstGeom>
          <a:ln w="0">
            <a:noFill/>
          </a:ln>
        </p:spPr>
      </p:pic>
      <p:sp>
        <p:nvSpPr>
          <p:cNvPr id="591" name="Прямоугольник 5"/>
          <p:cNvSpPr/>
          <p:nvPr/>
        </p:nvSpPr>
        <p:spPr>
          <a:xfrm>
            <a:off x="710640" y="573120"/>
            <a:ext cx="7336080" cy="94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3200" b="1" strike="noStrike" spc="-1">
                <a:solidFill>
                  <a:srgbClr val="FFFFFF"/>
                </a:solidFill>
                <a:latin typeface="Arial"/>
              </a:rPr>
              <a:t>Рубрики </a:t>
            </a: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FFFFFF"/>
                </a:solidFill>
                <a:latin typeface="Arial"/>
              </a:rPr>
              <a:t>(желательно, чтобы были постоянными)</a:t>
            </a:r>
            <a:endParaRPr lang="ru-RU" sz="2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2" name="Рисунок 2"/>
          <p:cNvPicPr/>
          <p:nvPr/>
        </p:nvPicPr>
        <p:blipFill>
          <a:blip r:embed="rId3"/>
          <a:stretch/>
        </p:blipFill>
        <p:spPr>
          <a:xfrm>
            <a:off x="-1800" y="-1800"/>
            <a:ext cx="12193560" cy="6859440"/>
          </a:xfrm>
          <a:prstGeom prst="rect">
            <a:avLst/>
          </a:prstGeom>
          <a:ln w="0">
            <a:noFill/>
          </a:ln>
        </p:spPr>
      </p:pic>
      <p:sp>
        <p:nvSpPr>
          <p:cNvPr id="593" name="Прямоугольник 6"/>
          <p:cNvSpPr/>
          <p:nvPr/>
        </p:nvSpPr>
        <p:spPr>
          <a:xfrm>
            <a:off x="0" y="2526480"/>
            <a:ext cx="1170000" cy="356292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94" name="Прямоугольник 7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95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96" name="Прямоугольник 9"/>
          <p:cNvSpPr/>
          <p:nvPr/>
        </p:nvSpPr>
        <p:spPr>
          <a:xfrm>
            <a:off x="1287720" y="2526480"/>
            <a:ext cx="10905480" cy="356292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597" name="PlaceHolder 1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Полезные бесплатные сайты: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598" name="Графический объект 3" descr="Книги на полке"/>
          <p:cNvPicPr/>
          <p:nvPr/>
        </p:nvPicPr>
        <p:blipFill>
          <a:blip r:embed="rId4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599" name="Прямоугольник 10"/>
          <p:cNvSpPr/>
          <p:nvPr/>
        </p:nvSpPr>
        <p:spPr>
          <a:xfrm>
            <a:off x="1483920" y="2644200"/>
            <a:ext cx="10513440" cy="14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15000"/>
              </a:lnSpc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sz="1200"/>
              <a:t/>
            </a:r>
            <a:br>
              <a:rPr sz="1200"/>
            </a:b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</a:pPr>
            <a:endParaRPr lang="ru-RU" sz="1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0" name="Заголовок 1"/>
          <p:cNvSpPr/>
          <p:nvPr/>
        </p:nvSpPr>
        <p:spPr>
          <a:xfrm>
            <a:off x="1582560" y="4276440"/>
            <a:ext cx="10316160" cy="1434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Главред </a:t>
            </a:r>
            <a:r>
              <a:rPr lang="en-US" sz="2000" b="0" u="sng" strike="noStrike" spc="-60">
                <a:solidFill>
                  <a:srgbClr val="B71E42"/>
                </a:solidFill>
                <a:uFillTx/>
                <a:latin typeface="Arial"/>
                <a:hlinkClick r:id="rId5"/>
              </a:rPr>
              <a:t>https://glvrd.ru/</a:t>
            </a: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Проверка, исправление текста.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Базар.Картаслов.ру </a:t>
            </a:r>
            <a:r>
              <a:rPr lang="en-US" sz="2000" b="0" u="sng" strike="noStrike" spc="-60">
                <a:solidFill>
                  <a:srgbClr val="B71E42"/>
                </a:solidFill>
                <a:uFillTx/>
                <a:latin typeface="Arial"/>
                <a:hlinkClick r:id="rId6"/>
              </a:rPr>
              <a:t>https://bazar.kartaslov.ru/</a:t>
            </a: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Подбор слов \ синонимов.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Генератор головоломок НилсБлог </a:t>
            </a:r>
            <a:r>
              <a:rPr lang="en-US" sz="2000" b="0" u="sng" strike="noStrike" spc="-60">
                <a:solidFill>
                  <a:srgbClr val="B71E42"/>
                </a:solidFill>
                <a:uFillTx/>
                <a:latin typeface="Arial"/>
                <a:hlinkClick r:id="rId7"/>
              </a:rPr>
              <a:t>https://blog.nils.ru/category/razvitie/generators/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Генератор шрифтов </a:t>
            </a:r>
            <a:r>
              <a:rPr lang="en-US" sz="2000" b="0" strike="noStrike" spc="-60">
                <a:solidFill>
                  <a:srgbClr val="454545"/>
                </a:solidFill>
                <a:latin typeface="Arial"/>
              </a:rPr>
              <a:t>Az.Fonts </a:t>
            </a:r>
            <a:r>
              <a:rPr lang="en-US" sz="2000" b="0" u="sng" strike="noStrike" spc="-60">
                <a:solidFill>
                  <a:srgbClr val="B71E42"/>
                </a:solidFill>
                <a:uFillTx/>
                <a:latin typeface="Arial"/>
                <a:hlinkClick r:id="rId8"/>
              </a:rPr>
              <a:t>https://ru.azfonts.net/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en-US" sz="2000" b="0" strike="noStrike" spc="-60">
                <a:solidFill>
                  <a:srgbClr val="454545"/>
                </a:solidFill>
                <a:latin typeface="Arial"/>
              </a:rPr>
              <a:t>Retoucher </a:t>
            </a: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– убрать фон на фотографии </a:t>
            </a:r>
            <a:r>
              <a:rPr lang="en-US" sz="2000" b="0" u="sng" strike="noStrike" spc="-60">
                <a:solidFill>
                  <a:srgbClr val="B71E42"/>
                </a:solidFill>
                <a:uFillTx/>
                <a:latin typeface="Arial"/>
                <a:hlinkClick r:id="rId9"/>
              </a:rPr>
              <a:t>https://retoucher.online/ru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000" b="0" strike="noStrike" spc="-60">
                <a:solidFill>
                  <a:srgbClr val="454545"/>
                </a:solidFill>
                <a:latin typeface="Arial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Рисунок 2"/>
          <p:cNvPicPr/>
          <p:nvPr/>
        </p:nvPicPr>
        <p:blipFill>
          <a:blip r:embed="rId3"/>
          <a:stretch/>
        </p:blipFill>
        <p:spPr>
          <a:xfrm>
            <a:off x="-1800" y="-1800"/>
            <a:ext cx="12193560" cy="6859440"/>
          </a:xfrm>
          <a:prstGeom prst="rect">
            <a:avLst/>
          </a:prstGeom>
          <a:ln w="0">
            <a:noFill/>
          </a:ln>
        </p:spPr>
      </p:pic>
      <p:sp>
        <p:nvSpPr>
          <p:cNvPr id="602" name="Прямоугольник 6"/>
          <p:cNvSpPr/>
          <p:nvPr/>
        </p:nvSpPr>
        <p:spPr>
          <a:xfrm>
            <a:off x="0" y="2526480"/>
            <a:ext cx="12184560" cy="4331160"/>
          </a:xfrm>
          <a:prstGeom prst="rect">
            <a:avLst/>
          </a:prstGeom>
          <a:solidFill>
            <a:srgbClr val="FFFFFF"/>
          </a:solidFill>
          <a:ln>
            <a:solidFill>
              <a:srgbClr val="B71E42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603" name="Прямоугольник 7"/>
          <p:cNvSpPr/>
          <p:nvPr/>
        </p:nvSpPr>
        <p:spPr>
          <a:xfrm>
            <a:off x="0" y="758880"/>
            <a:ext cx="10905480" cy="1658880"/>
          </a:xfrm>
          <a:prstGeom prst="rect">
            <a:avLst/>
          </a:prstGeom>
          <a:solidFill>
            <a:srgbClr val="586EA6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604" name="Прямоугольник 8"/>
          <p:cNvSpPr/>
          <p:nvPr/>
        </p:nvSpPr>
        <p:spPr>
          <a:xfrm>
            <a:off x="11014560" y="759600"/>
            <a:ext cx="1170000" cy="1658880"/>
          </a:xfrm>
          <a:prstGeom prst="rect">
            <a:avLst/>
          </a:prstGeom>
          <a:solidFill>
            <a:schemeClr val="accent5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solidFill>
                <a:schemeClr val="lt1"/>
              </a:solidFill>
              <a:latin typeface="Arial"/>
            </a:endParaRPr>
          </a:p>
        </p:txBody>
      </p:sp>
      <p:sp>
        <p:nvSpPr>
          <p:cNvPr id="605" name="PlaceHolder 1"/>
          <p:cNvSpPr>
            <a:spLocks noGrp="1"/>
          </p:cNvSpPr>
          <p:nvPr>
            <p:ph type="title"/>
          </p:nvPr>
        </p:nvSpPr>
        <p:spPr>
          <a:xfrm>
            <a:off x="1783800" y="868680"/>
            <a:ext cx="85896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800" b="0" strike="noStrike" spc="-60">
                <a:solidFill>
                  <a:srgbClr val="FFFFFF"/>
                </a:solidFill>
                <a:latin typeface="Arial"/>
              </a:rPr>
              <a:t>Авторское право</a:t>
            </a:r>
            <a:endParaRPr lang="ru-RU" sz="48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606" name="Графический объект 3" descr="Книги на полке"/>
          <p:cNvPicPr/>
          <p:nvPr/>
        </p:nvPicPr>
        <p:blipFill>
          <a:blip r:embed="rId4"/>
          <a:stretch/>
        </p:blipFill>
        <p:spPr>
          <a:xfrm>
            <a:off x="128520" y="1127160"/>
            <a:ext cx="914040" cy="914040"/>
          </a:xfrm>
          <a:prstGeom prst="rect">
            <a:avLst/>
          </a:prstGeom>
          <a:ln w="0">
            <a:noFill/>
          </a:ln>
        </p:spPr>
      </p:pic>
      <p:sp>
        <p:nvSpPr>
          <p:cNvPr id="607" name="Rectangle 11"/>
          <p:cNvSpPr/>
          <p:nvPr/>
        </p:nvSpPr>
        <p:spPr>
          <a:xfrm>
            <a:off x="585720" y="3183840"/>
            <a:ext cx="11153880" cy="301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ctr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0000"/>
                </a:solidFill>
                <a:latin typeface="-apple-system"/>
              </a:rPr>
              <a:t>Пользуйтесь открытыми фотостоками:</a:t>
            </a:r>
            <a:r>
              <a:rPr sz="2400"/>
              <a:t/>
            </a:r>
            <a:br>
              <a:rPr sz="2400"/>
            </a:br>
            <a:r>
              <a:rPr sz="2400"/>
              <a:t/>
            </a:r>
            <a:br>
              <a:rPr sz="2400"/>
            </a:br>
            <a:r>
              <a:rPr lang="ru-RU" sz="2400" b="0" strike="noStrike" spc="-1">
                <a:solidFill>
                  <a:srgbClr val="FFFFFF"/>
                </a:solidFill>
                <a:latin typeface="Arial"/>
              </a:rPr>
              <a:t>  </a:t>
            </a:r>
            <a:r>
              <a:rPr lang="ru-RU" sz="2400" b="0" strike="noStrike" spc="-1">
                <a:solidFill>
                  <a:srgbClr val="000000"/>
                </a:solidFill>
                <a:latin typeface="-apple-system"/>
              </a:rPr>
              <a:t> Freepik – иллюстрации, фото и векторы на любой вкус</a:t>
            </a:r>
            <a:r>
              <a:rPr sz="2400"/>
              <a:t/>
            </a:r>
            <a:br>
              <a:rPr sz="2400"/>
            </a:br>
            <a:r>
              <a:rPr lang="ru-RU" sz="2400" b="0" strike="noStrike" spc="-1">
                <a:solidFill>
                  <a:srgbClr val="000000"/>
                </a:solidFill>
                <a:latin typeface="-apple-system"/>
              </a:rPr>
              <a:t>   Kaboompics – стильные и атмосферные снимки</a:t>
            </a:r>
            <a:r>
              <a:rPr sz="2400"/>
              <a:t/>
            </a:r>
            <a:br>
              <a:rPr sz="2400"/>
            </a:br>
            <a:r>
              <a:rPr lang="ru-RU" sz="2400" b="0" strike="noStrike" spc="-1">
                <a:solidFill>
                  <a:srgbClr val="000000"/>
                </a:solidFill>
                <a:latin typeface="-apple-system"/>
              </a:rPr>
              <a:t>   Reshot – уникальные фото без переполненных стоковых подборок</a:t>
            </a:r>
            <a:r>
              <a:rPr sz="2400"/>
              <a:t/>
            </a:r>
            <a:br>
              <a:rPr sz="2400"/>
            </a:br>
            <a:r>
              <a:rPr lang="ru-RU" sz="2400" b="0" strike="noStrike" spc="-1">
                <a:solidFill>
                  <a:srgbClr val="000000"/>
                </a:solidFill>
                <a:latin typeface="-apple-system"/>
              </a:rPr>
              <a:t>   Фото- и видеоредакторы – встроенные библиотеки контента с лицензией на использование</a:t>
            </a:r>
            <a:r>
              <a:rPr lang="ru-RU" sz="2400" b="0" strike="noStrike" spc="-1">
                <a:solidFill>
                  <a:srgbClr val="FFFFFF"/>
                </a:solidFill>
                <a:latin typeface="Arial"/>
              </a:rPr>
              <a:t> </a:t>
            </a:r>
            <a:endParaRPr lang="ru-RU" sz="2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Школьное </a:t>
            </a:r>
            <a:r>
              <a:rPr sz="3600"/>
              <a:t/>
            </a:r>
            <a:br>
              <a:rPr sz="3600"/>
            </a:br>
            <a:r>
              <a:rPr lang="en-US" sz="3600" b="0" strike="noStrike" spc="-60">
                <a:solidFill>
                  <a:srgbClr val="FFFFFF"/>
                </a:solidFill>
                <a:latin typeface="Arial"/>
              </a:rPr>
              <a:t>TV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609" name="PlaceHolder 2"/>
          <p:cNvSpPr>
            <a:spLocks noGrp="1"/>
          </p:cNvSpPr>
          <p:nvPr>
            <p:ph/>
          </p:nvPr>
        </p:nvSpPr>
        <p:spPr>
          <a:xfrm>
            <a:off x="486360" y="353880"/>
            <a:ext cx="6341760" cy="65037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1000" lnSpcReduction="10000"/>
          </a:bodyPr>
          <a:lstStyle/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Оборудование: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Видеокамера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 (Смартфон, фотоаппарат с функцией видеозаписи)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Компьютер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 На нём будут монтировать сюжеты, просматривать отснятый материал и отправлять файлы. Для монтажа можно использовать специальные программы, например MovieMaker, PinnacleStudio, </a:t>
            </a:r>
            <a:r>
              <a:rPr lang="en-US" sz="2000" b="0" strike="noStrike" spc="-1">
                <a:solidFill>
                  <a:srgbClr val="595959"/>
                </a:solidFill>
                <a:latin typeface="Arial"/>
              </a:rPr>
              <a:t>UleadVideo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, для телефонов </a:t>
            </a:r>
            <a:r>
              <a:rPr lang="en-US" sz="2000" b="0" strike="noStrike" spc="-1">
                <a:solidFill>
                  <a:srgbClr val="595959"/>
                </a:solidFill>
                <a:latin typeface="Arial"/>
              </a:rPr>
              <a:t>CapCut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, </a:t>
            </a:r>
            <a:r>
              <a:rPr lang="en-US" sz="2000" b="0" strike="noStrike" spc="-1">
                <a:solidFill>
                  <a:srgbClr val="595959"/>
                </a:solidFill>
                <a:latin typeface="Arial"/>
              </a:rPr>
              <a:t>YouCut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 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Экран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 Его нужно установить в самом людном месте школы, обычно в фойе. Для трансляции контента.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Штатив для видеокамеры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 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Петличный микрофон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, который крепится на одежду человека. 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Радиомикрофон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 для телеведущего. 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Хромакей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 — специальное полотно зелёного цвета, на фоне которого проводится фото- и видеосъёмка. 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Комплект постоянного света</a:t>
            </a:r>
            <a:r>
              <a:rPr lang="ru-RU" sz="2000" b="0" strike="noStrike" spc="-1">
                <a:solidFill>
                  <a:srgbClr val="595959"/>
                </a:solidFill>
                <a:latin typeface="Arial"/>
              </a:rPr>
              <a:t>. В комплект входят софтбоксы, стойки, лампы, перекладина и сумка для транспортировки.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marL="179640" indent="-179640">
              <a:lnSpc>
                <a:spcPct val="90000"/>
              </a:lnSpc>
              <a:spcBef>
                <a:spcPts val="1199"/>
              </a:spcBef>
              <a:buClr>
                <a:srgbClr val="586EA6"/>
              </a:buClr>
              <a:buFont typeface="Wingdings 2" charset="2"/>
              <a:buChar char=""/>
              <a:tabLst>
                <a:tab pos="0" algn="l"/>
              </a:tabLst>
            </a:pPr>
            <a:r>
              <a:rPr lang="ru-RU" sz="2000" b="1" strike="noStrike" spc="-1">
                <a:solidFill>
                  <a:srgbClr val="595959"/>
                </a:solidFill>
                <a:latin typeface="Arial"/>
              </a:rPr>
              <a:t>Суфлер</a:t>
            </a: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000" b="0" strike="noStrike" spc="-1">
              <a:solidFill>
                <a:srgbClr val="2D2D2D"/>
              </a:solidFill>
              <a:latin typeface="Arial"/>
            </a:endParaRPr>
          </a:p>
        </p:txBody>
      </p:sp>
      <p:pic>
        <p:nvPicPr>
          <p:cNvPr id="610" name="Рисунок 3"/>
          <p:cNvPicPr/>
          <p:nvPr/>
        </p:nvPicPr>
        <p:blipFill>
          <a:blip r:embed="rId2"/>
          <a:stretch/>
        </p:blipFill>
        <p:spPr>
          <a:xfrm>
            <a:off x="7048440" y="0"/>
            <a:ext cx="514332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Школьное </a:t>
            </a:r>
            <a:r>
              <a:rPr sz="3600"/>
              <a:t/>
            </a:r>
            <a:br>
              <a:rPr sz="3600"/>
            </a:br>
            <a:r>
              <a:rPr lang="en-US" sz="3600" b="0" strike="noStrike" spc="-60">
                <a:solidFill>
                  <a:srgbClr val="FFFFFF"/>
                </a:solidFill>
                <a:latin typeface="Arial"/>
              </a:rPr>
              <a:t>TV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612" name="Рисунок 4"/>
          <p:cNvPicPr/>
          <p:nvPr/>
        </p:nvPicPr>
        <p:blipFill>
          <a:blip r:embed="rId2"/>
          <a:stretch/>
        </p:blipFill>
        <p:spPr>
          <a:xfrm>
            <a:off x="268200" y="870120"/>
            <a:ext cx="8480880" cy="48664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Школьное </a:t>
            </a:r>
            <a:r>
              <a:rPr sz="3600"/>
              <a:t/>
            </a:r>
            <a:br>
              <a:rPr sz="3600"/>
            </a:br>
            <a:r>
              <a:rPr lang="en-US" sz="3600" b="0" strike="noStrike" spc="-60">
                <a:solidFill>
                  <a:srgbClr val="FFFFFF"/>
                </a:solidFill>
                <a:latin typeface="Arial"/>
              </a:rPr>
              <a:t>TV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614" name="Рисунок 2"/>
          <p:cNvPicPr/>
          <p:nvPr/>
        </p:nvPicPr>
        <p:blipFill>
          <a:blip r:embed="rId2"/>
          <a:stretch/>
        </p:blipFill>
        <p:spPr>
          <a:xfrm>
            <a:off x="545760" y="1180800"/>
            <a:ext cx="8332560" cy="4686840"/>
          </a:xfrm>
          <a:prstGeom prst="rect">
            <a:avLst/>
          </a:prstGeom>
          <a:ln w="0">
            <a:noFill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9283390" y="0"/>
            <a:ext cx="2431210" cy="3347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/>
              <a:t>Правило трех третей</a:t>
            </a: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PlaceHolder 1"/>
          <p:cNvSpPr>
            <a:spLocks noGrp="1"/>
          </p:cNvSpPr>
          <p:nvPr>
            <p:ph type="title"/>
          </p:nvPr>
        </p:nvSpPr>
        <p:spPr>
          <a:xfrm>
            <a:off x="9425880" y="2641680"/>
            <a:ext cx="2430720" cy="3346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sz="3600"/>
              <a:t/>
            </a:r>
            <a:br>
              <a:rPr sz="3600"/>
            </a:br>
            <a:r>
              <a:rPr sz="3600"/>
              <a:t/>
            </a:r>
            <a:br>
              <a:rPr sz="3600"/>
            </a:br>
            <a:r>
              <a:rPr lang="ru-RU" sz="3600" b="0" strike="noStrike" spc="-60">
                <a:solidFill>
                  <a:srgbClr val="FFFFFF"/>
                </a:solidFill>
                <a:latin typeface="Arial"/>
              </a:rPr>
              <a:t>Школьное </a:t>
            </a:r>
            <a:r>
              <a:rPr sz="3600"/>
              <a:t/>
            </a:r>
            <a:br>
              <a:rPr sz="3600"/>
            </a:br>
            <a:r>
              <a:rPr lang="en-US" sz="3600" b="0" strike="noStrike" spc="-60">
                <a:solidFill>
                  <a:srgbClr val="FFFFFF"/>
                </a:solidFill>
                <a:latin typeface="Arial"/>
              </a:rPr>
              <a:t>TV</a:t>
            </a:r>
            <a:endParaRPr lang="ru-RU" sz="3600" b="0" strike="noStrike" spc="-1">
              <a:solidFill>
                <a:srgbClr val="FFFFFF"/>
              </a:solidFill>
              <a:latin typeface="Arial"/>
            </a:endParaRPr>
          </a:p>
        </p:txBody>
      </p:sp>
      <p:sp>
        <p:nvSpPr>
          <p:cNvPr id="616" name="Прямоугольник 3"/>
          <p:cNvSpPr/>
          <p:nvPr/>
        </p:nvSpPr>
        <p:spPr>
          <a:xfrm>
            <a:off x="568440" y="489240"/>
            <a:ext cx="5996520" cy="5883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Roboto Mono"/>
              </a:rPr>
              <a:t>Самые популярные детские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000000"/>
                </a:solidFill>
                <a:latin typeface="Roboto Mono"/>
              </a:rPr>
              <a:t>телевизионные форматы: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 Телеконкурсы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 Обучающие программы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 Трансляции школьных праздников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 Встречи с интересными людьми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  Документальные фильмы и мультфильмы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 Кулинарные телешоу.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Roboto Mono"/>
              </a:rPr>
              <a:t>-Телешоу талантов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0" i="1" strike="noStrike" spc="-1">
                <a:solidFill>
                  <a:srgbClr val="000000"/>
                </a:solidFill>
                <a:latin typeface="Roboto Mono"/>
              </a:rPr>
              <a:t>Лайфхак: посмотреть детские каналы и историю детского телевидения)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17" name="Рисунок 4"/>
          <p:cNvPicPr/>
          <p:nvPr/>
        </p:nvPicPr>
        <p:blipFill>
          <a:blip r:embed="rId2"/>
          <a:stretch/>
        </p:blipFill>
        <p:spPr>
          <a:xfrm>
            <a:off x="5322240" y="349920"/>
            <a:ext cx="5956560" cy="3350520"/>
          </a:xfrm>
          <a:prstGeom prst="rect">
            <a:avLst/>
          </a:prstGeom>
          <a:ln w="0">
            <a:noFill/>
          </a:ln>
        </p:spPr>
      </p:pic>
      <p:pic>
        <p:nvPicPr>
          <p:cNvPr id="618" name="Рисунок 5"/>
          <p:cNvPicPr/>
          <p:nvPr/>
        </p:nvPicPr>
        <p:blipFill>
          <a:blip r:embed="rId3"/>
          <a:stretch/>
        </p:blipFill>
        <p:spPr>
          <a:xfrm>
            <a:off x="7143120" y="3922920"/>
            <a:ext cx="4763520" cy="2681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9" name="Рисунок 1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620" name="Рисунок 2"/>
          <p:cNvPicPr/>
          <p:nvPr/>
        </p:nvPicPr>
        <p:blipFill>
          <a:blip r:embed="rId3"/>
          <a:stretch/>
        </p:blipFill>
        <p:spPr>
          <a:xfrm>
            <a:off x="327240" y="240840"/>
            <a:ext cx="10046520" cy="5815800"/>
          </a:xfrm>
          <a:prstGeom prst="rect">
            <a:avLst/>
          </a:prstGeom>
          <a:ln w="0">
            <a:noFill/>
          </a:ln>
        </p:spPr>
      </p:pic>
      <p:sp>
        <p:nvSpPr>
          <p:cNvPr id="621" name="PlaceHolder 1"/>
          <p:cNvSpPr>
            <a:spLocks noGrp="1"/>
          </p:cNvSpPr>
          <p:nvPr>
            <p:ph type="title"/>
          </p:nvPr>
        </p:nvSpPr>
        <p:spPr>
          <a:xfrm>
            <a:off x="403920" y="2431440"/>
            <a:ext cx="2898000" cy="1434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2400" b="0" strike="noStrike" spc="-60">
                <a:solidFill>
                  <a:srgbClr val="FFFFFF"/>
                </a:solidFill>
                <a:latin typeface="Arial"/>
              </a:rPr>
              <a:t>Выберите одну вещь, которую можно забрать из этой комнаты.</a:t>
            </a:r>
            <a:r>
              <a:rPr sz="2400"/>
              <a:t/>
            </a:r>
            <a:br>
              <a:rPr sz="2400"/>
            </a:br>
            <a:r>
              <a:rPr sz="2400"/>
              <a:t/>
            </a:r>
            <a:br>
              <a:rPr sz="2400"/>
            </a:br>
            <a:r>
              <a:rPr lang="ru-RU" sz="2400" b="0" strike="noStrike" spc="-60">
                <a:solidFill>
                  <a:srgbClr val="FFFFFF"/>
                </a:solidFill>
                <a:latin typeface="Arial"/>
              </a:rPr>
              <a:t> И эта вещь именно ТО, чего не хватает сейчас в вашем медиацентре больше всего. </a:t>
            </a:r>
            <a:r>
              <a:rPr sz="2400"/>
              <a:t/>
            </a:r>
            <a:br>
              <a:rPr sz="2400"/>
            </a:br>
            <a:r>
              <a:rPr sz="2400"/>
              <a:t/>
            </a:r>
            <a:br>
              <a:rPr sz="2400"/>
            </a:br>
            <a:r>
              <a:rPr lang="ru-RU" sz="2400" b="0" strike="noStrike" spc="-60">
                <a:solidFill>
                  <a:srgbClr val="FFFFFF"/>
                </a:solidFill>
                <a:latin typeface="Arial"/>
              </a:rPr>
              <a:t>Вещи можно наделить собственным смыслом.</a:t>
            </a:r>
            <a:endParaRPr lang="ru-RU" sz="2400" b="0" strike="noStrike" spc="-1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622" name="Рисунок 5"/>
          <p:cNvPicPr/>
          <p:nvPr/>
        </p:nvPicPr>
        <p:blipFill>
          <a:blip r:embed="rId4"/>
          <a:stretch/>
        </p:blipFill>
        <p:spPr>
          <a:xfrm>
            <a:off x="3465720" y="93240"/>
            <a:ext cx="8485560" cy="6364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863" y="481262"/>
            <a:ext cx="9561095" cy="537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44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962526"/>
            <a:ext cx="9992449" cy="5620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8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Рамка">
  <a:themeElements>
    <a:clrScheme name="Custom 18">
      <a:dk1>
        <a:srgbClr val="FFFFFF"/>
      </a:dk1>
      <a:lt1>
        <a:srgbClr val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54545"/>
      </a:dk2>
      <a:lt2>
        <a:srgbClr val="595959"/>
      </a:lt2>
      <a:accent1>
        <a:srgbClr val="586EA6"/>
      </a:accent1>
      <a:accent2>
        <a:srgbClr val="B71E42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Знакомство с однокурсниками</Template>
  <TotalTime>30</TotalTime>
  <Words>1605</Words>
  <Application>Microsoft Office PowerPoint</Application>
  <PresentationFormat>Широкоэкранный</PresentationFormat>
  <Paragraphs>274</Paragraphs>
  <Slides>41</Slides>
  <Notes>22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9</vt:i4>
      </vt:variant>
      <vt:variant>
        <vt:lpstr>Заголовки слайдов</vt:lpstr>
      </vt:variant>
      <vt:variant>
        <vt:i4>41</vt:i4>
      </vt:variant>
    </vt:vector>
  </HeadingPairs>
  <TitlesOfParts>
    <vt:vector size="62" baseType="lpstr">
      <vt:lpstr>-apple-system</vt:lpstr>
      <vt:lpstr>Arial</vt:lpstr>
      <vt:lpstr>Calibri</vt:lpstr>
      <vt:lpstr>DejaVu Sans</vt:lpstr>
      <vt:lpstr>Roboto</vt:lpstr>
      <vt:lpstr>Roboto Mono</vt:lpstr>
      <vt:lpstr>Symbol</vt:lpstr>
      <vt:lpstr>Tahoma</vt:lpstr>
      <vt:lpstr>Times New Roman</vt:lpstr>
      <vt:lpstr>Wingdings</vt:lpstr>
      <vt:lpstr>Wingdings 2</vt:lpstr>
      <vt:lpstr>YS Text</vt:lpstr>
      <vt:lpstr>Рамка</vt:lpstr>
      <vt:lpstr>Рамка</vt:lpstr>
      <vt:lpstr>Рамка</vt:lpstr>
      <vt:lpstr>Рамка</vt:lpstr>
      <vt:lpstr>Рамка</vt:lpstr>
      <vt:lpstr>Рамка</vt:lpstr>
      <vt:lpstr>Рамка</vt:lpstr>
      <vt:lpstr>Рамка</vt:lpstr>
      <vt:lpstr>Рамка</vt:lpstr>
      <vt:lpstr>Презентация PowerPoint</vt:lpstr>
      <vt:lpstr>Лукашина Мария</vt:lpstr>
      <vt:lpstr>Концепция развития дополнительного образования детей до 2030 года </vt:lpstr>
      <vt:lpstr>А нужен ли МЕДИАЦЕНТР   школе, учителю, детям?</vt:lpstr>
      <vt:lpstr>Презентация PowerPoint</vt:lpstr>
      <vt:lpstr>Презентация PowerPoint</vt:lpstr>
      <vt:lpstr>Развитие навыков 21 века через медиа- творчество</vt:lpstr>
      <vt:lpstr>Медиапедагог</vt:lpstr>
      <vt:lpstr>Медиакомпетенции</vt:lpstr>
      <vt:lpstr>Формы развития медиакомпетенций</vt:lpstr>
      <vt:lpstr>Играть и учится! </vt:lpstr>
      <vt:lpstr>Меньше лекций больше практики! </vt:lpstr>
      <vt:lpstr>Презентация PowerPoint</vt:lpstr>
      <vt:lpstr>Презентация PowerPoint</vt:lpstr>
      <vt:lpstr>Презентация PowerPoint</vt:lpstr>
      <vt:lpstr>ГЛАВНАЯ ЗАДАЧА МЕДИАПЕДАГОГА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ПЕЧАТНЫЕ СМИ:ГАЗЕТА </vt:lpstr>
      <vt:lpstr>Школьная газета</vt:lpstr>
      <vt:lpstr>О том, какие сведения должен содержать каждый выпуск периодического печатного издания, подробно прописано в статье 27 Закона Российской Федерации «О средствах массовой информации».</vt:lpstr>
      <vt:lpstr>Бренд газеты = бренд школы</vt:lpstr>
      <vt:lpstr>Маскоты</vt:lpstr>
      <vt:lpstr>Презентация PowerPoint</vt:lpstr>
      <vt:lpstr>Реестр школьной прессы России (RSPR — аббревиатура с английского Russian School Press Reester) содержит сведения о детско-юношеских СМИ, которые выпускаются в России.</vt:lpstr>
      <vt:lpstr>Презентация PowerPoint</vt:lpstr>
      <vt:lpstr>Презентация PowerPoint</vt:lpstr>
      <vt:lpstr>Полезные бесплатные сайты:</vt:lpstr>
      <vt:lpstr>Авторское право</vt:lpstr>
      <vt:lpstr>Школьное  TV</vt:lpstr>
      <vt:lpstr>Школьное  TV</vt:lpstr>
      <vt:lpstr>Школьное  TV</vt:lpstr>
      <vt:lpstr>  Школьное  TV</vt:lpstr>
      <vt:lpstr>Выберите одну вещь, которую можно забрать из этой комнаты.   И эта вещь именно ТО, чего не хватает сейчас в вашем медиацентре больше всего.   Вещи можно наделить собственным смыслом.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dc:description/>
  <cp:lastModifiedBy>User</cp:lastModifiedBy>
  <cp:revision>12</cp:revision>
  <dcterms:created xsi:type="dcterms:W3CDTF">2025-03-18T06:59:46Z</dcterms:created>
  <dcterms:modified xsi:type="dcterms:W3CDTF">2025-06-16T06:19:47Z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  <property fmtid="{D5CDD505-2E9C-101B-9397-08002B2CF9AE}" pid="3" name="Notes">
    <vt:i4>21</vt:i4>
  </property>
  <property fmtid="{D5CDD505-2E9C-101B-9397-08002B2CF9AE}" pid="4" name="PresentationFormat">
    <vt:lpwstr>Широкоэкранный</vt:lpwstr>
  </property>
  <property fmtid="{D5CDD505-2E9C-101B-9397-08002B2CF9AE}" pid="5" name="Slides">
    <vt:i4>38</vt:i4>
  </property>
</Properties>
</file>