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74" r:id="rId5"/>
    <p:sldId id="263" r:id="rId6"/>
    <p:sldId id="258" r:id="rId7"/>
    <p:sldId id="264" r:id="rId8"/>
    <p:sldId id="260" r:id="rId9"/>
    <p:sldId id="265" r:id="rId10"/>
    <p:sldId id="262" r:id="rId11"/>
    <p:sldId id="266" r:id="rId12"/>
    <p:sldId id="272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429B1-B7FD-46F2-BC6D-5479E5BAD17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49C6A-1CA3-48A6-BD8A-194C22FCC65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9.xml"/><Relationship Id="rId12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5.xml"/><Relationship Id="rId5" Type="http://schemas.openxmlformats.org/officeDocument/2006/relationships/image" Target="../media/image2.jpeg"/><Relationship Id="rId15" Type="http://schemas.openxmlformats.org/officeDocument/2006/relationships/slide" Target="slide12.xml"/><Relationship Id="rId10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11.xml"/><Relationship Id="rId14" Type="http://schemas.openxmlformats.org/officeDocument/2006/relationships/hyperlink" Target="&#1055;&#1088;&#1077;&#1079;&#1077;&#1085;&#1090;&#1072;&#1094;&#1080;&#1103;%201%20&#1082;&#1083;&#1072;&#1089;&#1089;.pptx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9 из 768"/>
          <p:cNvPicPr>
            <a:picLocks noChangeAspect="1" noChangeArrowheads="1"/>
          </p:cNvPicPr>
          <p:nvPr/>
        </p:nvPicPr>
        <p:blipFill>
          <a:blip r:embed="rId2" cstate="print"/>
          <a:srcRect b="14104"/>
          <a:stretch>
            <a:fillRect/>
          </a:stretch>
        </p:blipFill>
        <p:spPr bwMode="auto">
          <a:xfrm>
            <a:off x="0" y="23800"/>
            <a:ext cx="9144000" cy="68103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28769" y="702077"/>
            <a:ext cx="6643734" cy="521497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вырезанным углом 6"/>
          <p:cNvSpPr/>
          <p:nvPr/>
        </p:nvSpPr>
        <p:spPr>
          <a:xfrm>
            <a:off x="2357422" y="1214422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hlinkClick r:id="rId3" action="ppaction://hlinksldjump"/>
              </a:rPr>
              <a:t>№ 1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6" descr="http://image.horoshop.ru/article_image/55457/5_interesnykh_prilozhenijj_dlya_Lumia_Vypusk_410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3174" y="164305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с одним вырезанным углом 8"/>
          <p:cNvSpPr/>
          <p:nvPr/>
        </p:nvSpPr>
        <p:spPr>
          <a:xfrm>
            <a:off x="2350271" y="3309564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hlinkClick r:id="rId6" action="ppaction://hlinksldjump"/>
              </a:rPr>
              <a:t>№ 4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" name="Picture 6" descr="http://image.horoshop.ru/article_image/55457/5_interesnykh_prilozhenijj_dlya_Lumia_Vypusk_410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43174" y="3679033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с одним вырезанным углом 10"/>
          <p:cNvSpPr/>
          <p:nvPr/>
        </p:nvSpPr>
        <p:spPr>
          <a:xfrm>
            <a:off x="4507713" y="3312126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hlinkClick r:id="rId8" action="ppaction://hlinksldjump"/>
              </a:rPr>
              <a:t>№ 5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2" name="Picture 6" descr="http://image.horoshop.ru/article_image/55457/5_interesnykh_prilozhenijj_dlya_Lumia_Vypusk_410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2738" y="368618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с одним вырезанным углом 12"/>
          <p:cNvSpPr/>
          <p:nvPr/>
        </p:nvSpPr>
        <p:spPr>
          <a:xfrm>
            <a:off x="4572000" y="1214422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hlinkClick r:id="rId10" action="ppaction://hlinksldjump"/>
              </a:rPr>
              <a:t>№ 2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4" name="Picture 6" descr="http://image.horoshop.ru/article_image/55457/5_interesnykh_prilozhenijj_dlya_Lumia_Vypusk_410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57752" y="164305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одним вырезанным углом 14"/>
          <p:cNvSpPr/>
          <p:nvPr/>
        </p:nvSpPr>
        <p:spPr>
          <a:xfrm>
            <a:off x="6572264" y="1214422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hlinkClick r:id="rId12" action="ppaction://hlinksldjump"/>
              </a:rPr>
              <a:t>№ 3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6" name="Picture 6" descr="http://image.horoshop.ru/article_image/55457/5_interesnykh_prilozhenijj_dlya_Lumia_Vypusk_410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16" y="164305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трелка вправо 19">
            <a:hlinkClick r:id="rId14" action="ppaction://hlinkpres?slideindex=1&amp;slidetitle="/>
          </p:cNvPr>
          <p:cNvSpPr/>
          <p:nvPr/>
        </p:nvSpPr>
        <p:spPr>
          <a:xfrm>
            <a:off x="8358214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Прямоугольник с одним вырезанным углом 20"/>
          <p:cNvSpPr/>
          <p:nvPr/>
        </p:nvSpPr>
        <p:spPr>
          <a:xfrm>
            <a:off x="6572264" y="3309564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hlinkClick r:id="rId15" action="ppaction://hlinksldjump"/>
              </a:rPr>
              <a:t>№6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2" name="Picture 6" descr="http://image.horoshop.ru/article_image/55457/5_interesnykh_prilozhenijj_dlya_Lumia_Vypusk_410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16" y="3700475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234888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МАЛЬЧИК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471989" y="2361935"/>
            <a:ext cx="1215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МАШИНА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72264" y="2348880"/>
            <a:ext cx="116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МЕДВЕДЬ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350270" y="4509120"/>
            <a:ext cx="1213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МОЛОКО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471989" y="4509120"/>
            <a:ext cx="1107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ПАЛЬТО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572264" y="4509120"/>
            <a:ext cx="1168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ПЕНАЛ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9 из 768"/>
          <p:cNvPicPr>
            <a:picLocks noChangeAspect="1" noChangeArrowheads="1"/>
          </p:cNvPicPr>
          <p:nvPr/>
        </p:nvPicPr>
        <p:blipFill>
          <a:blip r:embed="rId2" cstate="print"/>
          <a:srcRect b="14104"/>
          <a:stretch>
            <a:fillRect/>
          </a:stretch>
        </p:blipFill>
        <p:spPr bwMode="auto">
          <a:xfrm>
            <a:off x="0" y="23800"/>
            <a:ext cx="9144000" cy="68103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00777" y="4881560"/>
            <a:ext cx="3797643" cy="156966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льто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6084168" y="4941093"/>
            <a:ext cx="214314" cy="500066"/>
          </a:xfrm>
          <a:prstGeom prst="diagStrip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068" y="407144"/>
            <a:ext cx="3257414" cy="43432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1439" y="335848"/>
            <a:ext cx="8501122" cy="452431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Оно из шерсти иль </a:t>
            </a:r>
            <a:r>
              <a:rPr lang="ru-RU" sz="4800" dirty="0" smtClean="0">
                <a:solidFill>
                  <a:schemeClr val="tx1"/>
                </a:solidFill>
              </a:rPr>
              <a:t>из </a:t>
            </a:r>
            <a:r>
              <a:rPr lang="ru-RU" sz="4800" dirty="0">
                <a:solidFill>
                  <a:schemeClr val="tx1"/>
                </a:solidFill>
              </a:rPr>
              <a:t>драпа,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Из меха воротник богатый,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А чтобы вы не заболели,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Согреет вас от злой метели!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Отгадайте, это что?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Это зимнее...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02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8252" y="591411"/>
            <a:ext cx="2192588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ЛЬТО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571480"/>
            <a:ext cx="2192588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ЛЬТО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Стрелка вправо 11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457" y="1909548"/>
            <a:ext cx="2640435" cy="352058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0134" y="2222730"/>
            <a:ext cx="34597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Пальто</a:t>
            </a:r>
            <a:endParaRPr lang="ru-RU" sz="2000" dirty="0"/>
          </a:p>
          <a:p>
            <a:r>
              <a:rPr lang="ru-RU" sz="2000" dirty="0" smtClean="0"/>
              <a:t>Род </a:t>
            </a:r>
            <a:r>
              <a:rPr lang="ru-RU" sz="2000" dirty="0"/>
              <a:t>верхней одежды длинного покроя. 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ru-RU" sz="2000" i="1" dirty="0" smtClean="0"/>
              <a:t>Зимнее </a:t>
            </a:r>
            <a:r>
              <a:rPr lang="ru-RU" sz="2000" i="1" dirty="0"/>
              <a:t>пальто</a:t>
            </a:r>
            <a:r>
              <a:rPr lang="ru-RU" sz="2000" i="1" dirty="0" smtClean="0"/>
              <a:t>.</a:t>
            </a:r>
          </a:p>
          <a:p>
            <a:r>
              <a:rPr lang="ru-RU" sz="2000" i="1" dirty="0" smtClean="0"/>
              <a:t>Демисезонное </a:t>
            </a:r>
            <a:r>
              <a:rPr lang="ru-RU" sz="2000" i="1" dirty="0"/>
              <a:t>пальто.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9 из 768"/>
          <p:cNvPicPr>
            <a:picLocks noChangeAspect="1" noChangeArrowheads="1"/>
          </p:cNvPicPr>
          <p:nvPr/>
        </p:nvPicPr>
        <p:blipFill>
          <a:blip r:embed="rId2" cstate="print"/>
          <a:srcRect b="14104"/>
          <a:stretch>
            <a:fillRect/>
          </a:stretch>
        </p:blipFill>
        <p:spPr bwMode="auto">
          <a:xfrm>
            <a:off x="0" y="23800"/>
            <a:ext cx="9144000" cy="6834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05064" y="4881560"/>
            <a:ext cx="3389069" cy="156966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нал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5292080" y="4910110"/>
            <a:ext cx="214314" cy="500066"/>
          </a:xfrm>
          <a:prstGeom prst="diagStrip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086" y="321585"/>
            <a:ext cx="5157024" cy="44334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1439" y="682032"/>
            <a:ext cx="8501122" cy="341632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tx1"/>
                </a:solidFill>
              </a:rPr>
              <a:t>На коробку я похож,</a:t>
            </a:r>
          </a:p>
          <a:p>
            <a:r>
              <a:rPr lang="ru-RU" sz="5400" dirty="0">
                <a:solidFill>
                  <a:schemeClr val="tx1"/>
                </a:solidFill>
              </a:rPr>
              <a:t>Ручки ты в меня кладешь.</a:t>
            </a:r>
          </a:p>
          <a:p>
            <a:r>
              <a:rPr lang="ru-RU" sz="5400" dirty="0">
                <a:solidFill>
                  <a:schemeClr val="tx1"/>
                </a:solidFill>
              </a:rPr>
              <a:t>Школьник, ты меня узнал?</a:t>
            </a:r>
          </a:p>
          <a:p>
            <a:r>
              <a:rPr lang="ru-RU" sz="5400" dirty="0">
                <a:solidFill>
                  <a:schemeClr val="tx1"/>
                </a:solidFill>
              </a:rPr>
              <a:t>Ну, конечно, я - ... .</a:t>
            </a:r>
          </a:p>
        </p:txBody>
      </p:sp>
    </p:spTree>
    <p:extLst>
      <p:ext uri="{BB962C8B-B14F-4D97-AF65-F5344CB8AC3E}">
        <p14:creationId xmlns:p14="http://schemas.microsoft.com/office/powerpoint/2010/main" val="123348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8728" y="571480"/>
            <a:ext cx="1899879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НАЛ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8144" y="476672"/>
            <a:ext cx="1899879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НАЛ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16832"/>
            <a:ext cx="2983525" cy="25649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2204864"/>
            <a:ext cx="32403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Пенал</a:t>
            </a:r>
            <a:endParaRPr lang="ru-RU" sz="2000" dirty="0"/>
          </a:p>
          <a:p>
            <a:pPr algn="just"/>
            <a:r>
              <a:rPr lang="ru-RU" sz="2000" dirty="0" smtClean="0"/>
              <a:t>Продолговатый </a:t>
            </a:r>
            <a:r>
              <a:rPr lang="ru-RU" sz="2000" dirty="0"/>
              <a:t>деревянный ящичек </a:t>
            </a:r>
            <a:r>
              <a:rPr lang="ru-RU" sz="2000" dirty="0" smtClean="0"/>
              <a:t>или футляр для </a:t>
            </a:r>
            <a:r>
              <a:rPr lang="ru-RU" sz="2000" dirty="0"/>
              <a:t>хранения карандашей, ручек, перьев.</a:t>
            </a:r>
          </a:p>
        </p:txBody>
      </p:sp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4408" y="6130321"/>
            <a:ext cx="61574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55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9 из 768"/>
          <p:cNvPicPr>
            <a:picLocks noChangeAspect="1" noChangeArrowheads="1"/>
          </p:cNvPicPr>
          <p:nvPr/>
        </p:nvPicPr>
        <p:blipFill>
          <a:blip r:embed="rId2" cstate="print"/>
          <a:srcRect b="14104"/>
          <a:stretch>
            <a:fillRect/>
          </a:stretch>
        </p:blipFill>
        <p:spPr bwMode="auto">
          <a:xfrm>
            <a:off x="0" y="23800"/>
            <a:ext cx="9144000" cy="68103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81207" y="5095874"/>
            <a:ext cx="4823757" cy="156966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мальч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Диагональная полоса 5"/>
          <p:cNvSpPr/>
          <p:nvPr/>
        </p:nvSpPr>
        <p:spPr>
          <a:xfrm>
            <a:off x="3995936" y="5095874"/>
            <a:ext cx="214314" cy="500066"/>
          </a:xfrm>
          <a:prstGeom prst="diagStrip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75864"/>
            <a:ext cx="3526879" cy="456794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00" y="1257319"/>
            <a:ext cx="7796242" cy="2646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94881" y="571480"/>
            <a:ext cx="2719847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МАЛЬЧ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0768" y="571480"/>
            <a:ext cx="2719847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МАЛЬЧ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000240"/>
            <a:ext cx="34290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1" dirty="0"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72177" cy="332096"/>
          </a:xfrm>
          <a:prstGeom prst="rect">
            <a:avLst/>
          </a:prstGeom>
          <a:solidFill>
            <a:srgbClr val="F4F2E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23805" tIns="19044" rIns="47610" bIns="12696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864B0C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143248"/>
            <a:ext cx="3714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rgbClr val="864B0C"/>
              </a:solidFill>
              <a:effectLst/>
              <a:cs typeface="Tahoma" pitchFamily="34" charset="0"/>
            </a:endParaRPr>
          </a:p>
        </p:txBody>
      </p:sp>
      <p:sp>
        <p:nvSpPr>
          <p:cNvPr id="15" name="Стрелка вправо 14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88" y="1730126"/>
            <a:ext cx="2590417" cy="335505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3394" y="2277565"/>
            <a:ext cx="30304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Мальчик</a:t>
            </a:r>
            <a:endParaRPr lang="ru-RU" sz="2000" dirty="0"/>
          </a:p>
          <a:p>
            <a:r>
              <a:rPr lang="ru-RU" sz="2000" b="1" dirty="0" smtClean="0"/>
              <a:t>1</a:t>
            </a:r>
            <a:r>
              <a:rPr lang="ru-RU" sz="2000" b="1" dirty="0"/>
              <a:t>.</a:t>
            </a:r>
            <a:r>
              <a:rPr lang="ru-RU" sz="2000" dirty="0"/>
              <a:t> Ребенок мужского </a:t>
            </a:r>
            <a:r>
              <a:rPr lang="ru-RU" sz="2000" dirty="0" smtClean="0"/>
              <a:t>пола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Картинка 9 из 768"/>
          <p:cNvPicPr>
            <a:picLocks noChangeAspect="1" noChangeArrowheads="1"/>
          </p:cNvPicPr>
          <p:nvPr/>
        </p:nvPicPr>
        <p:blipFill>
          <a:blip r:embed="rId2" cstate="print"/>
          <a:srcRect b="14104"/>
          <a:stretch>
            <a:fillRect/>
          </a:stretch>
        </p:blipFill>
        <p:spPr bwMode="auto">
          <a:xfrm>
            <a:off x="0" y="23800"/>
            <a:ext cx="9144000" cy="6810399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48680"/>
            <a:ext cx="6341003" cy="42484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3395" y="514425"/>
            <a:ext cx="8501122" cy="4247317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Четыре колеса, 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Резиновые шины, 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Мотор и тормоза… 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Как </a:t>
            </a:r>
            <a:r>
              <a:rPr lang="ru-RU" sz="5400" dirty="0" smtClean="0">
                <a:solidFill>
                  <a:schemeClr val="tx1"/>
                </a:solidFill>
              </a:rPr>
              <a:t>называюсь я</a:t>
            </a:r>
            <a:r>
              <a:rPr lang="ru-RU" sz="5400" dirty="0">
                <a:solidFill>
                  <a:schemeClr val="tx1"/>
                </a:solidFill>
              </a:rPr>
              <a:t>? </a:t>
            </a:r>
            <a:br>
              <a:rPr lang="ru-RU" sz="5400" dirty="0">
                <a:solidFill>
                  <a:schemeClr val="tx1"/>
                </a:solidFill>
              </a:rPr>
            </a:b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3182" y="5095874"/>
            <a:ext cx="4575290" cy="156966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шина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Диагональная полоса 5"/>
          <p:cNvSpPr/>
          <p:nvPr/>
        </p:nvSpPr>
        <p:spPr>
          <a:xfrm>
            <a:off x="5220072" y="5095874"/>
            <a:ext cx="214314" cy="500066"/>
          </a:xfrm>
          <a:prstGeom prst="diagStrip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6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420" y="642918"/>
            <a:ext cx="2194832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МАШИНА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497" y="603810"/>
            <a:ext cx="2194832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МАШИНА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714488"/>
            <a:ext cx="3929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929066"/>
            <a:ext cx="3854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857760"/>
            <a:ext cx="4143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/>
          </a:p>
        </p:txBody>
      </p:sp>
      <p:sp>
        <p:nvSpPr>
          <p:cNvPr id="12" name="Стрелка вправо 11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62533"/>
            <a:ext cx="3212727" cy="215252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78912" y="1638775"/>
            <a:ext cx="34003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Машина </a:t>
            </a:r>
            <a:r>
              <a:rPr lang="ru-RU" b="1" dirty="0" smtClean="0"/>
              <a:t> </a:t>
            </a:r>
            <a:r>
              <a:rPr lang="ru-RU" b="1" dirty="0"/>
              <a:t>1</a:t>
            </a:r>
            <a:r>
              <a:rPr lang="ru-RU" dirty="0"/>
              <a:t>. Механизм или совокупность механизмов, совершающих полезную работу с помощью преобразования </a:t>
            </a:r>
            <a:endParaRPr lang="ru-RU" dirty="0" smtClean="0"/>
          </a:p>
          <a:p>
            <a:r>
              <a:rPr lang="ru-RU" dirty="0" smtClean="0"/>
              <a:t>одного</a:t>
            </a:r>
            <a:r>
              <a:rPr lang="ru-RU" dirty="0"/>
              <a:t> вида энергии в другой. </a:t>
            </a:r>
            <a:endParaRPr lang="ru-RU" dirty="0" smtClean="0"/>
          </a:p>
          <a:p>
            <a:r>
              <a:rPr lang="ru-RU" dirty="0"/>
              <a:t> </a:t>
            </a:r>
            <a:br>
              <a:rPr lang="ru-RU" dirty="0"/>
            </a:br>
            <a:r>
              <a:rPr lang="ru-RU" b="1" dirty="0"/>
              <a:t>2.</a:t>
            </a:r>
            <a:r>
              <a:rPr lang="ru-RU" dirty="0"/>
              <a:t> Общее название различных самодвижущихся механизмов, выполняющих </a:t>
            </a:r>
            <a:r>
              <a:rPr lang="ru-RU" dirty="0" smtClean="0"/>
              <a:t>транспортную работу</a:t>
            </a:r>
            <a:r>
              <a:rPr lang="ru-RU" dirty="0"/>
              <a:t>. </a:t>
            </a:r>
            <a:endParaRPr lang="ru-RU" dirty="0" smtClean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3.</a:t>
            </a:r>
            <a:r>
              <a:rPr lang="ru-RU" dirty="0"/>
              <a:t> </a:t>
            </a:r>
            <a:r>
              <a:rPr lang="ru-RU" b="1" dirty="0"/>
              <a:t>разг</a:t>
            </a:r>
            <a:r>
              <a:rPr lang="ru-RU" dirty="0"/>
              <a:t>. Транспортное средство с двигателем внутреннего сгорания, предназначенное для перевозки пассажиров и </a:t>
            </a:r>
            <a:r>
              <a:rPr lang="ru-RU" dirty="0" smtClean="0"/>
              <a:t>грузов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9 из 768"/>
          <p:cNvPicPr>
            <a:picLocks noChangeAspect="1" noChangeArrowheads="1"/>
          </p:cNvPicPr>
          <p:nvPr/>
        </p:nvPicPr>
        <p:blipFill>
          <a:blip r:embed="rId2" cstate="print"/>
          <a:srcRect b="14104"/>
          <a:stretch>
            <a:fillRect/>
          </a:stretch>
        </p:blipFill>
        <p:spPr bwMode="auto">
          <a:xfrm>
            <a:off x="0" y="23800"/>
            <a:ext cx="9144000" cy="68103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90669" y="5095874"/>
            <a:ext cx="4920321" cy="156966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дведь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Диагональная полоса 6"/>
          <p:cNvSpPr/>
          <p:nvPr/>
        </p:nvSpPr>
        <p:spPr>
          <a:xfrm>
            <a:off x="5436096" y="5110707"/>
            <a:ext cx="214314" cy="500066"/>
          </a:xfrm>
          <a:prstGeom prst="diagStrip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98" y="686960"/>
            <a:ext cx="7390004" cy="415438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1439" y="224993"/>
            <a:ext cx="8501122" cy="507831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Косолапый и мохнатый,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Греет он в берлоге лапы.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Летом любит погулять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И зверушек охранять.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А зимой, под вьюжный вой,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Спит в избушке снеговой.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636811"/>
            <a:ext cx="2657394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МЕДВЕДЬ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60781" y="615400"/>
            <a:ext cx="2657394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МЕДВЕДЬ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111" y="1972211"/>
            <a:ext cx="3488041" cy="196084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9" y="1973219"/>
            <a:ext cx="37444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Медведь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Большой </a:t>
            </a:r>
            <a:r>
              <a:rPr lang="ru-RU" sz="2000" dirty="0"/>
              <a:t>хищный </a:t>
            </a:r>
            <a:r>
              <a:rPr lang="ru-RU" sz="2000" dirty="0" smtClean="0"/>
              <a:t>всеядный </a:t>
            </a:r>
            <a:r>
              <a:rPr lang="ru-RU" sz="2000" dirty="0"/>
              <a:t>зверь с длинной шерстью. </a:t>
            </a:r>
            <a:endParaRPr lang="ru-RU" sz="2000" dirty="0" smtClean="0"/>
          </a:p>
          <a:p>
            <a:r>
              <a:rPr lang="ru-RU" sz="2000" i="1" dirty="0" smtClean="0"/>
              <a:t>Бурый </a:t>
            </a:r>
            <a:r>
              <a:rPr lang="ru-RU" sz="2000" i="1" dirty="0"/>
              <a:t>медведь. </a:t>
            </a:r>
            <a:endParaRPr lang="ru-RU" sz="2000" i="1" dirty="0" smtClean="0"/>
          </a:p>
          <a:p>
            <a:r>
              <a:rPr lang="ru-RU" sz="2000" i="1" dirty="0" smtClean="0"/>
              <a:t>Белый </a:t>
            </a:r>
            <a:r>
              <a:rPr lang="ru-RU" sz="2000" i="1" dirty="0"/>
              <a:t>медведь (полярный, с белой шерстью</a:t>
            </a:r>
            <a:r>
              <a:rPr lang="ru-RU" sz="2000" i="1" dirty="0" smtClean="0"/>
              <a:t>).</a:t>
            </a:r>
          </a:p>
          <a:p>
            <a:endParaRPr lang="ru-RU" sz="2000" dirty="0"/>
          </a:p>
          <a:p>
            <a:r>
              <a:rPr lang="ru-RU" sz="2000" b="1" dirty="0"/>
              <a:t>2.</a:t>
            </a:r>
            <a:r>
              <a:rPr lang="ru-RU" sz="2000" dirty="0"/>
              <a:t> </a:t>
            </a:r>
            <a:r>
              <a:rPr lang="ru-RU" sz="2000" b="1" dirty="0"/>
              <a:t>перен.</a:t>
            </a:r>
            <a:r>
              <a:rPr lang="ru-RU" sz="2000" dirty="0"/>
              <a:t> Неуклюжий, неповоротливый человек (</a:t>
            </a:r>
            <a:r>
              <a:rPr lang="ru-RU" sz="2000" b="1" dirty="0"/>
              <a:t>разг.</a:t>
            </a:r>
            <a:r>
              <a:rPr lang="ru-RU" sz="2000" dirty="0"/>
              <a:t> </a:t>
            </a:r>
            <a:r>
              <a:rPr lang="ru-RU" sz="2000" b="1" dirty="0"/>
              <a:t>шутл.</a:t>
            </a:r>
            <a:r>
              <a:rPr lang="ru-RU" sz="2000" dirty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9 из 768"/>
          <p:cNvPicPr>
            <a:picLocks noChangeAspect="1" noChangeArrowheads="1"/>
          </p:cNvPicPr>
          <p:nvPr/>
        </p:nvPicPr>
        <p:blipFill>
          <a:blip r:embed="rId2" cstate="print"/>
          <a:srcRect b="14104"/>
          <a:stretch>
            <a:fillRect/>
          </a:stretch>
        </p:blipFill>
        <p:spPr bwMode="auto">
          <a:xfrm>
            <a:off x="0" y="23800"/>
            <a:ext cx="9144000" cy="68103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8869" y="5095874"/>
            <a:ext cx="4263924" cy="156966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ко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Диагональная полоса 6"/>
          <p:cNvSpPr/>
          <p:nvPr/>
        </p:nvSpPr>
        <p:spPr>
          <a:xfrm>
            <a:off x="6372200" y="5096990"/>
            <a:ext cx="214314" cy="500066"/>
          </a:xfrm>
          <a:prstGeom prst="diagStrip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200" y="386127"/>
            <a:ext cx="4819600" cy="435571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21439" y="384490"/>
            <a:ext cx="8501122" cy="452431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Белый  цвет  оно  имеет,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Пьёт  его  кто,  не  болеет,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С  детства  вкус  его  все  знают,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При  болезнях  помогает.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Нам  его  даёт  корова,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Вы  назвать  его  готовы</a:t>
            </a:r>
            <a:r>
              <a:rPr lang="ru-RU" sz="4800" dirty="0" smtClean="0">
                <a:solidFill>
                  <a:schemeClr val="tx1"/>
                </a:solidFill>
              </a:rPr>
              <a:t>?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1162" y="608236"/>
            <a:ext cx="250389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12572" y="516419"/>
            <a:ext cx="250389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309" y="1802278"/>
            <a:ext cx="3154475" cy="285085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1045" y="1690767"/>
            <a:ext cx="33651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Молоко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Коровье </a:t>
            </a:r>
            <a:r>
              <a:rPr lang="ru-RU" sz="2000" dirty="0"/>
              <a:t>молоко, как пища. </a:t>
            </a:r>
            <a:endParaRPr lang="ru-RU" sz="2000" dirty="0" smtClean="0"/>
          </a:p>
          <a:p>
            <a:r>
              <a:rPr lang="ru-RU" sz="2000" i="1" dirty="0"/>
              <a:t> </a:t>
            </a:r>
            <a:r>
              <a:rPr lang="ru-RU" sz="2000" i="1" dirty="0" smtClean="0"/>
              <a:t>      Стакан </a:t>
            </a:r>
            <a:r>
              <a:rPr lang="ru-RU" sz="2000" i="1" dirty="0"/>
              <a:t>молока</a:t>
            </a:r>
            <a:r>
              <a:rPr lang="ru-RU" sz="2000" i="1" dirty="0" smtClean="0"/>
              <a:t>.</a:t>
            </a:r>
          </a:p>
          <a:p>
            <a:r>
              <a:rPr lang="ru-RU" sz="2000" i="1" dirty="0"/>
              <a:t> </a:t>
            </a:r>
            <a:r>
              <a:rPr lang="ru-RU" sz="2000" i="1" dirty="0" smtClean="0"/>
              <a:t>      </a:t>
            </a:r>
            <a:r>
              <a:rPr lang="ru-RU" sz="2000" i="1" dirty="0"/>
              <a:t>Парное молоко</a:t>
            </a:r>
            <a:r>
              <a:rPr lang="ru-RU" sz="2000" i="1" dirty="0" smtClean="0"/>
              <a:t>.</a:t>
            </a:r>
          </a:p>
          <a:p>
            <a:endParaRPr lang="ru-RU" sz="2000" i="1" dirty="0" smtClean="0"/>
          </a:p>
          <a:p>
            <a:r>
              <a:rPr lang="ru-RU" sz="2000" b="1" dirty="0" smtClean="0"/>
              <a:t>2.</a:t>
            </a:r>
            <a:r>
              <a:rPr lang="ru-RU" sz="2000" dirty="0" smtClean="0"/>
              <a:t> </a:t>
            </a:r>
            <a:r>
              <a:rPr lang="ru-RU" sz="2000" dirty="0"/>
              <a:t>Похожий на эту жидкость беловатый сок, приготовляемый из некоторых растений (</a:t>
            </a:r>
            <a:r>
              <a:rPr lang="ru-RU" sz="2000" b="1" dirty="0"/>
              <a:t>спец.</a:t>
            </a:r>
            <a:r>
              <a:rPr lang="ru-RU" sz="2000" dirty="0"/>
              <a:t>). </a:t>
            </a:r>
            <a:r>
              <a:rPr lang="ru-RU" sz="2000" i="1" dirty="0"/>
              <a:t>Миндальное молоко. Конопляное молоко.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208</Words>
  <Application>Microsoft Office PowerPoint</Application>
  <PresentationFormat>Экран (4:3)</PresentationFormat>
  <Paragraphs>73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50</cp:revision>
  <dcterms:created xsi:type="dcterms:W3CDTF">2012-10-21T07:39:48Z</dcterms:created>
  <dcterms:modified xsi:type="dcterms:W3CDTF">2017-04-03T04:39:52Z</dcterms:modified>
</cp:coreProperties>
</file>