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  <p:sldId id="266" r:id="rId7"/>
    <p:sldId id="289" r:id="rId8"/>
    <p:sldId id="290" r:id="rId9"/>
    <p:sldId id="291" r:id="rId10"/>
    <p:sldId id="267" r:id="rId11"/>
    <p:sldId id="292" r:id="rId12"/>
    <p:sldId id="293" r:id="rId13"/>
    <p:sldId id="268" r:id="rId14"/>
    <p:sldId id="270" r:id="rId15"/>
    <p:sldId id="271" r:id="rId16"/>
    <p:sldId id="287" r:id="rId17"/>
    <p:sldId id="272" r:id="rId18"/>
    <p:sldId id="273" r:id="rId19"/>
    <p:sldId id="294" r:id="rId20"/>
    <p:sldId id="295" r:id="rId21"/>
    <p:sldId id="296" r:id="rId22"/>
    <p:sldId id="297" r:id="rId23"/>
    <p:sldId id="274" r:id="rId24"/>
    <p:sldId id="288" r:id="rId25"/>
    <p:sldId id="278" r:id="rId26"/>
    <p:sldId id="279" r:id="rId27"/>
    <p:sldId id="280" r:id="rId28"/>
    <p:sldId id="282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13" autoAdjust="0"/>
    <p:restoredTop sz="94434" autoAdjust="0"/>
  </p:normalViewPr>
  <p:slideViewPr>
    <p:cSldViewPr snapToGrid="0">
      <p:cViewPr varScale="1">
        <p:scale>
          <a:sx n="73" d="100"/>
          <a:sy n="73" d="100"/>
        </p:scale>
        <p:origin x="-54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3288333063370559"/>
          <c:y val="0.34076618847165041"/>
          <c:w val="0.76620213647375812"/>
          <c:h val="0.6008210586903337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средний уровень</c:v>
                </c:pt>
                <c:pt idx="1">
                  <c:v>высокий уровень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</c:v>
                </c:pt>
                <c:pt idx="1">
                  <c:v>7</c:v>
                </c:pt>
              </c:numCache>
            </c:numRef>
          </c:val>
        </c:ser>
        <c:axId val="25805952"/>
        <c:axId val="25807488"/>
      </c:barChart>
      <c:catAx>
        <c:axId val="25805952"/>
        <c:scaling>
          <c:orientation val="minMax"/>
        </c:scaling>
        <c:axPos val="b"/>
        <c:numFmt formatCode="General" sourceLinked="0"/>
        <c:tickLblPos val="nextTo"/>
        <c:crossAx val="25807488"/>
        <c:crosses val="autoZero"/>
        <c:auto val="1"/>
        <c:lblAlgn val="ctr"/>
        <c:lblOffset val="100"/>
      </c:catAx>
      <c:valAx>
        <c:axId val="25807488"/>
        <c:scaling>
          <c:orientation val="minMax"/>
        </c:scaling>
        <c:axPos val="l"/>
        <c:majorGridlines/>
        <c:numFmt formatCode="General" sourceLinked="1"/>
        <c:tickLblPos val="nextTo"/>
        <c:crossAx val="2580595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920118-4297-4031-9AAF-E074989EF63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EA3DB8-F9DC-47CE-A51A-A6687F5A213C}">
      <dgm:prSet/>
      <dgm:spPr/>
      <dgm:t>
        <a:bodyPr/>
        <a:lstStyle/>
        <a:p>
          <a:pPr algn="l" rtl="0"/>
          <a:endParaRPr lang="ru-RU" dirty="0"/>
        </a:p>
      </dgm:t>
    </dgm:pt>
    <dgm:pt modelId="{F56CB41C-0A88-4490-8769-5FC5E953BD30}" type="parTrans" cxnId="{D710C5C8-D0A5-4717-ABED-098B5679CA64}">
      <dgm:prSet/>
      <dgm:spPr/>
      <dgm:t>
        <a:bodyPr/>
        <a:lstStyle/>
        <a:p>
          <a:endParaRPr lang="ru-RU"/>
        </a:p>
      </dgm:t>
    </dgm:pt>
    <dgm:pt modelId="{C93CAC42-9504-49BC-A1F8-CE26A2211E0E}" type="sibTrans" cxnId="{D710C5C8-D0A5-4717-ABED-098B5679CA64}">
      <dgm:prSet/>
      <dgm:spPr/>
      <dgm:t>
        <a:bodyPr/>
        <a:lstStyle/>
        <a:p>
          <a:endParaRPr lang="ru-RU"/>
        </a:p>
      </dgm:t>
    </dgm:pt>
    <dgm:pt modelId="{48F6FA82-5C86-452D-8962-1F9EF6333E3E}">
      <dgm:prSet custT="1"/>
      <dgm:spPr/>
      <dgm:t>
        <a:bodyPr/>
        <a:lstStyle/>
        <a:p>
          <a:pPr rtl="0"/>
          <a:endParaRPr lang="ru-RU" sz="2800" dirty="0"/>
        </a:p>
      </dgm:t>
    </dgm:pt>
    <dgm:pt modelId="{C753778A-CD51-4928-B9DA-0625507BEF24}" type="parTrans" cxnId="{3FCECCC2-575D-4556-B6EC-1945784CF4FD}">
      <dgm:prSet/>
      <dgm:spPr/>
      <dgm:t>
        <a:bodyPr/>
        <a:lstStyle/>
        <a:p>
          <a:endParaRPr lang="ru-RU"/>
        </a:p>
      </dgm:t>
    </dgm:pt>
    <dgm:pt modelId="{F87AF47E-F075-4368-95C0-334E7F07ACD4}" type="sibTrans" cxnId="{3FCECCC2-575D-4556-B6EC-1945784CF4FD}">
      <dgm:prSet/>
      <dgm:spPr/>
      <dgm:t>
        <a:bodyPr/>
        <a:lstStyle/>
        <a:p>
          <a:endParaRPr lang="ru-RU"/>
        </a:p>
      </dgm:t>
    </dgm:pt>
    <dgm:pt modelId="{C2D96EDF-024B-4B2E-930F-6D69E1092125}">
      <dgm:prSet/>
      <dgm:spPr/>
      <dgm:t>
        <a:bodyPr/>
        <a:lstStyle/>
        <a:p>
          <a:r>
            <a:rPr lang="ru-RU" dirty="0"/>
            <a:t>Табл.2  Прибавление </a:t>
          </a:r>
          <a:r>
            <a:rPr lang="ru-RU" dirty="0" smtClean="0"/>
            <a:t>веса мышат </a:t>
          </a:r>
          <a:r>
            <a:rPr lang="ru-RU" dirty="0"/>
            <a:t>ежедневно после кормления, взвешивание происходило вечером</a:t>
          </a:r>
        </a:p>
      </dgm:t>
    </dgm:pt>
    <dgm:pt modelId="{0B5ACA1B-C6E6-4BED-B887-F5EFE036A4B3}" type="parTrans" cxnId="{4311898C-9BDB-418B-8619-B7A11CC51C44}">
      <dgm:prSet/>
      <dgm:spPr/>
      <dgm:t>
        <a:bodyPr/>
        <a:lstStyle/>
        <a:p>
          <a:endParaRPr lang="ru-RU"/>
        </a:p>
      </dgm:t>
    </dgm:pt>
    <dgm:pt modelId="{B1F95FC4-8070-486E-9D15-269BDF6B764B}" type="sibTrans" cxnId="{4311898C-9BDB-418B-8619-B7A11CC51C44}">
      <dgm:prSet/>
      <dgm:spPr/>
      <dgm:t>
        <a:bodyPr/>
        <a:lstStyle/>
        <a:p>
          <a:endParaRPr lang="ru-RU"/>
        </a:p>
      </dgm:t>
    </dgm:pt>
    <dgm:pt modelId="{2DA0CC05-73D7-4AFB-8025-4C2EF91E2074}" type="pres">
      <dgm:prSet presAssocID="{31920118-4297-4031-9AAF-E074989EF6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F25ED7-7CF6-4D7F-8F1D-3C9D781BB113}" type="pres">
      <dgm:prSet presAssocID="{8EEA3DB8-F9DC-47CE-A51A-A6687F5A213C}" presName="parentText" presStyleLbl="node1" presStyleIdx="0" presStyleCnt="2" custScaleX="100000" custScaleY="26632" custLinFactNeighborX="15195" custLinFactNeighborY="-46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A3EA02-3245-4FFA-826D-DC70F5B2AE9C}" type="pres">
      <dgm:prSet presAssocID="{8EEA3DB8-F9DC-47CE-A51A-A6687F5A213C}" presName="childText" presStyleLbl="revTx" presStyleIdx="0" presStyleCnt="1" custScaleY="1377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B2437C-F91A-4FC7-94C1-F4EB9FE21B9F}" type="pres">
      <dgm:prSet presAssocID="{C2D96EDF-024B-4B2E-930F-6D69E1092125}" presName="parentText" presStyleLbl="node1" presStyleIdx="1" presStyleCnt="2" custScaleY="234672" custLinFactY="-100000" custLinFactNeighborX="150" custLinFactNeighborY="-1219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56DC41-8DB4-4555-A648-9FE9F67589D0}" type="presOf" srcId="{8EEA3DB8-F9DC-47CE-A51A-A6687F5A213C}" destId="{DFF25ED7-7CF6-4D7F-8F1D-3C9D781BB113}" srcOrd="0" destOrd="0" presId="urn:microsoft.com/office/officeart/2005/8/layout/vList2"/>
    <dgm:cxn modelId="{8ABE1C18-456F-4136-9895-EBD63A77A889}" type="presOf" srcId="{31920118-4297-4031-9AAF-E074989EF63E}" destId="{2DA0CC05-73D7-4AFB-8025-4C2EF91E2074}" srcOrd="0" destOrd="0" presId="urn:microsoft.com/office/officeart/2005/8/layout/vList2"/>
    <dgm:cxn modelId="{D710C5C8-D0A5-4717-ABED-098B5679CA64}" srcId="{31920118-4297-4031-9AAF-E074989EF63E}" destId="{8EEA3DB8-F9DC-47CE-A51A-A6687F5A213C}" srcOrd="0" destOrd="0" parTransId="{F56CB41C-0A88-4490-8769-5FC5E953BD30}" sibTransId="{C93CAC42-9504-49BC-A1F8-CE26A2211E0E}"/>
    <dgm:cxn modelId="{29A3B5F3-A213-4E80-A23A-0321EBEDD3C4}" type="presOf" srcId="{C2D96EDF-024B-4B2E-930F-6D69E1092125}" destId="{ADB2437C-F91A-4FC7-94C1-F4EB9FE21B9F}" srcOrd="0" destOrd="0" presId="urn:microsoft.com/office/officeart/2005/8/layout/vList2"/>
    <dgm:cxn modelId="{4311898C-9BDB-418B-8619-B7A11CC51C44}" srcId="{31920118-4297-4031-9AAF-E074989EF63E}" destId="{C2D96EDF-024B-4B2E-930F-6D69E1092125}" srcOrd="1" destOrd="0" parTransId="{0B5ACA1B-C6E6-4BED-B887-F5EFE036A4B3}" sibTransId="{B1F95FC4-8070-486E-9D15-269BDF6B764B}"/>
    <dgm:cxn modelId="{6E7634C0-F1A2-447C-A021-060E72DB7E3F}" type="presOf" srcId="{48F6FA82-5C86-452D-8962-1F9EF6333E3E}" destId="{4BA3EA02-3245-4FFA-826D-DC70F5B2AE9C}" srcOrd="0" destOrd="0" presId="urn:microsoft.com/office/officeart/2005/8/layout/vList2"/>
    <dgm:cxn modelId="{3FCECCC2-575D-4556-B6EC-1945784CF4FD}" srcId="{8EEA3DB8-F9DC-47CE-A51A-A6687F5A213C}" destId="{48F6FA82-5C86-452D-8962-1F9EF6333E3E}" srcOrd="0" destOrd="0" parTransId="{C753778A-CD51-4928-B9DA-0625507BEF24}" sibTransId="{F87AF47E-F075-4368-95C0-334E7F07ACD4}"/>
    <dgm:cxn modelId="{0C09B1F2-B6FC-4544-A8D1-37E7184B153F}" type="presParOf" srcId="{2DA0CC05-73D7-4AFB-8025-4C2EF91E2074}" destId="{DFF25ED7-7CF6-4D7F-8F1D-3C9D781BB113}" srcOrd="0" destOrd="0" presId="urn:microsoft.com/office/officeart/2005/8/layout/vList2"/>
    <dgm:cxn modelId="{F32E83DA-0694-4B19-9615-A5D6A67926F2}" type="presParOf" srcId="{2DA0CC05-73D7-4AFB-8025-4C2EF91E2074}" destId="{4BA3EA02-3245-4FFA-826D-DC70F5B2AE9C}" srcOrd="1" destOrd="0" presId="urn:microsoft.com/office/officeart/2005/8/layout/vList2"/>
    <dgm:cxn modelId="{31F805D1-7F88-4A1C-AE38-CFD24E1025FA}" type="presParOf" srcId="{2DA0CC05-73D7-4AFB-8025-4C2EF91E2074}" destId="{ADB2437C-F91A-4FC7-94C1-F4EB9FE21B9F}" srcOrd="2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F25ED7-7CF6-4D7F-8F1D-3C9D781BB113}">
      <dsp:nvSpPr>
        <dsp:cNvPr id="0" name=""/>
        <dsp:cNvSpPr/>
      </dsp:nvSpPr>
      <dsp:spPr>
        <a:xfrm>
          <a:off x="0" y="10862"/>
          <a:ext cx="8596668" cy="810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3955" y="14817"/>
        <a:ext cx="8588758" cy="73104"/>
      </dsp:txXfrm>
    </dsp:sp>
    <dsp:sp modelId="{4BA3EA02-3245-4FFA-826D-DC70F5B2AE9C}">
      <dsp:nvSpPr>
        <dsp:cNvPr id="0" name=""/>
        <dsp:cNvSpPr/>
      </dsp:nvSpPr>
      <dsp:spPr>
        <a:xfrm>
          <a:off x="0" y="101946"/>
          <a:ext cx="8596668" cy="2965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44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800" kern="1200" dirty="0"/>
        </a:p>
      </dsp:txBody>
      <dsp:txXfrm>
        <a:off x="0" y="101946"/>
        <a:ext cx="8596668" cy="296591"/>
      </dsp:txXfrm>
    </dsp:sp>
    <dsp:sp modelId="{ADB2437C-F91A-4FC7-94C1-F4EB9FE21B9F}">
      <dsp:nvSpPr>
        <dsp:cNvPr id="0" name=""/>
        <dsp:cNvSpPr/>
      </dsp:nvSpPr>
      <dsp:spPr>
        <a:xfrm>
          <a:off x="0" y="0"/>
          <a:ext cx="8596668" cy="7138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Табл.2  Прибавление </a:t>
          </a:r>
          <a:r>
            <a:rPr lang="ru-RU" sz="1300" kern="1200" dirty="0" smtClean="0"/>
            <a:t>веса мышат </a:t>
          </a:r>
          <a:r>
            <a:rPr lang="ru-RU" sz="1300" kern="1200" dirty="0"/>
            <a:t>ежедневно после кормления, взвешивание происходило вечером</a:t>
          </a:r>
        </a:p>
      </dsp:txBody>
      <dsp:txXfrm>
        <a:off x="34848" y="34848"/>
        <a:ext cx="8526972" cy="644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5514" y="859970"/>
            <a:ext cx="7456715" cy="4463143"/>
          </a:xfrm>
        </p:spPr>
        <p:txBody>
          <a:bodyPr/>
          <a:lstStyle/>
          <a:p>
            <a:pPr algn="ctr"/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исследовательская работа</a:t>
            </a:r>
            <a: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«Две стороны одной медали»</a:t>
            </a:r>
            <a:br>
              <a:rPr lang="ru-RU" sz="4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 учитель-дефектолог </a:t>
            </a:r>
            <a:br>
              <a:rPr lang="ru-RU" sz="2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i="1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Кретова</a:t>
            </a:r>
            <a:r>
              <a:rPr lang="ru-RU" sz="2400" b="1" i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Ольга Ивановна</a:t>
            </a:r>
            <a:endParaRPr lang="ru-RU" sz="2400" b="1" i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620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5561"/>
          </a:xfrm>
        </p:spPr>
        <p:txBody>
          <a:bodyPr/>
          <a:lstStyle/>
          <a:p>
            <a:pPr algn="ctr"/>
            <a:r>
              <a:rPr lang="ru-RU" b="1" u="sng" dirty="0">
                <a:solidFill>
                  <a:schemeClr val="accent5"/>
                </a:solidFill>
              </a:rPr>
              <a:t>Цель работы: 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1365161"/>
            <a:ext cx="8596668" cy="4676201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ru-RU" sz="2400" dirty="0"/>
              <a:t>Привлечь внимание людей к проблеме вреда полиэтиленовых пакетов. </a:t>
            </a:r>
            <a:endParaRPr lang="ru-RU" sz="2400" dirty="0" smtClean="0"/>
          </a:p>
          <a:p>
            <a:pPr algn="just">
              <a:lnSpc>
                <a:spcPct val="150000"/>
              </a:lnSpc>
            </a:pPr>
            <a:r>
              <a:rPr lang="ru-RU" sz="2400" dirty="0" smtClean="0"/>
              <a:t>Моя работа  </a:t>
            </a:r>
            <a:r>
              <a:rPr lang="ru-RU" sz="2400" dirty="0"/>
              <a:t>основана на конкретной беде одного семейства животных, которую я лично наблюдала до ее гибели.</a:t>
            </a:r>
            <a:endParaRPr lang="ru-RU" sz="24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ru-RU" sz="3600" b="1" u="sng" dirty="0" smtClean="0">
                <a:solidFill>
                  <a:schemeClr val="accent5"/>
                </a:solidFill>
              </a:rPr>
              <a:t>Гипотеза</a:t>
            </a:r>
            <a:r>
              <a:rPr lang="ru-RU" sz="3600" b="1" u="sng" dirty="0">
                <a:solidFill>
                  <a:schemeClr val="accent5"/>
                </a:solidFill>
              </a:rPr>
              <a:t>: </a:t>
            </a:r>
            <a:endParaRPr lang="ru-RU" sz="3600" b="1" u="sng" dirty="0" smtClean="0">
              <a:solidFill>
                <a:schemeClr val="accent5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>
                <a:solidFill>
                  <a:schemeClr val="tx1"/>
                </a:solidFill>
              </a:rPr>
              <a:t>1.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Я предполагаю, что полиэтиленовый пакет губит природу.</a:t>
            </a:r>
          </a:p>
        </p:txBody>
      </p:sp>
    </p:spTree>
    <p:extLst>
      <p:ext uri="{BB962C8B-B14F-4D97-AF65-F5344CB8AC3E}">
        <p14:creationId xmlns="" xmlns:p14="http://schemas.microsoft.com/office/powerpoint/2010/main" val="33520095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77334" y="477673"/>
            <a:ext cx="8596668" cy="556369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400" b="1" u="sng" dirty="0" smtClean="0">
                <a:solidFill>
                  <a:schemeClr val="accent5"/>
                </a:solidFill>
              </a:rPr>
              <a:t>Задачи: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1</a:t>
            </a:r>
            <a:r>
              <a:rPr lang="ru-RU" sz="2400" dirty="0">
                <a:solidFill>
                  <a:schemeClr val="tx1"/>
                </a:solidFill>
              </a:rPr>
              <a:t>. Изучить все про пакеты и выяснить причины, по которым следует отказаться от использования пакетов.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2</a:t>
            </a:r>
            <a:r>
              <a:rPr lang="ru-RU" sz="2400" dirty="0">
                <a:solidFill>
                  <a:schemeClr val="tx1"/>
                </a:solidFill>
              </a:rPr>
              <a:t>. Предложить меры по спасению природы от </a:t>
            </a:r>
            <a:r>
              <a:rPr lang="ru-RU" sz="2400" dirty="0" smtClean="0">
                <a:solidFill>
                  <a:schemeClr val="tx1"/>
                </a:solidFill>
              </a:rPr>
              <a:t>полиэтиленовых пакетов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3</a:t>
            </a:r>
            <a:r>
              <a:rPr lang="ru-RU" sz="2400" dirty="0">
                <a:solidFill>
                  <a:schemeClr val="tx1"/>
                </a:solidFill>
              </a:rPr>
              <a:t>. Найти различные доказательства того, что пакеты приносят вред </a:t>
            </a:r>
            <a:r>
              <a:rPr lang="ru-RU" sz="2400" dirty="0" smtClean="0">
                <a:solidFill>
                  <a:schemeClr val="tx1"/>
                </a:solidFill>
              </a:rPr>
              <a:t>природе.</a:t>
            </a:r>
            <a:endParaRPr lang="ru-RU" sz="2400" dirty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solidFill>
                  <a:schemeClr val="tx1"/>
                </a:solidFill>
              </a:rPr>
              <a:t>4</a:t>
            </a:r>
            <a:r>
              <a:rPr lang="ru-RU" sz="2400" dirty="0">
                <a:solidFill>
                  <a:schemeClr val="tx1"/>
                </a:solidFill>
              </a:rPr>
              <a:t>. Убедить людей, чтобы отказались от использования пакетов</a:t>
            </a:r>
          </a:p>
        </p:txBody>
      </p:sp>
    </p:spTree>
    <p:extLst>
      <p:ext uri="{BB962C8B-B14F-4D97-AF65-F5344CB8AC3E}">
        <p14:creationId xmlns="" xmlns:p14="http://schemas.microsoft.com/office/powerpoint/2010/main" val="27811891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136478"/>
            <a:ext cx="9370180" cy="6318751"/>
          </a:xfrm>
        </p:spPr>
        <p:txBody>
          <a:bodyPr>
            <a:normAutofit/>
          </a:bodyPr>
          <a:lstStyle/>
          <a:p>
            <a:pPr algn="ctr"/>
            <a:endParaRPr lang="ru-RU" sz="2400" b="1" u="sng" dirty="0" smtClean="0">
              <a:solidFill>
                <a:schemeClr val="accent5"/>
              </a:solidFill>
            </a:endParaRPr>
          </a:p>
          <a:p>
            <a:pPr algn="ctr"/>
            <a:endParaRPr lang="ru-RU" sz="2400" b="1" u="sng" dirty="0">
              <a:solidFill>
                <a:schemeClr val="accent5"/>
              </a:solidFill>
            </a:endParaRPr>
          </a:p>
          <a:p>
            <a:pPr algn="ctr"/>
            <a:r>
              <a:rPr lang="ru-RU" sz="2400" b="1" u="sng" dirty="0" smtClean="0">
                <a:solidFill>
                  <a:schemeClr val="accent5"/>
                </a:solidFill>
              </a:rPr>
              <a:t>Объект исследования: </a:t>
            </a:r>
          </a:p>
          <a:p>
            <a:endParaRPr lang="ru-RU" sz="1900" dirty="0" smtClean="0">
              <a:solidFill>
                <a:schemeClr val="tx1"/>
              </a:solidFill>
            </a:endParaRPr>
          </a:p>
          <a:p>
            <a:r>
              <a:rPr lang="ru-RU" sz="1900" dirty="0">
                <a:solidFill>
                  <a:schemeClr val="tx1"/>
                </a:solidFill>
              </a:rPr>
              <a:t>Полиэтиленовый пакет. </a:t>
            </a:r>
            <a:endParaRPr lang="ru-RU" sz="1900" dirty="0" smtClean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4029" y="2079171"/>
            <a:ext cx="9895114" cy="44087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900" dirty="0" smtClean="0"/>
          </a:p>
          <a:p>
            <a:pPr algn="ctr"/>
            <a:endParaRPr lang="ru-RU" sz="3900" dirty="0" smtClean="0"/>
          </a:p>
          <a:p>
            <a:pPr algn="ctr"/>
            <a:r>
              <a:rPr lang="ru-RU" sz="3900" dirty="0" smtClean="0"/>
              <a:t> </a:t>
            </a:r>
            <a:r>
              <a:rPr lang="ru-RU" sz="2600" b="1" u="sng" dirty="0">
                <a:solidFill>
                  <a:schemeClr val="accent5"/>
                </a:solidFill>
              </a:rPr>
              <a:t>методы </a:t>
            </a:r>
            <a:r>
              <a:rPr lang="ru-RU" sz="2600" b="1" u="sng" dirty="0" smtClean="0">
                <a:solidFill>
                  <a:schemeClr val="accent5"/>
                </a:solidFill>
              </a:rPr>
              <a:t>исследования:</a:t>
            </a:r>
            <a:endParaRPr lang="ru-RU" sz="2600" u="sng" dirty="0">
              <a:solidFill>
                <a:schemeClr val="accent5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dirty="0"/>
              <a:t>Проведение </a:t>
            </a:r>
            <a:r>
              <a:rPr lang="ru-RU" dirty="0" smtClean="0"/>
              <a:t>опытов, анкетирование</a:t>
            </a:r>
            <a:endParaRPr lang="ru-RU" dirty="0"/>
          </a:p>
          <a:p>
            <a:pPr algn="just">
              <a:lnSpc>
                <a:spcPct val="150000"/>
              </a:lnSpc>
            </a:pPr>
            <a:r>
              <a:rPr lang="ru-RU" dirty="0" smtClean="0"/>
              <a:t>Эксперименты, Наблюдение </a:t>
            </a:r>
          </a:p>
          <a:p>
            <a:pPr algn="just">
              <a:lnSpc>
                <a:spcPct val="150000"/>
              </a:lnSpc>
            </a:pPr>
            <a:r>
              <a:rPr lang="ru-RU" dirty="0"/>
              <a:t>Работа с книгами и интернетом.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967442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123" y="549375"/>
            <a:ext cx="8596668" cy="5440471"/>
          </a:xfrm>
        </p:spPr>
        <p:txBody>
          <a:bodyPr>
            <a:normAutofit fontScale="85000" lnSpcReduction="20000"/>
          </a:bodyPr>
          <a:lstStyle/>
          <a:p>
            <a:r>
              <a:rPr lang="ru-RU" sz="2400" dirty="0" smtClean="0"/>
              <a:t>Я хочу задать вам вопрос: -Вам нравятся полиэтиленовые пакеты? Конечно. Полиэтиленовые </a:t>
            </a:r>
            <a:r>
              <a:rPr lang="ru-RU" sz="2400" dirty="0"/>
              <a:t>пакеты удобны в применении, они легкие, прочные, красивые, не занимают много места. </a:t>
            </a:r>
            <a:endParaRPr lang="ru-RU" sz="2400" dirty="0" smtClean="0"/>
          </a:p>
          <a:p>
            <a:r>
              <a:rPr lang="ru-RU" sz="2400" dirty="0" smtClean="0"/>
              <a:t>Но </a:t>
            </a:r>
            <a:r>
              <a:rPr lang="ru-RU" sz="2400" dirty="0"/>
              <a:t>у медали есть вторая сторона, они наносят огромный вред природе – их невозможно уничтожить после использования. </a:t>
            </a:r>
          </a:p>
          <a:p>
            <a:endParaRPr lang="ru-RU" sz="2400" dirty="0" smtClean="0"/>
          </a:p>
          <a:p>
            <a:r>
              <a:rPr lang="ru-RU" sz="2400" dirty="0" smtClean="0"/>
              <a:t>Люди </a:t>
            </a:r>
            <a:r>
              <a:rPr lang="ru-RU" sz="2400" dirty="0"/>
              <a:t>пользуются пакетами ежедневно, потом выкидывают их и не задумываются, что они попадают в леса, в водоемы, реки, моря и этим самым становятся причиной гибели животных. </a:t>
            </a:r>
          </a:p>
          <a:p>
            <a:endParaRPr lang="ru-RU" sz="2400" dirty="0" smtClean="0"/>
          </a:p>
          <a:p>
            <a:r>
              <a:rPr lang="ru-RU" sz="2400" b="1" dirty="0" smtClean="0">
                <a:solidFill>
                  <a:srgbClr val="FF0000"/>
                </a:solidFill>
              </a:rPr>
              <a:t>Тема </a:t>
            </a:r>
            <a:r>
              <a:rPr lang="ru-RU" sz="2400" b="1" dirty="0">
                <a:solidFill>
                  <a:srgbClr val="FF0000"/>
                </a:solidFill>
              </a:rPr>
              <a:t>моей работы была взята не из </a:t>
            </a:r>
            <a:r>
              <a:rPr lang="ru-RU" sz="2400" b="1" dirty="0" smtClean="0">
                <a:solidFill>
                  <a:srgbClr val="FF0000"/>
                </a:solidFill>
              </a:rPr>
              <a:t>интернета, </a:t>
            </a:r>
            <a:r>
              <a:rPr lang="ru-RU" sz="2400" b="1" dirty="0">
                <a:solidFill>
                  <a:srgbClr val="FF0000"/>
                </a:solidFill>
              </a:rPr>
              <a:t>а основана на </a:t>
            </a:r>
            <a:r>
              <a:rPr lang="ru-RU" sz="2400" b="1" dirty="0" smtClean="0">
                <a:solidFill>
                  <a:srgbClr val="FF0000"/>
                </a:solidFill>
              </a:rPr>
              <a:t>моем </a:t>
            </a:r>
            <a:r>
              <a:rPr lang="ru-RU" sz="2400" b="1" dirty="0">
                <a:solidFill>
                  <a:srgbClr val="FF0000"/>
                </a:solidFill>
              </a:rPr>
              <a:t>личном опыте, где мне пришлось убедиться, как </a:t>
            </a:r>
            <a:r>
              <a:rPr lang="ru-RU" sz="2400" b="1" dirty="0" smtClean="0">
                <a:solidFill>
                  <a:srgbClr val="FF0000"/>
                </a:solidFill>
              </a:rPr>
              <a:t>полиэтиленовые </a:t>
            </a:r>
            <a:r>
              <a:rPr lang="ru-RU" sz="2400" b="1" dirty="0">
                <a:solidFill>
                  <a:srgbClr val="FF0000"/>
                </a:solidFill>
              </a:rPr>
              <a:t>пакеты пагубно влияют на животный мир, на примере отдельно взятой семьи </a:t>
            </a:r>
            <a:r>
              <a:rPr lang="ru-RU" sz="2400" b="1" dirty="0" smtClean="0">
                <a:solidFill>
                  <a:srgbClr val="FF0000"/>
                </a:solidFill>
              </a:rPr>
              <a:t>лесной дикой </a:t>
            </a:r>
            <a:r>
              <a:rPr lang="ru-RU" sz="2400" b="1" dirty="0">
                <a:solidFill>
                  <a:srgbClr val="FF0000"/>
                </a:solidFill>
              </a:rPr>
              <a:t>мыши.</a:t>
            </a:r>
          </a:p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dirty="0" smtClean="0"/>
              <a:t>В  </a:t>
            </a:r>
            <a:r>
              <a:rPr lang="ru-RU" sz="2400" dirty="0"/>
              <a:t>данной работе я поделюсь с вами трагической историей этого семейства, на которое оказало </a:t>
            </a:r>
            <a:r>
              <a:rPr lang="ru-RU" sz="2400" dirty="0" smtClean="0"/>
              <a:t> </a:t>
            </a:r>
            <a:r>
              <a:rPr lang="ru-RU" sz="2400" dirty="0"/>
              <a:t>влияние использование </a:t>
            </a:r>
            <a:r>
              <a:rPr lang="ru-RU" sz="2400" dirty="0" smtClean="0"/>
              <a:t>пакетов </a:t>
            </a:r>
            <a:r>
              <a:rPr lang="ru-RU" sz="2400" dirty="0"/>
              <a:t>человеком.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812647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04597" y="739774"/>
            <a:ext cx="3825026" cy="530893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7547" y="111955"/>
            <a:ext cx="6446740" cy="6746045"/>
          </a:xfrm>
        </p:spPr>
        <p:txBody>
          <a:bodyPr>
            <a:normAutofit lnSpcReduction="10000"/>
          </a:bodyPr>
          <a:lstStyle/>
          <a:p>
            <a:pPr marL="342900" indent="-342900" algn="ctr">
              <a:buAutoNum type="arabicPeriod"/>
            </a:pPr>
            <a:r>
              <a:rPr lang="ru-RU" sz="2600" b="1" dirty="0" smtClean="0">
                <a:solidFill>
                  <a:srgbClr val="C00000"/>
                </a:solidFill>
              </a:rPr>
              <a:t>Как </a:t>
            </a:r>
            <a:r>
              <a:rPr lang="ru-RU" sz="2600" b="1" dirty="0">
                <a:solidFill>
                  <a:srgbClr val="C00000"/>
                </a:solidFill>
              </a:rPr>
              <a:t>все </a:t>
            </a:r>
            <a:r>
              <a:rPr lang="ru-RU" sz="2600" b="1" dirty="0" smtClean="0">
                <a:solidFill>
                  <a:srgbClr val="C00000"/>
                </a:solidFill>
              </a:rPr>
              <a:t>начиналось</a:t>
            </a:r>
          </a:p>
          <a:p>
            <a:pPr algn="just"/>
            <a:r>
              <a:rPr lang="ru-RU" sz="1500" dirty="0" smtClean="0"/>
              <a:t>Моя семья пользовалась </a:t>
            </a:r>
            <a:r>
              <a:rPr lang="ru-RU" sz="1500" dirty="0"/>
              <a:t>пакетами и ни о чем не думала, они мне даже нравились. </a:t>
            </a:r>
            <a:r>
              <a:rPr lang="ru-RU" sz="1500" dirty="0" smtClean="0"/>
              <a:t>Однажды мне позвонила знакомая, которая жила на границе Национального парка, на опушке леса. И сообщила о своей находке. Она обнаружила гнездо дикой мыши у себя в диване, он стоял в комнате, которой они давно не пользовались. И зная мое трепетное отношение ко всему живому попросила помощи, конечно я поехала к ней. И что я увидела там...</a:t>
            </a:r>
          </a:p>
          <a:p>
            <a:pPr algn="just"/>
            <a:r>
              <a:rPr lang="ru-RU" sz="1500" dirty="0"/>
              <a:t>Гнездо было свито из полиэтиленового мусорного черного </a:t>
            </a:r>
            <a:r>
              <a:rPr lang="ru-RU" sz="1500" dirty="0" smtClean="0"/>
              <a:t>пакета, в нем находились мышата. </a:t>
            </a:r>
            <a:r>
              <a:rPr lang="ru-RU" sz="1500" b="1" dirty="0" smtClean="0"/>
              <a:t>Когда стали </a:t>
            </a:r>
            <a:r>
              <a:rPr lang="ru-RU" sz="1500" b="1" dirty="0"/>
              <a:t>вынимать малышей </a:t>
            </a:r>
            <a:r>
              <a:rPr lang="ru-RU" sz="1500" dirty="0"/>
              <a:t>и тут обнаружили, что пакеты прилипли к тельцам, и понадобилось много усилий, чтобы оторвать прилипший пакет от тел малышей. </a:t>
            </a:r>
            <a:r>
              <a:rPr lang="ru-RU" sz="1500" b="1" dirty="0"/>
              <a:t>У троих </a:t>
            </a:r>
            <a:r>
              <a:rPr lang="ru-RU" sz="1500" b="1" dirty="0" smtClean="0"/>
              <a:t>мышат </a:t>
            </a:r>
            <a:r>
              <a:rPr lang="ru-RU" sz="1500" dirty="0"/>
              <a:t>были очень </a:t>
            </a:r>
            <a:r>
              <a:rPr lang="ru-RU" sz="1500" b="1" dirty="0"/>
              <a:t>сильно перетянуты конечности пакетом</a:t>
            </a:r>
            <a:r>
              <a:rPr lang="ru-RU" sz="1500" dirty="0"/>
              <a:t>, </a:t>
            </a:r>
            <a:r>
              <a:rPr lang="ru-RU" sz="1500" b="1" dirty="0"/>
              <a:t>так сильно, </a:t>
            </a:r>
            <a:r>
              <a:rPr lang="ru-RU" sz="1500" dirty="0"/>
              <a:t>что у одного отпал хвост, у второго отвалилась лапка. Третьему лапку удалось спасти,  конечность освободили, кровь стала опять хорошо поступать в ножку и она заработала. </a:t>
            </a:r>
            <a:r>
              <a:rPr lang="ru-RU" sz="1500" b="1" dirty="0"/>
              <a:t>Мать </a:t>
            </a:r>
            <a:r>
              <a:rPr lang="ru-RU" sz="1500" b="1" dirty="0" smtClean="0"/>
              <a:t>мышат </a:t>
            </a:r>
            <a:r>
              <a:rPr lang="ru-RU" sz="1500" b="1" dirty="0"/>
              <a:t>бросила их</a:t>
            </a:r>
            <a:r>
              <a:rPr lang="ru-RU" sz="1500" dirty="0"/>
              <a:t>, хотя брали их не руками, </a:t>
            </a:r>
            <a:r>
              <a:rPr lang="ru-RU" sz="1500" b="1" dirty="0"/>
              <a:t>а перчатками</a:t>
            </a:r>
            <a:r>
              <a:rPr lang="ru-RU" sz="1500" dirty="0"/>
              <a:t>, чтобы не оставлять запах человека. До вечера крысята были помещены опять в диван, но, к сожалению, крыса не вернулась, и нам пришлось двумя семьями выкармливать малышей</a:t>
            </a:r>
            <a:r>
              <a:rPr lang="ru-RU" sz="1500" dirty="0" smtClean="0"/>
              <a:t>.</a:t>
            </a:r>
          </a:p>
          <a:p>
            <a:pPr algn="just"/>
            <a:r>
              <a:rPr lang="ru-RU" sz="1500" b="1" dirty="0"/>
              <a:t>С этого момента я поняла</a:t>
            </a:r>
            <a:r>
              <a:rPr lang="ru-RU" sz="1500" dirty="0"/>
              <a:t>, какой непоправимый вред приносят пакеты. Люди живут рядом с лесом, пакеты у них лежали в кладовке, но это не </a:t>
            </a:r>
            <a:r>
              <a:rPr lang="ru-RU" sz="1500" dirty="0" smtClean="0"/>
              <a:t>помешало мыши </a:t>
            </a:r>
            <a:r>
              <a:rPr lang="ru-RU" sz="1500" dirty="0"/>
              <a:t>залезть  и забрать пакет для гнезда. Так же в дом могут забираться еноты, ласки, которые переворачивают мусорные ведра и едят пакеты, пропахшие едой или те на которых остались остатки еды. </a:t>
            </a:r>
            <a:r>
              <a:rPr lang="ru-RU" sz="1500" b="1" dirty="0"/>
              <a:t>Мне очень жалко погибших </a:t>
            </a:r>
            <a:r>
              <a:rPr lang="ru-RU" sz="1500" dirty="0"/>
              <a:t>малышей и что мы не смогли спасти их, поэтому я хочу, чтобы все узнали, что из-за пакетов гибнут животные.</a:t>
            </a:r>
          </a:p>
          <a:p>
            <a:pPr algn="just"/>
            <a:r>
              <a:rPr lang="ru-RU" sz="1500" dirty="0"/>
              <a:t>Поэтому моя работа написана на тему про вред пакетов. </a:t>
            </a:r>
          </a:p>
          <a:p>
            <a:pPr algn="just"/>
            <a:endParaRPr lang="ru-RU" sz="1500" dirty="0" smtClean="0"/>
          </a:p>
          <a:p>
            <a:pPr algn="just"/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228" y="111955"/>
            <a:ext cx="5035640" cy="6404755"/>
          </a:xfrm>
        </p:spPr>
      </p:pic>
    </p:spTree>
    <p:extLst>
      <p:ext uri="{BB962C8B-B14F-4D97-AF65-F5344CB8AC3E}">
        <p14:creationId xmlns="" xmlns:p14="http://schemas.microsoft.com/office/powerpoint/2010/main" val="36377160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accent5"/>
                </a:solidFill>
              </a:rPr>
              <a:t>Здесь вы можете видеть с каких конечностей были сняты пакеты и какие увечья они нанесли:</a:t>
            </a:r>
            <a:br>
              <a:rPr lang="ru-RU" sz="2700" dirty="0" smtClean="0">
                <a:solidFill>
                  <a:schemeClr val="accent5"/>
                </a:solidFill>
              </a:rPr>
            </a:br>
            <a:r>
              <a:rPr lang="ru-RU" dirty="0">
                <a:solidFill>
                  <a:schemeClr val="accent5"/>
                </a:solidFill>
              </a:rPr>
              <a:t/>
            </a:r>
            <a:br>
              <a:rPr lang="ru-RU" dirty="0">
                <a:solidFill>
                  <a:schemeClr val="accent5"/>
                </a:solidFill>
              </a:rPr>
            </a:b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41" y="2160589"/>
            <a:ext cx="2378243" cy="388143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461" y="2160589"/>
            <a:ext cx="2228694" cy="388143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542" y="2160589"/>
            <a:ext cx="2293875" cy="38814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164" y="2160589"/>
            <a:ext cx="2293875" cy="38814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0390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chemeClr val="accent5"/>
                </a:solidFill>
              </a:rPr>
              <a:t>На первом слайде можно видеть мышонка у которого отпал хвост, на втором видно порозовевшую часть хвоста, в </a:t>
            </a:r>
            <a:r>
              <a:rPr lang="ru-RU" sz="2000" dirty="0" smtClean="0">
                <a:solidFill>
                  <a:schemeClr val="accent5"/>
                </a:solidFill>
              </a:rPr>
              <a:t>котором нарушено кровоснабжение, </a:t>
            </a:r>
            <a:r>
              <a:rPr lang="ru-RU" sz="2000" dirty="0" smtClean="0">
                <a:solidFill>
                  <a:schemeClr val="accent5"/>
                </a:solidFill>
              </a:rPr>
              <a:t>массажем был восстановлен кровоток. На третьем слайде видны перетяжки от пакетов и также изменения кожного покрова.</a:t>
            </a:r>
            <a:endParaRPr lang="ru-RU" sz="2000" dirty="0">
              <a:solidFill>
                <a:schemeClr val="accent5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2" y="1930400"/>
            <a:ext cx="3328703" cy="4315854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0" y="1930400"/>
            <a:ext cx="2911077" cy="4315854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30" y="1930400"/>
            <a:ext cx="5318973" cy="43158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922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5"/>
                </a:solidFill>
              </a:rPr>
              <a:t>Увечья сирот 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5" y="1390918"/>
            <a:ext cx="3734872" cy="488109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969" y="1390918"/>
            <a:ext cx="6529589" cy="5370490"/>
          </a:xfrm>
        </p:spPr>
      </p:pic>
    </p:spTree>
    <p:extLst>
      <p:ext uri="{BB962C8B-B14F-4D97-AF65-F5344CB8AC3E}">
        <p14:creationId xmlns="" xmlns:p14="http://schemas.microsoft.com/office/powerpoint/2010/main" val="245046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385" y="212035"/>
            <a:ext cx="8596668" cy="62341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rgbClr val="FF0000"/>
                </a:solidFill>
              </a:rPr>
              <a:t>	Спасение сирот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Чтобы </a:t>
            </a:r>
            <a:r>
              <a:rPr lang="ru-RU" sz="2000" dirty="0">
                <a:solidFill>
                  <a:schemeClr val="tx1"/>
                </a:solidFill>
              </a:rPr>
              <a:t>хорошо следить за мышатами, нужно следить каждый день за их весом, </a:t>
            </a:r>
            <a:r>
              <a:rPr lang="ru-RU" sz="2000" dirty="0" smtClean="0">
                <a:solidFill>
                  <a:schemeClr val="tx1"/>
                </a:solidFill>
              </a:rPr>
              <a:t>поэтому </a:t>
            </a:r>
            <a:r>
              <a:rPr lang="ru-RU" sz="2000" dirty="0">
                <a:solidFill>
                  <a:schemeClr val="tx1"/>
                </a:solidFill>
              </a:rPr>
              <a:t>мы составили таблицы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Табл.1  </a:t>
            </a:r>
            <a:r>
              <a:rPr lang="ru-RU" sz="2000" dirty="0">
                <a:solidFill>
                  <a:schemeClr val="tx1"/>
                </a:solidFill>
              </a:rPr>
              <a:t>Рост и вес найденных </a:t>
            </a:r>
            <a:r>
              <a:rPr lang="ru-RU" sz="2000" dirty="0" smtClean="0">
                <a:solidFill>
                  <a:schemeClr val="tx1"/>
                </a:solidFill>
              </a:rPr>
              <a:t>мышат 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37898685"/>
              </p:ext>
            </p:extLst>
          </p:nvPr>
        </p:nvGraphicFramePr>
        <p:xfrm>
          <a:off x="1817021" y="3329599"/>
          <a:ext cx="6904382" cy="31098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7127"/>
                <a:gridCol w="3109804"/>
                <a:gridCol w="2797451"/>
              </a:tblGrid>
              <a:tr h="7972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 мышат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Рост в день обнаружения мышат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Вес в день обнаружения мышат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 см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4,5 см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7,8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 см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5.1 см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8,5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5,2 см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4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4,3 см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7,5 </a:t>
                      </a:r>
                      <a:r>
                        <a:rPr lang="ru-RU" sz="1600" dirty="0" err="1">
                          <a:effectLst/>
                        </a:rPr>
                        <a:t>гр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9773" y="3203906"/>
            <a:ext cx="808917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279" y="0"/>
            <a:ext cx="3050947" cy="52478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0898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5"/>
                </a:solidFill>
              </a:rPr>
              <a:t>Взвешивание малышей.</a:t>
            </a:r>
            <a:br>
              <a:rPr lang="ru-RU" sz="2400" dirty="0" smtClean="0">
                <a:solidFill>
                  <a:schemeClr val="accent5"/>
                </a:solidFill>
              </a:rPr>
            </a:br>
            <a:r>
              <a:rPr lang="ru-RU" sz="2400" dirty="0" smtClean="0">
                <a:solidFill>
                  <a:schemeClr val="accent5"/>
                </a:solidFill>
              </a:rPr>
              <a:t>Перед началом кормления все малыши были взвешены. Результаты были занесены в таблицу.</a:t>
            </a:r>
            <a:endParaRPr lang="ru-RU" sz="2400" dirty="0">
              <a:solidFill>
                <a:schemeClr val="accent5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45" y="2125014"/>
            <a:ext cx="3215170" cy="448184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02" y="2125014"/>
            <a:ext cx="3068788" cy="45848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07" y="2125014"/>
            <a:ext cx="3494735" cy="45333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7303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5"/>
                </a:solidFill>
              </a:rPr>
              <a:t>Кормление сирот. </a:t>
            </a:r>
            <a:r>
              <a:rPr lang="ru-RU" sz="2800" dirty="0" smtClean="0">
                <a:solidFill>
                  <a:schemeClr val="accent5"/>
                </a:solidFill>
              </a:rPr>
              <a:t/>
            </a:r>
            <a:br>
              <a:rPr lang="ru-RU" sz="2800" dirty="0" smtClean="0">
                <a:solidFill>
                  <a:schemeClr val="accent5"/>
                </a:solidFill>
              </a:rPr>
            </a:br>
            <a:r>
              <a:rPr lang="ru-RU" sz="2800" dirty="0" smtClean="0">
                <a:solidFill>
                  <a:schemeClr val="accent5"/>
                </a:solidFill>
              </a:rPr>
              <a:t>Малышей кормили всей семьей, включая моих детей.</a:t>
            </a:r>
            <a:endParaRPr lang="ru-RU" sz="2800" dirty="0">
              <a:solidFill>
                <a:schemeClr val="accent5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276498"/>
            <a:ext cx="3134812" cy="44076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02" y="2276497"/>
            <a:ext cx="3365002" cy="44076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368" y="2276497"/>
            <a:ext cx="3919739" cy="44076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94814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45294614"/>
              </p:ext>
            </p:extLst>
          </p:nvPr>
        </p:nvGraphicFramePr>
        <p:xfrm>
          <a:off x="561425" y="463639"/>
          <a:ext cx="8596668" cy="1133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0506450"/>
              </p:ext>
            </p:extLst>
          </p:nvPr>
        </p:nvGraphicFramePr>
        <p:xfrm>
          <a:off x="862884" y="1751528"/>
          <a:ext cx="8049300" cy="36189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4846"/>
                <a:gridCol w="804846"/>
                <a:gridCol w="804846"/>
                <a:gridCol w="804846"/>
                <a:gridCol w="804846"/>
                <a:gridCol w="804846"/>
                <a:gridCol w="804846"/>
                <a:gridCol w="804846"/>
                <a:gridCol w="804846"/>
                <a:gridCol w="805686"/>
              </a:tblGrid>
              <a:tr h="9194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мышонка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Когда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нашли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 день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33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7,8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33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8,5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6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9,5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33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 гр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7,5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7,6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05567" y="565585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По таблице видно, что вес скачет, то прибавляется, то падает.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910" y="425002"/>
            <a:ext cx="2932090" cy="54606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667501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5562" y="587828"/>
            <a:ext cx="8596668" cy="59980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200" b="1" u="sng" dirty="0">
                <a:solidFill>
                  <a:schemeClr val="accent5"/>
                </a:solidFill>
              </a:rPr>
              <a:t>Я провела ряд </a:t>
            </a:r>
            <a:r>
              <a:rPr lang="ru-RU" sz="2200" b="1" u="sng" dirty="0" smtClean="0">
                <a:solidFill>
                  <a:schemeClr val="accent5"/>
                </a:solidFill>
              </a:rPr>
              <a:t>экспериментов: 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1</a:t>
            </a:r>
            <a:r>
              <a:rPr lang="ru-RU" sz="1800" dirty="0">
                <a:solidFill>
                  <a:schemeClr val="tx1"/>
                </a:solidFill>
              </a:rPr>
              <a:t>)	Составила 2 таблицы по наблюдению за мышатами.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2</a:t>
            </a:r>
            <a:r>
              <a:rPr lang="ru-RU" sz="1800" dirty="0">
                <a:solidFill>
                  <a:schemeClr val="tx1"/>
                </a:solidFill>
              </a:rPr>
              <a:t>)	Чтобы убедиться, что полиэтиленовый пакет действительно не разлагается, я провела эксперимент: </a:t>
            </a:r>
            <a:r>
              <a:rPr lang="ru-RU" sz="1800" dirty="0" smtClean="0">
                <a:solidFill>
                  <a:schemeClr val="tx1"/>
                </a:solidFill>
              </a:rPr>
              <a:t>мы с дочкой закопали </a:t>
            </a:r>
            <a:r>
              <a:rPr lang="ru-RU" sz="1800" dirty="0">
                <a:solidFill>
                  <a:schemeClr val="tx1"/>
                </a:solidFill>
              </a:rPr>
              <a:t>полиэтиленовый пакет и бумажный пакет в землю. 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Прошел месяц. Выкопав пакеты, </a:t>
            </a:r>
            <a:r>
              <a:rPr lang="ru-RU" sz="1800" dirty="0" smtClean="0">
                <a:solidFill>
                  <a:schemeClr val="tx1"/>
                </a:solidFill>
              </a:rPr>
              <a:t>мы увидели, </a:t>
            </a:r>
            <a:r>
              <a:rPr lang="ru-RU" sz="1800" dirty="0">
                <a:solidFill>
                  <a:schemeClr val="tx1"/>
                </a:solidFill>
              </a:rPr>
              <a:t>что полиэтиленовый пакет никак не изменился, а бумажный </a:t>
            </a:r>
            <a:r>
              <a:rPr lang="ru-RU" sz="1800" dirty="0" smtClean="0">
                <a:solidFill>
                  <a:schemeClr val="tx1"/>
                </a:solidFill>
              </a:rPr>
              <a:t>пакет мы не смогли найти, он полностью разложился. 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Мы с семьей закопали </a:t>
            </a:r>
            <a:r>
              <a:rPr lang="ru-RU" sz="1800" dirty="0">
                <a:solidFill>
                  <a:schemeClr val="tx1"/>
                </a:solidFill>
              </a:rPr>
              <a:t>опять </a:t>
            </a:r>
            <a:r>
              <a:rPr lang="ru-RU" sz="1800" dirty="0" smtClean="0">
                <a:solidFill>
                  <a:schemeClr val="tx1"/>
                </a:solidFill>
              </a:rPr>
              <a:t>полиэтиленовый пакет, выкопали </a:t>
            </a:r>
            <a:r>
              <a:rPr lang="ru-RU" sz="1800" dirty="0">
                <a:solidFill>
                  <a:schemeClr val="tx1"/>
                </a:solidFill>
              </a:rPr>
              <a:t>через два </a:t>
            </a:r>
            <a:r>
              <a:rPr lang="ru-RU" sz="1800" dirty="0" smtClean="0">
                <a:solidFill>
                  <a:schemeClr val="tx1"/>
                </a:solidFill>
              </a:rPr>
              <a:t>месяца, полиэтиленовый </a:t>
            </a:r>
            <a:r>
              <a:rPr lang="ru-RU" sz="1800" dirty="0">
                <a:solidFill>
                  <a:schemeClr val="tx1"/>
                </a:solidFill>
              </a:rPr>
              <a:t>остался в том же виде, целый. </a:t>
            </a:r>
            <a:r>
              <a:rPr lang="ru-RU" sz="1800" dirty="0" smtClean="0">
                <a:solidFill>
                  <a:schemeClr val="tx1"/>
                </a:solidFill>
              </a:rPr>
              <a:t>Мы пришли </a:t>
            </a:r>
            <a:r>
              <a:rPr lang="ru-RU" sz="1800" dirty="0">
                <a:solidFill>
                  <a:schemeClr val="tx1"/>
                </a:solidFill>
              </a:rPr>
              <a:t>к выводу, что полиэтиленовый пакет не разлагается, и будет лежать  в земле очень долго. Далее </a:t>
            </a:r>
            <a:r>
              <a:rPr lang="ru-RU" sz="1800" dirty="0" smtClean="0">
                <a:solidFill>
                  <a:schemeClr val="tx1"/>
                </a:solidFill>
              </a:rPr>
              <a:t>пакет был закопан </a:t>
            </a:r>
            <a:r>
              <a:rPr lang="ru-RU" sz="1800" dirty="0">
                <a:solidFill>
                  <a:schemeClr val="tx1"/>
                </a:solidFill>
              </a:rPr>
              <a:t>снова  и </a:t>
            </a:r>
            <a:r>
              <a:rPr lang="ru-RU" sz="1800" dirty="0" smtClean="0">
                <a:solidFill>
                  <a:schemeClr val="tx1"/>
                </a:solidFill>
              </a:rPr>
              <a:t>мы откапаем его </a:t>
            </a:r>
            <a:r>
              <a:rPr lang="ru-RU" sz="1800" dirty="0">
                <a:solidFill>
                  <a:schemeClr val="tx1"/>
                </a:solidFill>
              </a:rPr>
              <a:t>через год.</a:t>
            </a:r>
            <a:br>
              <a:rPr lang="ru-RU" sz="1800" dirty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4134" y="6585856"/>
            <a:ext cx="8596668" cy="184848"/>
          </a:xfrm>
        </p:spPr>
        <p:txBody>
          <a:bodyPr>
            <a:normAutofit fontScale="40000" lnSpcReduction="20000"/>
          </a:bodyPr>
          <a:lstStyle/>
          <a:p>
            <a:pPr lvl="1"/>
            <a:endParaRPr lang="ru-RU" dirty="0"/>
          </a:p>
        </p:txBody>
      </p:sp>
      <p:pic>
        <p:nvPicPr>
          <p:cNvPr id="1026" name="Picture 2" descr="C:\Users\Admin.Admin-PC\Desktop\IMG-20191230-WA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707" y="90153"/>
            <a:ext cx="4035380" cy="65424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017315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397" y="283029"/>
            <a:ext cx="8989453" cy="576941"/>
          </a:xfrm>
        </p:spPr>
        <p:txBody>
          <a:bodyPr>
            <a:normAutofit/>
          </a:bodyPr>
          <a:lstStyle/>
          <a:p>
            <a:pPr algn="ctr"/>
            <a:r>
              <a:rPr lang="ru-RU" sz="2800" b="1" u="sng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9397" y="953037"/>
            <a:ext cx="9309696" cy="5679583"/>
          </a:xfrm>
        </p:spPr>
        <p:txBody>
          <a:bodyPr>
            <a:normAutofit/>
          </a:bodyPr>
          <a:lstStyle/>
          <a:p>
            <a:pPr algn="just"/>
            <a:r>
              <a:rPr lang="ru-RU" sz="2400" dirty="0"/>
              <a:t>3)Убедившись, что полиэтилен вреден, я написала в 4 фирмы по производству полиэтиленовых пакетов письма, с просьбой перестать выпускать вредную продукцию для природы и </a:t>
            </a:r>
            <a:r>
              <a:rPr lang="ru-RU" sz="2400" dirty="0" smtClean="0"/>
              <a:t>перейти </a:t>
            </a:r>
            <a:r>
              <a:rPr lang="ru-RU" sz="2400" dirty="0"/>
              <a:t>на выпуск бумажных пакетов. Но, к сожалению, ни одна из 4 фирм мне </a:t>
            </a:r>
            <a:r>
              <a:rPr lang="ru-RU" sz="2400"/>
              <a:t>не </a:t>
            </a:r>
            <a:r>
              <a:rPr lang="ru-RU" sz="2400" smtClean="0"/>
              <a:t>ответила.   </a:t>
            </a:r>
            <a:endParaRPr lang="ru-RU" sz="2400" dirty="0"/>
          </a:p>
          <a:p>
            <a:pPr algn="just"/>
            <a:r>
              <a:rPr lang="ru-RU" sz="2400" dirty="0"/>
              <a:t>4) Я нашла различные фотографии, которые подтверждают, что пакеты убивают животных и приносят вред природе.</a:t>
            </a:r>
          </a:p>
          <a:p>
            <a:pPr algn="just"/>
            <a:r>
              <a:rPr lang="ru-RU" sz="2400" dirty="0"/>
              <a:t>5) Купила экологические сумки для продуктов и показываю всем своим знакомым, чтобы проверить нравятся людям такие сумки или нет.</a:t>
            </a:r>
          </a:p>
          <a:p>
            <a:pPr algn="just"/>
            <a:r>
              <a:rPr lang="ru-RU" sz="2400" dirty="0"/>
              <a:t>6) Провела анкетирование знакомых, в возрасте от 7 лет до </a:t>
            </a:r>
            <a:r>
              <a:rPr lang="ru-RU" sz="2400" dirty="0" smtClean="0"/>
              <a:t>47 </a:t>
            </a:r>
            <a:r>
              <a:rPr lang="ru-RU" sz="2400" dirty="0"/>
              <a:t>лет, чтобы </a:t>
            </a:r>
            <a:r>
              <a:rPr lang="ru-RU" sz="2400" dirty="0" smtClean="0"/>
              <a:t>определить, </a:t>
            </a:r>
            <a:r>
              <a:rPr lang="ru-RU" sz="2400" dirty="0"/>
              <a:t>готовы люди отказаться от пакетов.</a:t>
            </a:r>
          </a:p>
          <a:p>
            <a:pPr algn="just"/>
            <a:r>
              <a:rPr lang="ru-RU" sz="2400" dirty="0"/>
              <a:t>Результаты представлены в таблице.</a:t>
            </a:r>
          </a:p>
          <a:p>
            <a:pPr algn="just"/>
            <a:endParaRPr lang="ru-RU" sz="2400" dirty="0"/>
          </a:p>
        </p:txBody>
      </p:sp>
      <p:pic>
        <p:nvPicPr>
          <p:cNvPr id="2050" name="Picture 2" descr="C:\Users\Admin.Admin-PC\Desktop\IMG-20191230-WA0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5066" y="106018"/>
            <a:ext cx="3580326" cy="6573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696228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86043"/>
            <a:ext cx="8596668" cy="4173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5"/>
                </a:solidFill>
              </a:rPr>
              <a:t>Таблица 3</a:t>
            </a:r>
            <a:endParaRPr lang="ru-RU" sz="2400" b="1" dirty="0">
              <a:solidFill>
                <a:schemeClr val="accent5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21878419"/>
              </p:ext>
            </p:extLst>
          </p:nvPr>
        </p:nvGraphicFramePr>
        <p:xfrm>
          <a:off x="834887" y="1139686"/>
          <a:ext cx="8439116" cy="33528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4863"/>
                <a:gridCol w="3904253"/>
              </a:tblGrid>
              <a:tr h="675028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Кол-во опрошенных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 чел</a:t>
                      </a:r>
                      <a:endParaRPr lang="ru-RU" sz="11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(от 7 до </a:t>
                      </a:r>
                      <a:r>
                        <a:rPr lang="ru-RU" sz="1600" dirty="0" smtClean="0">
                          <a:effectLst/>
                        </a:rPr>
                        <a:t>47 </a:t>
                      </a:r>
                      <a:r>
                        <a:rPr lang="ru-RU" sz="1600" dirty="0">
                          <a:effectLst/>
                        </a:rPr>
                        <a:t>лет)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634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Пользуются пакетами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29 </a:t>
                      </a:r>
                      <a:r>
                        <a:rPr lang="ru-RU" sz="1600" dirty="0">
                          <a:effectLst/>
                        </a:rPr>
                        <a:t>чел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634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Готовы отказаться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 чел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634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Не пользуется и не хочет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 чел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37240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После рассказа о том, что от них гибнут животные готовы отказаться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19 </a:t>
                      </a:r>
                      <a:r>
                        <a:rPr lang="ru-RU" sz="1600" dirty="0">
                          <a:effectLst/>
                        </a:rPr>
                        <a:t>чел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6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9993540"/>
              </p:ext>
            </p:extLst>
          </p:nvPr>
        </p:nvGraphicFramePr>
        <p:xfrm>
          <a:off x="10603695" y="903248"/>
          <a:ext cx="677712" cy="27660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952"/>
                <a:gridCol w="112952"/>
                <a:gridCol w="112952"/>
                <a:gridCol w="112952"/>
                <a:gridCol w="112952"/>
                <a:gridCol w="112952"/>
              </a:tblGrid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  <a:tr h="334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776" marR="43776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3257565" y="2146300"/>
            <a:ext cx="1852772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495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744" y="270457"/>
            <a:ext cx="3664437" cy="2756078"/>
          </a:xfrm>
        </p:spPr>
        <p:txBody>
          <a:bodyPr/>
          <a:lstStyle/>
          <a:p>
            <a:r>
              <a:rPr lang="ru-RU" sz="2000" dirty="0"/>
              <a:t>Пластиковые пакеты причина гибели птиц, рыб. Яркую упаковку они принимают за пищу и проглатывают, часто запутываются в пакетах и гибнут</a:t>
            </a:r>
            <a:r>
              <a:rPr lang="ru-RU" sz="1600" dirty="0"/>
              <a:t>. </a:t>
            </a:r>
          </a:p>
          <a:p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48518" y="489397"/>
            <a:ext cx="4108361" cy="2537138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5"/>
                </a:solidFill>
              </a:rPr>
              <a:t>Я </a:t>
            </a:r>
            <a:r>
              <a:rPr lang="ru-RU" sz="2000" dirty="0">
                <a:solidFill>
                  <a:schemeClr val="accent5"/>
                </a:solidFill>
              </a:rPr>
              <a:t>хочу обратить ваше внимание на фотографии, где можно увидеть, как пакеты убивают животных. Поэтому пора уже перестать говорить, а нужно </a:t>
            </a:r>
            <a:r>
              <a:rPr lang="ru-RU" sz="2000" dirty="0" smtClean="0">
                <a:solidFill>
                  <a:schemeClr val="accent5"/>
                </a:solidFill>
              </a:rPr>
              <a:t>что то делать</a:t>
            </a:r>
            <a:r>
              <a:rPr lang="ru-RU" sz="2000" dirty="0">
                <a:solidFill>
                  <a:schemeClr val="accent5"/>
                </a:solidFill>
              </a:rPr>
              <a:t>, а именно спасать природу.</a:t>
            </a:r>
          </a:p>
          <a:p>
            <a:endParaRPr lang="ru-RU" sz="1600" dirty="0">
              <a:solidFill>
                <a:schemeClr val="accent5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3541633330"/>
              </p:ext>
            </p:extLst>
          </p:nvPr>
        </p:nvGraphicFramePr>
        <p:xfrm>
          <a:off x="10658648" y="2071294"/>
          <a:ext cx="650240" cy="1156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60"/>
                <a:gridCol w="162560"/>
                <a:gridCol w="162560"/>
                <a:gridCol w="162560"/>
              </a:tblGrid>
              <a:tr h="27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7001"/>
            <a:ext cx="3368222" cy="4927004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765" y="3415763"/>
            <a:ext cx="3271234" cy="43015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6878" y="-2235200"/>
            <a:ext cx="3035121" cy="6858000"/>
          </a:xfrm>
          <a:prstGeom prst="rect">
            <a:avLst/>
          </a:prstGeom>
        </p:spPr>
      </p:pic>
      <p:pic>
        <p:nvPicPr>
          <p:cNvPr id="1026" name="Picture 2" descr="C:\Users\ИНТЕРНАТ 2\Desktop\животные\Screenshot_20201025_134431_com.yandex.brows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522133"/>
            <a:ext cx="4453467" cy="30395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84733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89398"/>
            <a:ext cx="8596668" cy="664488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2700" dirty="0">
                <a:solidFill>
                  <a:schemeClr val="accent5"/>
                </a:solidFill>
              </a:rPr>
              <a:t>	Вред пакетов для животных планеты.</a:t>
            </a:r>
            <a:r>
              <a:rPr lang="ru-RU" sz="2400" dirty="0">
                <a:solidFill>
                  <a:schemeClr val="accent5"/>
                </a:solidFill>
              </a:rPr>
              <a:t/>
            </a:r>
            <a:br>
              <a:rPr lang="ru-RU" sz="2400" dirty="0">
                <a:solidFill>
                  <a:schemeClr val="accent5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88493244"/>
              </p:ext>
            </p:extLst>
          </p:nvPr>
        </p:nvGraphicFramePr>
        <p:xfrm>
          <a:off x="-672495" y="5159827"/>
          <a:ext cx="928264" cy="297240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856"/>
                <a:gridCol w="140856"/>
                <a:gridCol w="140856"/>
                <a:gridCol w="140856"/>
                <a:gridCol w="140856"/>
                <a:gridCol w="140856"/>
                <a:gridCol w="83128"/>
              </a:tblGrid>
              <a:tr h="134103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Имя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Методика «Да-Нет» произв.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внимание 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(ошибки)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Методика «Вежливость»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(ошибки)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уровень произвольности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Методика «Обведение </a:t>
                      </a:r>
                      <a:r>
                        <a:rPr lang="ru-RU" sz="1100" dirty="0" smtClean="0">
                          <a:effectLst/>
                        </a:rPr>
                        <a:t>контура </a:t>
                      </a:r>
                      <a:r>
                        <a:rPr lang="ru-RU" sz="1100" dirty="0">
                          <a:effectLst/>
                        </a:rPr>
                        <a:t>уровень </a:t>
                      </a:r>
                      <a:r>
                        <a:rPr lang="ru-RU" sz="1100" dirty="0" err="1">
                          <a:effectLst/>
                        </a:rPr>
                        <a:t>конц.вниман.и</a:t>
                      </a:r>
                      <a:r>
                        <a:rPr lang="ru-RU" sz="1100" dirty="0">
                          <a:effectLst/>
                        </a:rPr>
                        <a:t> моторно-двигательное развитие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Анкета родителей – выраженность симптомов </a:t>
                      </a:r>
                      <a:r>
                        <a:rPr lang="ru-RU" sz="1100" dirty="0" err="1">
                          <a:effectLst/>
                        </a:rPr>
                        <a:t>гиперактивного</a:t>
                      </a:r>
                      <a:r>
                        <a:rPr lang="ru-RU" sz="1100" dirty="0">
                          <a:effectLst/>
                        </a:rPr>
                        <a:t> поведения (баллы)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Общая 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сумма 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баллов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8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1.Алиса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119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462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2.Милена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462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3.Тамара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097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4.Федя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28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5.Игорь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097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6.Егор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99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111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28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7.Денис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097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8.Дима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114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128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097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9.Марк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1280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10.Леша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14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146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28" marR="577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77334" y="1287887"/>
            <a:ext cx="84666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Когда я  </a:t>
            </a:r>
            <a:r>
              <a:rPr lang="ru-RU" sz="2000" dirty="0"/>
              <a:t>стала изучать подробнее эту тему и нашла много ужасных фотографий, где показаны страдания животных от пакетов. Эти фотографии я прилагаю к своему проекту, чтобы все могли увидеть, как </a:t>
            </a:r>
            <a:r>
              <a:rPr lang="ru-RU" sz="2000" dirty="0" smtClean="0"/>
              <a:t>пластик </a:t>
            </a:r>
            <a:r>
              <a:rPr lang="ru-RU" sz="2000" dirty="0"/>
              <a:t>убивают животный </a:t>
            </a:r>
            <a:r>
              <a:rPr lang="ru-RU" sz="2000" dirty="0" smtClean="0"/>
              <a:t>мир.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209" y="2498782"/>
            <a:ext cx="3308449" cy="45913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210" y="-2543216"/>
            <a:ext cx="3308449" cy="6761408"/>
          </a:xfrm>
          <a:prstGeom prst="rect">
            <a:avLst/>
          </a:prstGeom>
        </p:spPr>
      </p:pic>
      <p:pic>
        <p:nvPicPr>
          <p:cNvPr id="2050" name="Picture 2" descr="C:\Users\ИНТЕРНАТ 2\Desktop\животные\Screenshot_20201025_134450_com.yandex.brows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4835"/>
            <a:ext cx="4910667" cy="41831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ИНТЕРНАТ 2\Desktop\животные\Screenshot_20201025_134651_com.yandex.brows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290" y="2674835"/>
            <a:ext cx="3731832" cy="24953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645098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0532" y="1744133"/>
            <a:ext cx="1261535" cy="45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МОРЕ</a:t>
            </a:r>
            <a:endParaRPr lang="ru-RU" dirty="0"/>
          </a:p>
        </p:txBody>
      </p:sp>
      <p:pic>
        <p:nvPicPr>
          <p:cNvPr id="3074" name="Picture 2" descr="C:\Users\ИНТЕРНАТ 2\Desktop\животные\Screenshot_20201025_134423_com.yandex.brows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8267" cy="3881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ИНТЕРНАТ 2\Desktop\животные\Screenshot_20201025_134603_com.yandex.brows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665" y="1"/>
            <a:ext cx="4360335" cy="33443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ИНТЕРНАТ 2\Desktop\животные\Screenshot_20201025_134626_com.yandex.brows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690" y="3344333"/>
            <a:ext cx="5337178" cy="35136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ИНТЕРНАТ 2\Desktop\животные\Screenshot_20201025_134701_com.yandex.brows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868" y="3344334"/>
            <a:ext cx="3395132" cy="3513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4226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ИНТЕРНАТ 2\Desktop\животные\Screenshot_20201025_135041_com.yandex.brows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685039" cy="33612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ИНТЕРНАТ 2\Desktop\животные\Screenshot_20201025_135003_com.yandex.brows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332" y="-59268"/>
            <a:ext cx="5545667" cy="34205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ИНТЕРНАТ 2\Desktop\животные\Screenshot_20201025_134906_com.yandex.brows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133" y="3361267"/>
            <a:ext cx="3716868" cy="34967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1417" y="3594352"/>
            <a:ext cx="3363750" cy="286232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Вред приносят не только пакеты, но и другой мусор, который оставляет человек. </a:t>
            </a:r>
          </a:p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первом фото гнездо из сигарет.</a:t>
            </a:r>
          </a:p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втором фото яйца лежат в гнезде из </a:t>
            </a:r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проводов.</a:t>
            </a:r>
            <a:endParaRPr lang="ru-RU" sz="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71645" y="4156055"/>
            <a:ext cx="2697543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нижнем фото можно видеть, птица свила </a:t>
            </a:r>
          </a:p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себе гнездо из мусора.</a:t>
            </a:r>
            <a:endParaRPr lang="ru-RU" sz="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872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ИНТЕРНАТ 2\Desktop\животные\Screenshot_20201025_134819_com.yandex.brows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43450" cy="57573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ИНТЕРНАТ 2\Desktop\животные\Screenshot_20201025_134832_com.yandex.brows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067" y="-2"/>
            <a:ext cx="6239933" cy="5765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1258" y="5815038"/>
            <a:ext cx="1193074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гнезде лебедя: пакет от чая, прокладки, бутылка от воды, одноразовые пелёнки,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крышка от кофе и много другого мусора.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62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455" y="387532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ГНЕЗДО СОКОЛА. </a:t>
            </a:r>
            <a:br>
              <a:rPr lang="ru-RU" sz="2000" dirty="0" smtClean="0"/>
            </a:br>
            <a:r>
              <a:rPr lang="ru-RU" sz="2000" dirty="0" smtClean="0"/>
              <a:t>Выстелено использованными влажными салфетками.</a:t>
            </a:r>
            <a:endParaRPr lang="ru-RU" sz="2000" dirty="0"/>
          </a:p>
        </p:txBody>
      </p:sp>
      <p:pic>
        <p:nvPicPr>
          <p:cNvPr id="6146" name="Picture 2" descr="C:\Users\ИНТЕРНАТ 2\Desktop\животные\Screenshot_20201025_134852_com.yandex.brows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1286934"/>
            <a:ext cx="7255933" cy="50969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8364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34851" y="231820"/>
            <a:ext cx="9092484" cy="6336405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>
                <a:solidFill>
                  <a:schemeClr val="accent5"/>
                </a:solidFill>
              </a:rPr>
              <a:t>Выводы:</a:t>
            </a:r>
          </a:p>
          <a:p>
            <a:r>
              <a:rPr lang="ru-RU" sz="1900" dirty="0"/>
              <a:t>1.       Полиэтиленовый пакет враг природе  </a:t>
            </a:r>
          </a:p>
          <a:p>
            <a:r>
              <a:rPr lang="ru-RU" sz="1900" dirty="0"/>
              <a:t>2.	Необходимо перестать выпускать пакеты и запретить продажу в магазинах</a:t>
            </a:r>
          </a:p>
          <a:p>
            <a:r>
              <a:rPr lang="ru-RU" sz="1900" dirty="0"/>
              <a:t>3.	Фотографии и рассказы, как пакеты убивают животных, помогают убедить людей не пользоваться ими.</a:t>
            </a:r>
          </a:p>
          <a:p>
            <a:r>
              <a:rPr lang="ru-RU" sz="1900" dirty="0"/>
              <a:t>4.      Надо всем стараться пользоваться бумажными пакетами или тканевыми сумками.</a:t>
            </a:r>
          </a:p>
          <a:p>
            <a:endParaRPr lang="ru-RU" sz="1900" dirty="0"/>
          </a:p>
          <a:p>
            <a:r>
              <a:rPr lang="ru-RU" sz="1900" dirty="0"/>
              <a:t>5.Просто так люди не готовы отказаться от удобных и красивых полиэтиленовых пакетов. </a:t>
            </a:r>
            <a:r>
              <a:rPr lang="ru-RU" sz="1900" b="1" dirty="0"/>
              <a:t>Для этого надо </a:t>
            </a:r>
            <a:r>
              <a:rPr lang="ru-RU" sz="1900" dirty="0"/>
              <a:t>проводить просветительскую работу. </a:t>
            </a:r>
            <a:r>
              <a:rPr lang="ru-RU" sz="1900" b="1" dirty="0"/>
              <a:t>Я предлагаю </a:t>
            </a:r>
            <a:r>
              <a:rPr lang="ru-RU" sz="1900" dirty="0"/>
              <a:t>на полиэтиленовых пакетах размещать фотографии погибших животных, птиц, рыб, черепах, которые запутались в пакетах и стали инвалидами из-за этого, вместо красивых картинок. Тогда какая </a:t>
            </a:r>
            <a:r>
              <a:rPr lang="ru-RU" sz="1900" dirty="0" smtClean="0"/>
              <a:t>то часть </a:t>
            </a:r>
            <a:r>
              <a:rPr lang="ru-RU" sz="1900" dirty="0"/>
              <a:t>людей задумается и перестанет </a:t>
            </a:r>
            <a:r>
              <a:rPr lang="ru-RU" sz="1900" dirty="0" smtClean="0"/>
              <a:t>их покупать</a:t>
            </a:r>
            <a:r>
              <a:rPr lang="ru-RU" sz="1900" dirty="0"/>
              <a:t>. </a:t>
            </a:r>
          </a:p>
          <a:p>
            <a:r>
              <a:rPr lang="ru-RU" sz="1900" dirty="0"/>
              <a:t>6. Обязательно надо в школах, садах, в интернете, по телевизору показывать такие проекты как мой, чтобы народ смог больше узнавать истории на примере реальных людей, которые столкнулись с этим.</a:t>
            </a:r>
          </a:p>
          <a:p>
            <a:endParaRPr lang="ru-RU" sz="1900" dirty="0"/>
          </a:p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596964966"/>
              </p:ext>
            </p:extLst>
          </p:nvPr>
        </p:nvGraphicFramePr>
        <p:xfrm>
          <a:off x="7778015" y="6687968"/>
          <a:ext cx="4290715" cy="170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9095176"/>
              </p:ext>
            </p:extLst>
          </p:nvPr>
        </p:nvGraphicFramePr>
        <p:xfrm>
          <a:off x="11146970" y="5165157"/>
          <a:ext cx="804917" cy="154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097"/>
                <a:gridCol w="197507"/>
                <a:gridCol w="193552"/>
                <a:gridCol w="210761"/>
              </a:tblGrid>
              <a:tr h="564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6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12003109" y="2160589"/>
            <a:ext cx="45719" cy="3880773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953135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3287"/>
            <a:ext cx="8596668" cy="4572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chemeClr val="accent5"/>
                </a:solidFill>
              </a:rPr>
              <a:t>Заключение:</a:t>
            </a:r>
            <a:br>
              <a:rPr lang="ru-RU" sz="2400" dirty="0">
                <a:solidFill>
                  <a:schemeClr val="accent5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 </a:t>
            </a:r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46866923"/>
              </p:ext>
            </p:extLst>
          </p:nvPr>
        </p:nvGraphicFramePr>
        <p:xfrm>
          <a:off x="11146970" y="650580"/>
          <a:ext cx="702468" cy="21945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078"/>
                <a:gridCol w="117078"/>
                <a:gridCol w="117078"/>
                <a:gridCol w="117078"/>
                <a:gridCol w="117078"/>
                <a:gridCol w="117078"/>
              </a:tblGrid>
              <a:tr h="31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31761">
                <a:tc>
                  <a:txBody>
                    <a:bodyPr/>
                    <a:lstStyle/>
                    <a:p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</a:tr>
              <a:tr h="0">
                <a:tc>
                  <a:txBody>
                    <a:bodyPr/>
                    <a:lstStyle/>
                    <a:p>
                      <a:endParaRPr lang="ru-RU" sz="7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endParaRPr lang="ru-RU" sz="7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839" marR="45839" marT="0" marB="0"/>
                </a:tc>
                <a:tc>
                  <a:txBody>
                    <a:bodyPr/>
                    <a:lstStyle/>
                    <a:p>
                      <a:endParaRPr lang="ru-RU" sz="7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839" marR="45839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93184" y="824248"/>
            <a:ext cx="85773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/>
              <a:t>Гипотеза </a:t>
            </a:r>
            <a:r>
              <a:rPr lang="ru-RU" sz="2400" smtClean="0"/>
              <a:t>подтвердилась.</a:t>
            </a:r>
            <a:endParaRPr lang="ru-RU" sz="2400" dirty="0"/>
          </a:p>
          <a:p>
            <a:r>
              <a:rPr lang="ru-RU" sz="2400" dirty="0"/>
              <a:t>-  Я и моя семья убедились во вреде использования полиэтиленовых пакетов. Но я не смогла привлечь большое количество людей к этой проблеме и убедить их не использовать пакеты. </a:t>
            </a:r>
          </a:p>
          <a:p>
            <a:r>
              <a:rPr lang="ru-RU" sz="2400" dirty="0"/>
              <a:t>- Я не смогла пообщаться с теми, кто выпускает пакеты, так как они не пошли на контакт со мной. </a:t>
            </a:r>
          </a:p>
          <a:p>
            <a:r>
              <a:rPr lang="ru-RU" sz="2400" dirty="0"/>
              <a:t>- Но я написала проект и может его кто то прочтет кроме меня и задумается и даже, если это будет всего лишь один человек это уже будет маленькая, но победа, моя личная победа, мой вклад в спасение Планеты.</a:t>
            </a:r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603" y="1"/>
            <a:ext cx="3537397" cy="67991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571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366" y="1081825"/>
            <a:ext cx="8887636" cy="798489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accent5"/>
                </a:solidFill>
              </a:rPr>
              <a:t>ИСПОЛЬЗОВАННАЯ ЛИТЕРАТУРА И ИСТОЧНИКИ:</a:t>
            </a:r>
            <a:br>
              <a:rPr lang="ru-RU" sz="2000" dirty="0">
                <a:solidFill>
                  <a:schemeClr val="accent5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29427746"/>
              </p:ext>
            </p:extLst>
          </p:nvPr>
        </p:nvGraphicFramePr>
        <p:xfrm>
          <a:off x="11597317" y="-142312"/>
          <a:ext cx="694800" cy="28629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200"/>
                <a:gridCol w="77200"/>
                <a:gridCol w="77200"/>
                <a:gridCol w="77200"/>
                <a:gridCol w="77200"/>
                <a:gridCol w="77200"/>
                <a:gridCol w="77200"/>
                <a:gridCol w="77200"/>
                <a:gridCol w="772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81" marR="25181" marT="25181" marB="2518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900" marR="2590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40158" y="2413338"/>
            <a:ext cx="709625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	Интернет канал youtube.com</a:t>
            </a:r>
          </a:p>
          <a:p>
            <a:r>
              <a:rPr lang="ru-RU" dirty="0"/>
              <a:t>2.	Я познаю мир. Планета в вопросах и ответах: энциклопедия. Р.К. </a:t>
            </a:r>
            <a:r>
              <a:rPr lang="ru-RU" dirty="0" err="1"/>
              <a:t>Баландин</a:t>
            </a:r>
            <a:r>
              <a:rPr lang="ru-RU" dirty="0"/>
              <a:t>.</a:t>
            </a:r>
          </a:p>
          <a:p>
            <a:r>
              <a:rPr lang="ru-RU" dirty="0"/>
              <a:t>3.	Экология в вопросах и ответах. Учебное пособие. </a:t>
            </a:r>
            <a:r>
              <a:rPr lang="ru-RU" dirty="0" err="1"/>
              <a:t>Т.А.Андреева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935579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28" y="476250"/>
            <a:ext cx="4174331" cy="5565775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279" y="476249"/>
            <a:ext cx="4005329" cy="5565776"/>
          </a:xfr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87034685"/>
              </p:ext>
            </p:extLst>
          </p:nvPr>
        </p:nvGraphicFramePr>
        <p:xfrm>
          <a:off x="11383239" y="2939142"/>
          <a:ext cx="650240" cy="1266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60"/>
                <a:gridCol w="162560"/>
                <a:gridCol w="162560"/>
                <a:gridCol w="162560"/>
              </a:tblGrid>
              <a:tr h="3021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375356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1972"/>
            <a:ext cx="8596668" cy="927279"/>
          </a:xfrm>
        </p:spPr>
        <p:txBody>
          <a:bodyPr>
            <a:normAutofit/>
          </a:bodyPr>
          <a:lstStyle/>
          <a:p>
            <a:endParaRPr lang="ru-RU" sz="1800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45066559"/>
              </p:ext>
            </p:extLst>
          </p:nvPr>
        </p:nvGraphicFramePr>
        <p:xfrm>
          <a:off x="11185044" y="2198914"/>
          <a:ext cx="1006956" cy="30280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884"/>
                <a:gridCol w="111884"/>
                <a:gridCol w="111884"/>
                <a:gridCol w="111884"/>
                <a:gridCol w="111884"/>
                <a:gridCol w="111884"/>
                <a:gridCol w="111884"/>
                <a:gridCol w="111884"/>
                <a:gridCol w="111884"/>
              </a:tblGrid>
              <a:tr h="0"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041" marR="42041" marT="42041" marB="42041"/>
                </a:tc>
              </a:tr>
              <a:tr h="42318"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2" marR="43242" marT="0" marB="0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05" y="0"/>
            <a:ext cx="51435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834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862472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73207"/>
            <a:ext cx="8499323" cy="546815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5400" dirty="0" smtClean="0">
                <a:solidFill>
                  <a:schemeClr val="accent5"/>
                </a:solidFill>
              </a:rPr>
              <a:t>БЛАГОДАРЮ ЗА ВНИМАНИЕ </a:t>
            </a:r>
          </a:p>
        </p:txBody>
      </p:sp>
      <p:pic>
        <p:nvPicPr>
          <p:cNvPr id="7170" name="Picture 2" descr="C:\Users\ИНТЕРНАТ 2\Desktop\животные\Screenshot_20201025_135246_com.yandex.brows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133" y="0"/>
            <a:ext cx="4732867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588935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1946</TotalTime>
  <Words>1342</Words>
  <Application>Microsoft Office PowerPoint</Application>
  <PresentationFormat>Произвольный</PresentationFormat>
  <Paragraphs>275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Грань</vt:lpstr>
      <vt:lpstr>                исследовательская работа «Две стороны одной медали»  подготовил учитель-дефектолог  Кретова Ольга Ивановна</vt:lpstr>
      <vt:lpstr>Цель работы: </vt:lpstr>
      <vt:lpstr>Слайд 3</vt:lpstr>
      <vt:lpstr>Слайд 4</vt:lpstr>
      <vt:lpstr>Слайд 5</vt:lpstr>
      <vt:lpstr>Слайд 6</vt:lpstr>
      <vt:lpstr>Здесь вы можете видеть с каких конечностей были сняты пакеты и какие увечья они нанесли:  </vt:lpstr>
      <vt:lpstr>На первом слайде можно видеть мышонка у которого отпал хвост, на втором видно порозовевшую часть хвоста, в котором нарушено кровоснабжение, массажем был восстановлен кровоток. На третьем слайде видны перетяжки от пакетов и также изменения кожного покрова.</vt:lpstr>
      <vt:lpstr>Увечья сирот </vt:lpstr>
      <vt:lpstr>Слайд 10</vt:lpstr>
      <vt:lpstr>Взвешивание малышей. Перед началом кормления все малыши были взвешены. Результаты были занесены в таблицу.</vt:lpstr>
      <vt:lpstr>Кормление сирот.  Малышей кормили всей семьей, включая моих детей.</vt:lpstr>
      <vt:lpstr>Слайд 13</vt:lpstr>
      <vt:lpstr>Я провела ряд экспериментов:   1) Составила 2 таблицы по наблюдению за мышатами. 2) Чтобы убедиться, что полиэтиленовый пакет действительно не разлагается, я провела эксперимент: мы с дочкой закопали полиэтиленовый пакет и бумажный пакет в землю.  Прошел месяц. Выкопав пакеты, мы увидели, что полиэтиленовый пакет никак не изменился, а бумажный пакет мы не смогли найти, он полностью разложился.  Мы с семьей закопали опять полиэтиленовый пакет, выкопали через два месяца, полиэтиленовый остался в том же виде, целый. Мы пришли к выводу, что полиэтиленовый пакет не разлагается, и будет лежать  в земле очень долго. Далее пакет был закопан снова  и мы откапаем его через год. </vt:lpstr>
      <vt:lpstr>.</vt:lpstr>
      <vt:lpstr>Таблица 3</vt:lpstr>
      <vt:lpstr>Слайд 17</vt:lpstr>
      <vt:lpstr> Вред пакетов для животных планеты. </vt:lpstr>
      <vt:lpstr>МОРЕ</vt:lpstr>
      <vt:lpstr>Слайд 20</vt:lpstr>
      <vt:lpstr>Слайд 21</vt:lpstr>
      <vt:lpstr>ГНЕЗДО СОКОЛА.  Выстелено использованными влажными салфетками.</vt:lpstr>
      <vt:lpstr>Слайд 23</vt:lpstr>
      <vt:lpstr>Заключение:  </vt:lpstr>
      <vt:lpstr>ИСПОЛЬЗОВАННАЯ ЛИТЕРАТУРА И ИСТОЧНИКИ: </vt:lpstr>
      <vt:lpstr>Слайд 26</vt:lpstr>
      <vt:lpstr>Слайд 27</vt:lpstr>
      <vt:lpstr>Слайд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Гиперактивное поведение детей дошкольного возраста и его коррекция</dc:title>
  <dc:creator>Елена Иващенко;Ольга Ивановна Кретова</dc:creator>
  <cp:lastModifiedBy>Lenovo</cp:lastModifiedBy>
  <cp:revision>282</cp:revision>
  <dcterms:created xsi:type="dcterms:W3CDTF">2015-06-27T14:35:22Z</dcterms:created>
  <dcterms:modified xsi:type="dcterms:W3CDTF">2024-08-12T18:47:41Z</dcterms:modified>
</cp:coreProperties>
</file>