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70" r:id="rId2"/>
    <p:sldId id="256" r:id="rId3"/>
    <p:sldId id="257" r:id="rId4"/>
    <p:sldId id="258" r:id="rId5"/>
    <p:sldId id="271" r:id="rId6"/>
    <p:sldId id="272" r:id="rId7"/>
    <p:sldId id="273" r:id="rId8"/>
    <p:sldId id="276" r:id="rId9"/>
    <p:sldId id="274" r:id="rId10"/>
    <p:sldId id="259" r:id="rId11"/>
    <p:sldId id="260" r:id="rId12"/>
    <p:sldId id="277" r:id="rId13"/>
    <p:sldId id="261" r:id="rId14"/>
    <p:sldId id="275" r:id="rId15"/>
    <p:sldId id="278" r:id="rId16"/>
    <p:sldId id="262" r:id="rId17"/>
    <p:sldId id="263" r:id="rId18"/>
    <p:sldId id="279" r:id="rId19"/>
    <p:sldId id="264" r:id="rId20"/>
    <p:sldId id="265" r:id="rId21"/>
    <p:sldId id="266" r:id="rId22"/>
    <p:sldId id="267" r:id="rId23"/>
    <p:sldId id="268" r:id="rId24"/>
    <p:sldId id="280" r:id="rId25"/>
    <p:sldId id="282" r:id="rId26"/>
    <p:sldId id="281" r:id="rId27"/>
    <p:sldId id="269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547" autoAdjust="0"/>
  </p:normalViewPr>
  <p:slideViewPr>
    <p:cSldViewPr>
      <p:cViewPr varScale="1">
        <p:scale>
          <a:sx n="62" d="100"/>
          <a:sy n="62" d="100"/>
        </p:scale>
        <p:origin x="-159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064906-5F42-4D2C-B426-B4FB23CD441E}" type="datetimeFigureOut">
              <a:rPr lang="ru-RU" smtClean="0"/>
              <a:t>24.04.2022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DCB919-038D-48B7-BFBB-A079E94D44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13541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dirty="0" smtClean="0">
                <a:solidFill>
                  <a:srgbClr val="181818"/>
                </a:solidFill>
                <a:effectLst/>
                <a:latin typeface="Calibri" panose="020F0502020204030204" pitchFamily="34" charset="0"/>
              </a:rPr>
              <a:t>На подготовительном этапе исследования были проведены с детьми беседы, оценка знаний о загрязнении окружающей среды выхлопными газами, просмотр видеороликов о вреде выхлопных газов на здоровье человека 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CB919-038D-48B7-BFBB-A079E94D4407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13416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Для определения</a:t>
            </a:r>
            <a:r>
              <a:rPr lang="ru-RU" baseline="0" dirty="0" smtClean="0"/>
              <a:t> загрязнения снега выхлопными газами мы соорудили «Ловушку выхлопных газов». Для этого нам понадобились:</a:t>
            </a:r>
          </a:p>
          <a:p>
            <a:r>
              <a:rPr lang="ru-RU" baseline="0" dirty="0" smtClean="0"/>
              <a:t>-Два листа пластмассы;</a:t>
            </a:r>
          </a:p>
          <a:p>
            <a:r>
              <a:rPr lang="ru-RU" baseline="0" dirty="0" smtClean="0"/>
              <a:t>-Лист бумаги;</a:t>
            </a:r>
          </a:p>
          <a:p>
            <a:r>
              <a:rPr lang="ru-RU" baseline="0" dirty="0" smtClean="0"/>
              <a:t>-Вазелин;</a:t>
            </a:r>
          </a:p>
          <a:p>
            <a:r>
              <a:rPr lang="ru-RU" baseline="0" dirty="0" smtClean="0"/>
              <a:t>Устанавливаем его на парковке многоэтажного дома </a:t>
            </a:r>
            <a:r>
              <a:rPr lang="ru-RU" baseline="0" dirty="0" err="1" smtClean="0"/>
              <a:t>предсадиковского</a:t>
            </a:r>
            <a:r>
              <a:rPr lang="ru-RU" baseline="0" dirty="0" smtClean="0"/>
              <a:t> участка.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CB919-038D-48B7-BFBB-A079E94D4407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63878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</a:t>
            </a:r>
            <a:r>
              <a:rPr lang="ru-RU" baseline="0" dirty="0" smtClean="0"/>
              <a:t> истечению двухнедельного срока мы можем оценить на сколько сильно загрязняется снег от выделения выхлопных газов.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CB919-038D-48B7-BFBB-A079E94D4407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82561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Для эксперимента нам понадобятся</a:t>
            </a:r>
            <a:r>
              <a:rPr lang="ru-RU" baseline="0" dirty="0" smtClean="0"/>
              <a:t> канцелярские ластики. Исследование мы провели на материалах разных покрытий.  Первое покрытие - настольное. Второе – покрытие пластиковой доски для лепки. Дети выполняли стирающие движения в течении 30 секунд.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CB919-038D-48B7-BFBB-A079E94D4407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9257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Основным материалом для производства</a:t>
            </a:r>
            <a:r>
              <a:rPr lang="ru-RU" baseline="0" dirty="0" smtClean="0"/>
              <a:t> шин являются резина, которая изготавливается из натуральных и синтетических каучуков. Канцелярский ластик так же является резиной, которая  производится из натуральных и синтетических каучуков.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CB919-038D-48B7-BFBB-A079E94D4407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2314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aseline="0" dirty="0" smtClean="0"/>
              <a:t>Эксперимент показал, что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 сильным истиранием самой резинки образовались "катышки" из истершейся загрязненной резины. Таким образом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мы можем судить, что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результате трения с дорогой 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автомобильные шины также стираются и образуется «Шинная пыль», которая м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ожет легко попасть в органы дыхания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и желудки и нанести вред организму.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CB919-038D-48B7-BFBB-A079E94D4407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63520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А</a:t>
            </a:r>
            <a:r>
              <a:rPr lang="ru-RU" baseline="0" dirty="0" smtClean="0"/>
              <a:t> дальше п</a:t>
            </a:r>
            <a:r>
              <a:rPr lang="ru-RU" dirty="0" smtClean="0"/>
              <a:t>роверяем с детьми, как грязь и стертые шины распространяются</a:t>
            </a:r>
            <a:r>
              <a:rPr lang="ru-RU" baseline="0" dirty="0" smtClean="0"/>
              <a:t> по дорогам.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CB919-038D-48B7-BFBB-A079E94D4407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5000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Сбор материалов</a:t>
            </a:r>
            <a:r>
              <a:rPr lang="ru-RU" baseline="0" dirty="0" smtClean="0"/>
              <a:t> исследования, </a:t>
            </a:r>
            <a:r>
              <a:rPr lang="ru-RU" dirty="0" smtClean="0"/>
              <a:t>а именно снега, осуществлялись с </a:t>
            </a:r>
            <a:r>
              <a:rPr lang="ru-RU" dirty="0" err="1" smtClean="0"/>
              <a:t>предсадиковской</a:t>
            </a:r>
            <a:r>
              <a:rPr lang="ru-RU" dirty="0" smtClean="0"/>
              <a:t> парковки и из леса</a:t>
            </a:r>
            <a:r>
              <a:rPr lang="ru-RU" baseline="0" dirty="0" smtClean="0"/>
              <a:t>.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Оценка состояния снега с мест парковки одного автомобиля. Внешне снег был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серго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цвета. По мере таяния снега становится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грязней. Снег из леса белый чистый, в примеси наблюдаются хвоинки и семена деревьев. </a:t>
            </a:r>
            <a:r>
              <a:rPr lang="ru-RU" dirty="0" smtClean="0"/>
              <a:t>А теперь нашим юным исследователям предстоит</a:t>
            </a:r>
            <a:r>
              <a:rPr lang="ru-RU" baseline="0" dirty="0" smtClean="0"/>
              <a:t> задача провести эксперимент и определить в каком стакане талый снег взятый с парковки, а в каком снег взятый из леса.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CB919-038D-48B7-BFBB-A079E94D4407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73541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Оценка состояния талой воды с места парковки.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 эксперименту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можно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наблюдать,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что цвет талой воды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серый,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что на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марле через которую была пропущена талая вода остался темный осадок . </a:t>
            </a:r>
          </a:p>
          <a:p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Оценка состояния талой воды из леса. По эксперименту видим, что талый снег намного чище снега с парковки, имеет прозрачный цвет, в примеси наблюдаем хвоинки сосновых пород. </a:t>
            </a:r>
            <a:endParaRPr lang="ru-RU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Сравнительный анализ материала взятого из леса является более чистым, чем на площадке с места парковки множества автомобилей, что связано с влиянием выхлопных газов автомобиля на чистоту снега.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CB919-038D-48B7-BFBB-A079E94D4407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25657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CB919-038D-48B7-BFBB-A079E94D4407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16544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CB919-038D-48B7-BFBB-A079E94D4407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6142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 целью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CB919-038D-48B7-BFBB-A079E94D4407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71452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1052736"/>
            <a:ext cx="8568952" cy="5328592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5400" b="1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Тема: </a:t>
            </a:r>
          </a:p>
          <a:p>
            <a:pPr marL="45720" indent="0" algn="ctr">
              <a:buNone/>
            </a:pPr>
            <a:r>
              <a:rPr lang="ru-RU" sz="5400" b="1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«Влияние выхлопных газов на окружающую среду и здоровье человека»</a:t>
            </a:r>
            <a:endParaRPr lang="ru-RU" sz="5400" b="1" dirty="0">
              <a:solidFill>
                <a:schemeClr val="bg2">
                  <a:lumMod val="25000"/>
                </a:schemeClr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823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88640"/>
            <a:ext cx="8568952" cy="5904656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effectLst/>
                <a:latin typeface="Calibri" panose="020F0502020204030204" pitchFamily="34" charset="0"/>
              </a:rPr>
              <a:t>Актуальность</a:t>
            </a:r>
            <a:br>
              <a:rPr lang="ru-RU" sz="2800" dirty="0" smtClean="0">
                <a:solidFill>
                  <a:schemeClr val="bg2">
                    <a:lumMod val="25000"/>
                  </a:schemeClr>
                </a:solidFill>
                <a:effectLst/>
                <a:latin typeface="Calibri" panose="020F0502020204030204" pitchFamily="34" charset="0"/>
              </a:rPr>
            </a:br>
            <a:r>
              <a:rPr lang="ru-RU" sz="2000" b="0" dirty="0">
                <a:solidFill>
                  <a:schemeClr val="bg2">
                    <a:lumMod val="25000"/>
                  </a:schemeClr>
                </a:solidFill>
                <a:effectLst/>
                <a:latin typeface="Calibri" panose="020F0502020204030204" pitchFamily="34" charset="0"/>
              </a:rPr>
              <a:t/>
            </a:r>
            <a:br>
              <a:rPr lang="ru-RU" sz="2000" b="0" dirty="0">
                <a:solidFill>
                  <a:schemeClr val="bg2">
                    <a:lumMod val="25000"/>
                  </a:schemeClr>
                </a:solidFill>
                <a:effectLst/>
                <a:latin typeface="Calibri" panose="020F0502020204030204" pitchFamily="34" charset="0"/>
              </a:rPr>
            </a:br>
            <a:r>
              <a:rPr lang="ru-RU" sz="2400" b="0" dirty="0" smtClean="0">
                <a:solidFill>
                  <a:schemeClr val="bg2">
                    <a:lumMod val="25000"/>
                  </a:schemeClr>
                </a:solidFill>
                <a:effectLst/>
                <a:latin typeface="Calibri" panose="020F0502020204030204" pitchFamily="34" charset="0"/>
              </a:rPr>
              <a:t>Мы </a:t>
            </a:r>
            <a:r>
              <a:rPr lang="ru-RU" sz="2400" b="0" dirty="0">
                <a:solidFill>
                  <a:schemeClr val="bg2">
                    <a:lumMod val="25000"/>
                  </a:schemeClr>
                </a:solidFill>
                <a:effectLst/>
                <a:latin typeface="Calibri" panose="020F0502020204030204" pitchFamily="34" charset="0"/>
              </a:rPr>
              <a:t>живем в небольшом густонаселенном городе, ходим каждый день по улицам, где мимо нас проезжают сотни </a:t>
            </a:r>
            <a:r>
              <a:rPr lang="ru-RU" sz="2400" b="0" dirty="0" smtClean="0">
                <a:solidFill>
                  <a:schemeClr val="bg2">
                    <a:lumMod val="25000"/>
                  </a:schemeClr>
                </a:solidFill>
                <a:effectLst/>
                <a:latin typeface="Calibri" panose="020F0502020204030204" pitchFamily="34" charset="0"/>
              </a:rPr>
              <a:t>машин. На машинах так же детей привозят в детский сад. Автомобиль есть у каждой второй семьи. Какой же общий объем выделяют автомобили взятые все вместе за время приема детей? И вреден ли он для здоровья  детского организма?</a:t>
            </a:r>
            <a:r>
              <a:rPr lang="ru-RU" sz="2400" b="0" dirty="0">
                <a:solidFill>
                  <a:schemeClr val="bg2">
                    <a:lumMod val="25000"/>
                  </a:schemeClr>
                </a:solidFill>
                <a:effectLst/>
                <a:latin typeface="Calibri" panose="020F0502020204030204" pitchFamily="34" charset="0"/>
              </a:rPr>
              <a:t> В воздухе выхлопные газы не видны, а вот на снегу в зимнее время года очень хорошо виден грязный серый налет. Меня заинтересовало происхождение этого налета на снегу, может ли снег накапливать загрязнения и действительно ли в этом виноваты выхлопные газы автомобилей. Так как загрязнение воздуха оказывает сильное влияние на здоровье детей и взрослых, моя исследовательская работа актуальна.</a:t>
            </a:r>
            <a:br>
              <a:rPr lang="ru-RU" sz="2400" b="0" dirty="0">
                <a:solidFill>
                  <a:schemeClr val="bg2">
                    <a:lumMod val="25000"/>
                  </a:schemeClr>
                </a:solidFill>
                <a:effectLst/>
                <a:latin typeface="Calibri" panose="020F0502020204030204" pitchFamily="34" charset="0"/>
              </a:rPr>
            </a:br>
            <a:endParaRPr lang="ru-RU" sz="2400" dirty="0">
              <a:solidFill>
                <a:schemeClr val="bg2">
                  <a:lumMod val="25000"/>
                </a:schemeClr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2473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1340768"/>
            <a:ext cx="8064896" cy="4464496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4000" b="1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Цель исследования </a:t>
            </a:r>
          </a:p>
          <a:p>
            <a:pPr marL="45720" indent="0" algn="ctr">
              <a:buNone/>
            </a:pPr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Исследование степени загрязнения выбросами автомобильного транспорта на окружающую среду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. </a:t>
            </a:r>
            <a:endParaRPr lang="ru-RU" dirty="0">
              <a:solidFill>
                <a:schemeClr val="bg2">
                  <a:lumMod val="25000"/>
                </a:schemeClr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0532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332656"/>
            <a:ext cx="8640960" cy="6408712"/>
          </a:xfrm>
        </p:spPr>
        <p:txBody>
          <a:bodyPr>
            <a:normAutofit fontScale="92500" lnSpcReduction="10000"/>
          </a:bodyPr>
          <a:lstStyle/>
          <a:p>
            <a:pPr marL="45720" indent="0" algn="ctr">
              <a:buNone/>
            </a:pPr>
            <a:r>
              <a:rPr lang="ru-RU" sz="3200" b="1" dirty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Задачи</a:t>
            </a:r>
            <a:endParaRPr lang="ru-RU" sz="3200" dirty="0">
              <a:solidFill>
                <a:schemeClr val="bg2">
                  <a:lumMod val="25000"/>
                </a:schemeClr>
              </a:solidFill>
              <a:latin typeface="Calibri" panose="020F0502020204030204" pitchFamily="34" charset="0"/>
            </a:endParaRPr>
          </a:p>
          <a:p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Изучить </a:t>
            </a:r>
            <a:r>
              <a:rPr lang="ru-RU" sz="2800" dirty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литературу и интернет источники по вопросу влияния автотранспорта на окружающую среду.</a:t>
            </a:r>
          </a:p>
          <a:p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Изучить </a:t>
            </a:r>
            <a:r>
              <a:rPr lang="ru-RU" sz="2800" dirty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состав и влияние выхлопных газов автотранспорта на окружающую среду и </a:t>
            </a: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снег.</a:t>
            </a:r>
          </a:p>
          <a:p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Оценить загруженность автотранспортом парковочной зоны.</a:t>
            </a:r>
          </a:p>
          <a:p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Провести </a:t>
            </a:r>
            <a:r>
              <a:rPr lang="ru-RU" sz="2800" dirty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исследование чистоты снега в условиях парковки одного автомобиля, множества автомобилей и вне парковки автомобилей</a:t>
            </a: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.</a:t>
            </a:r>
            <a:endParaRPr lang="ru-RU" sz="2800" dirty="0">
              <a:solidFill>
                <a:schemeClr val="bg2">
                  <a:lumMod val="25000"/>
                </a:schemeClr>
              </a:solidFill>
              <a:latin typeface="Calibri" panose="020F0502020204030204" pitchFamily="34" charset="0"/>
            </a:endParaRPr>
          </a:p>
          <a:p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Провести </a:t>
            </a:r>
            <a:r>
              <a:rPr lang="ru-RU" sz="2800" dirty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сравнительный анализ чистоты снега с парковок автомобилей и вне </a:t>
            </a: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парковки.</a:t>
            </a:r>
          </a:p>
          <a:p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Проанализировать </a:t>
            </a:r>
            <a:r>
              <a:rPr lang="ru-RU" sz="2800" dirty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полученные результаты</a:t>
            </a:r>
          </a:p>
          <a:p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Рассмотреть возможности уменьшения загрязнения окружающей среды.</a:t>
            </a:r>
            <a:endParaRPr lang="ru-RU" sz="2800" dirty="0">
              <a:solidFill>
                <a:schemeClr val="bg2">
                  <a:lumMod val="25000"/>
                </a:schemeClr>
              </a:solidFill>
              <a:latin typeface="Calibri" panose="020F0502020204030204" pitchFamily="34" charset="0"/>
            </a:endParaRPr>
          </a:p>
          <a:p>
            <a:pPr marL="4572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1699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404664"/>
            <a:ext cx="6512511" cy="1143000"/>
          </a:xfrm>
        </p:spPr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4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4194561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1" r="3295" b="9046"/>
          <a:stretch/>
        </p:blipFill>
        <p:spPr>
          <a:xfrm>
            <a:off x="1087" y="257378"/>
            <a:ext cx="9125076" cy="6587333"/>
          </a:xfrm>
        </p:spPr>
      </p:pic>
    </p:spTree>
    <p:extLst>
      <p:ext uri="{BB962C8B-B14F-4D97-AF65-F5344CB8AC3E}">
        <p14:creationId xmlns:p14="http://schemas.microsoft.com/office/powerpoint/2010/main" val="581095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92" r="4898"/>
          <a:stretch/>
        </p:blipFill>
        <p:spPr>
          <a:xfrm>
            <a:off x="24950" y="962878"/>
            <a:ext cx="9169298" cy="587727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403648" y="188640"/>
            <a:ext cx="58326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Подготовительный этап</a:t>
            </a:r>
            <a:endParaRPr lang="ru-RU" sz="3200" b="1" dirty="0">
              <a:solidFill>
                <a:schemeClr val="bg2">
                  <a:lumMod val="25000"/>
                </a:schemeClr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3369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81" y="1412776"/>
            <a:ext cx="9116819" cy="4412540"/>
          </a:xfrm>
        </p:spPr>
      </p:pic>
    </p:spTree>
    <p:extLst>
      <p:ext uri="{BB962C8B-B14F-4D97-AF65-F5344CB8AC3E}">
        <p14:creationId xmlns:p14="http://schemas.microsoft.com/office/powerpoint/2010/main" val="2364233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119" b="4871"/>
          <a:stretch/>
        </p:blipFill>
        <p:spPr>
          <a:xfrm>
            <a:off x="69345" y="1124744"/>
            <a:ext cx="9074655" cy="4981096"/>
          </a:xfrm>
        </p:spPr>
      </p:pic>
    </p:spTree>
    <p:extLst>
      <p:ext uri="{BB962C8B-B14F-4D97-AF65-F5344CB8AC3E}">
        <p14:creationId xmlns:p14="http://schemas.microsoft.com/office/powerpoint/2010/main" val="3851562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2348880"/>
            <a:ext cx="8496944" cy="185736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5400" b="1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Экспериментальная часть</a:t>
            </a:r>
            <a:endParaRPr lang="ru-RU" sz="5400" b="1" dirty="0">
              <a:solidFill>
                <a:schemeClr val="bg2">
                  <a:lumMod val="25000"/>
                </a:schemeClr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7197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332656"/>
            <a:ext cx="8568952" cy="640871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3600" b="1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Эксперимент №1</a:t>
            </a:r>
          </a:p>
          <a:p>
            <a:pPr marL="45720" indent="0" algn="ctr">
              <a:buNone/>
            </a:pPr>
            <a:r>
              <a:rPr lang="ru-RU" sz="3600" b="1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Ловушка для выхлопных газов</a:t>
            </a:r>
            <a:endParaRPr lang="ru-RU" sz="3600" b="1" dirty="0">
              <a:solidFill>
                <a:schemeClr val="bg2">
                  <a:lumMod val="25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83" r="4883" b="12993"/>
          <a:stretch/>
        </p:blipFill>
        <p:spPr>
          <a:xfrm rot="5400000">
            <a:off x="2085964" y="82388"/>
            <a:ext cx="4896544" cy="827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859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03" b="13980"/>
          <a:stretch/>
        </p:blipFill>
        <p:spPr>
          <a:xfrm rot="5400000">
            <a:off x="1925919" y="-578945"/>
            <a:ext cx="5400600" cy="9096010"/>
          </a:xfrm>
        </p:spPr>
      </p:pic>
      <p:sp>
        <p:nvSpPr>
          <p:cNvPr id="5" name="TextBox 4"/>
          <p:cNvSpPr txBox="1"/>
          <p:nvPr/>
        </p:nvSpPr>
        <p:spPr>
          <a:xfrm>
            <a:off x="1403648" y="260648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Результат</a:t>
            </a:r>
            <a:endParaRPr lang="ru-RU" sz="3600" b="1" dirty="0">
              <a:solidFill>
                <a:schemeClr val="bg2">
                  <a:lumMod val="25000"/>
                </a:schemeClr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117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404664"/>
            <a:ext cx="8352928" cy="547260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ru-RU" sz="3600" b="1" dirty="0" smtClean="0">
              <a:solidFill>
                <a:schemeClr val="bg2">
                  <a:lumMod val="25000"/>
                </a:schemeClr>
              </a:solidFill>
              <a:latin typeface="Calibri" panose="020F0502020204030204" pitchFamily="34" charset="0"/>
            </a:endParaRPr>
          </a:p>
          <a:p>
            <a:pPr marL="45720" indent="0" algn="ctr">
              <a:buNone/>
            </a:pPr>
            <a:r>
              <a:rPr lang="ru-RU" sz="3600" b="1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Эксперимент №2</a:t>
            </a:r>
          </a:p>
          <a:p>
            <a:pPr marL="45720" indent="0" algn="ctr">
              <a:buNone/>
            </a:pPr>
            <a:r>
              <a:rPr lang="ru-RU" sz="3600" b="1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Правда ли, что шины тоже являются источником загрязнения окружающей среды? Выясним!</a:t>
            </a:r>
            <a:endParaRPr lang="ru-RU" sz="3600" b="1" dirty="0">
              <a:solidFill>
                <a:schemeClr val="bg2">
                  <a:lumMod val="25000"/>
                </a:schemeClr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7961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08" r="21647"/>
          <a:stretch/>
        </p:blipFill>
        <p:spPr>
          <a:xfrm>
            <a:off x="4665" y="908720"/>
            <a:ext cx="4598648" cy="4425696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34" r="25716"/>
          <a:stretch/>
        </p:blipFill>
        <p:spPr>
          <a:xfrm>
            <a:off x="4738938" y="908720"/>
            <a:ext cx="4348065" cy="4425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397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04" r="4946"/>
          <a:stretch/>
        </p:blipFill>
        <p:spPr>
          <a:xfrm>
            <a:off x="1109965" y="3540887"/>
            <a:ext cx="6768752" cy="315555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928" y="165962"/>
            <a:ext cx="6912768" cy="3345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610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63" r="12663"/>
          <a:stretch/>
        </p:blipFill>
        <p:spPr>
          <a:xfrm>
            <a:off x="21107" y="24408"/>
            <a:ext cx="5012427" cy="3193216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12" r="21970" b="16168"/>
          <a:stretch/>
        </p:blipFill>
        <p:spPr>
          <a:xfrm>
            <a:off x="4127764" y="3217624"/>
            <a:ext cx="4976517" cy="3553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762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96" t="8192" r="9819"/>
          <a:stretch/>
        </p:blipFill>
        <p:spPr>
          <a:xfrm rot="5400000">
            <a:off x="2593544" y="-1393266"/>
            <a:ext cx="3990450" cy="9110466"/>
          </a:xfrm>
        </p:spPr>
      </p:pic>
    </p:spTree>
    <p:extLst>
      <p:ext uri="{BB962C8B-B14F-4D97-AF65-F5344CB8AC3E}">
        <p14:creationId xmlns:p14="http://schemas.microsoft.com/office/powerpoint/2010/main" val="19533049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597352" cy="3561576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4800" b="1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Эксперимент №3</a:t>
            </a:r>
          </a:p>
          <a:p>
            <a:pPr marL="45720" indent="0" algn="ctr">
              <a:buNone/>
            </a:pPr>
            <a:r>
              <a:rPr lang="ru-RU" sz="4800" b="1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Проверка чистоты снега с разных участков</a:t>
            </a:r>
            <a:endParaRPr lang="ru-RU" sz="4800" b="1" dirty="0">
              <a:solidFill>
                <a:schemeClr val="bg2">
                  <a:lumMod val="25000"/>
                </a:schemeClr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50750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61" b="25428"/>
          <a:stretch/>
        </p:blipFill>
        <p:spPr>
          <a:xfrm rot="16200000">
            <a:off x="4194163" y="1906350"/>
            <a:ext cx="3671491" cy="6228182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59" b="8027"/>
          <a:stretch/>
        </p:blipFill>
        <p:spPr>
          <a:xfrm>
            <a:off x="1" y="0"/>
            <a:ext cx="5364088" cy="3538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3438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668" y="116632"/>
            <a:ext cx="6731884" cy="309798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4" t="-79" r="8789" b="19270"/>
          <a:stretch/>
        </p:blipFill>
        <p:spPr>
          <a:xfrm>
            <a:off x="971600" y="3356992"/>
            <a:ext cx="7342021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4266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873"/>
          <a:stretch/>
        </p:blipFill>
        <p:spPr>
          <a:xfrm>
            <a:off x="-21232" y="-11506"/>
            <a:ext cx="5889376" cy="338825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15" r="11061"/>
          <a:stretch/>
        </p:blipFill>
        <p:spPr>
          <a:xfrm>
            <a:off x="4211960" y="3327150"/>
            <a:ext cx="4927104" cy="3536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2369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892" y="16024"/>
            <a:ext cx="7056784" cy="3415483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67" t="12591" r="11666" b="24252"/>
          <a:stretch/>
        </p:blipFill>
        <p:spPr>
          <a:xfrm>
            <a:off x="395536" y="3482604"/>
            <a:ext cx="8419496" cy="3356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4185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188640"/>
            <a:ext cx="8568952" cy="401760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800" b="1" dirty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Рекомендации</a:t>
            </a:r>
            <a:r>
              <a:rPr lang="ru-RU" b="1" dirty="0">
                <a:latin typeface="Calibri" panose="020F0502020204030204" pitchFamily="34" charset="0"/>
              </a:rPr>
              <a:t> </a:t>
            </a:r>
            <a:endParaRPr lang="ru-RU" b="1" dirty="0" smtClean="0">
              <a:latin typeface="Calibri" panose="020F0502020204030204" pitchFamily="34" charset="0"/>
            </a:endParaRPr>
          </a:p>
          <a:p>
            <a:pPr marL="45720" indent="0">
              <a:buNone/>
            </a:pPr>
            <a:r>
              <a:rPr lang="ru-RU" dirty="0" smtClean="0">
                <a:latin typeface="Calibri" panose="020F0502020204030204" pitchFamily="34" charset="0"/>
              </a:rPr>
              <a:t>Чтобы </a:t>
            </a:r>
            <a:r>
              <a:rPr lang="ru-RU" dirty="0">
                <a:latin typeface="Calibri" panose="020F0502020204030204" pitchFamily="34" charset="0"/>
              </a:rPr>
              <a:t>уменьшить количество вредных выбросов выхлопных газов автомобилей </a:t>
            </a:r>
            <a:r>
              <a:rPr lang="ru-RU" dirty="0" smtClean="0">
                <a:latin typeface="Calibri" panose="020F0502020204030204" pitchFamily="34" charset="0"/>
              </a:rPr>
              <a:t>желательно </a:t>
            </a:r>
            <a:r>
              <a:rPr lang="ru-RU" dirty="0">
                <a:latin typeface="Calibri" panose="020F0502020204030204" pitchFamily="34" charset="0"/>
              </a:rPr>
              <a:t>использовать топливо высокого качества, которое сгорает полностью без образования вредных </a:t>
            </a:r>
            <a:r>
              <a:rPr lang="ru-RU" dirty="0" smtClean="0">
                <a:latin typeface="Calibri" panose="020F0502020204030204" pitchFamily="34" charset="0"/>
              </a:rPr>
              <a:t>веществ. А так же еще один </a:t>
            </a:r>
            <a:r>
              <a:rPr lang="ru-RU" dirty="0">
                <a:latin typeface="Calibri" panose="020F0502020204030204" pitchFamily="34" charset="0"/>
              </a:rPr>
              <a:t>из основных способов решить проблему загрязнения воздуха в городах — сделать так, чтобы на улицах было </a:t>
            </a:r>
            <a:r>
              <a:rPr lang="ru-RU" b="1" dirty="0">
                <a:latin typeface="Calibri" panose="020F0502020204030204" pitchFamily="34" charset="0"/>
              </a:rPr>
              <a:t>меньше автомобилей. </a:t>
            </a:r>
            <a:r>
              <a:rPr lang="ru-RU" dirty="0" smtClean="0">
                <a:latin typeface="Calibri" panose="020F0502020204030204" pitchFamily="34" charset="0"/>
              </a:rPr>
              <a:t>Наиболее </a:t>
            </a:r>
            <a:r>
              <a:rPr lang="ru-RU" dirty="0" err="1">
                <a:latin typeface="Calibri" panose="020F0502020204030204" pitchFamily="34" charset="0"/>
              </a:rPr>
              <a:t>экологичная</a:t>
            </a:r>
            <a:r>
              <a:rPr lang="ru-RU" dirty="0">
                <a:latin typeface="Calibri" panose="020F0502020204030204" pitchFamily="34" charset="0"/>
              </a:rPr>
              <a:t> альтернатива личным машинам — </a:t>
            </a:r>
            <a:r>
              <a:rPr lang="ru-RU" b="1" dirty="0" smtClean="0">
                <a:latin typeface="Calibri" panose="020F0502020204030204" pitchFamily="34" charset="0"/>
              </a:rPr>
              <a:t>велосипеды, </a:t>
            </a:r>
            <a:r>
              <a:rPr lang="ru-RU" dirty="0" smtClean="0">
                <a:latin typeface="Calibri" panose="020F0502020204030204" pitchFamily="34" charset="0"/>
              </a:rPr>
              <a:t>. </a:t>
            </a:r>
            <a:r>
              <a:rPr lang="ru-RU" dirty="0">
                <a:latin typeface="Calibri" panose="020F0502020204030204" pitchFamily="34" charset="0"/>
              </a:rPr>
              <a:t>Это поможет сохранить здоровую окружающую среду для будущих поколений.</a:t>
            </a:r>
            <a:endParaRPr lang="ru-RU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60072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20688"/>
            <a:ext cx="6400800" cy="307489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1295" r="14500" b="10054"/>
          <a:stretch/>
        </p:blipFill>
        <p:spPr>
          <a:xfrm>
            <a:off x="2987824" y="3412433"/>
            <a:ext cx="6012160" cy="344556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11760" y="0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Создание буклетов</a:t>
            </a:r>
            <a:endParaRPr lang="ru-RU" sz="3600" b="1" dirty="0">
              <a:solidFill>
                <a:schemeClr val="bg2">
                  <a:lumMod val="25000"/>
                </a:schemeClr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29700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4" t="11371" r="13218" b="13690"/>
          <a:stretch/>
        </p:blipFill>
        <p:spPr>
          <a:xfrm rot="5400000">
            <a:off x="2184635" y="-1190587"/>
            <a:ext cx="4896545" cy="9239176"/>
          </a:xfrm>
        </p:spPr>
      </p:pic>
    </p:spTree>
    <p:extLst>
      <p:ext uri="{BB962C8B-B14F-4D97-AF65-F5344CB8AC3E}">
        <p14:creationId xmlns:p14="http://schemas.microsoft.com/office/powerpoint/2010/main" val="29457111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52" t="3250" r="7381"/>
          <a:stretch/>
        </p:blipFill>
        <p:spPr>
          <a:xfrm>
            <a:off x="3563888" y="3632056"/>
            <a:ext cx="5626134" cy="322594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0" t="11776" r="19833" b="5235"/>
          <a:stretch/>
        </p:blipFill>
        <p:spPr>
          <a:xfrm>
            <a:off x="-3056" y="-33144"/>
            <a:ext cx="5958840" cy="3672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2647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476672"/>
            <a:ext cx="9144000" cy="482453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endParaRPr lang="ru-RU" sz="7200" dirty="0" smtClean="0">
              <a:latin typeface="Calibri" panose="020F0502020204030204" pitchFamily="34" charset="0"/>
            </a:endParaRPr>
          </a:p>
          <a:p>
            <a:pPr marL="45720" indent="0">
              <a:buNone/>
            </a:pPr>
            <a:r>
              <a:rPr lang="ru-RU" sz="7200" b="1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Спасибо за внимание!</a:t>
            </a:r>
            <a:endParaRPr lang="ru-RU" sz="7200" b="1" dirty="0">
              <a:solidFill>
                <a:schemeClr val="bg2">
                  <a:lumMod val="25000"/>
                </a:schemeClr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5723626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3218</TotalTime>
  <Words>596</Words>
  <Application>Microsoft Office PowerPoint</Application>
  <PresentationFormat>Экран (4:3)</PresentationFormat>
  <Paragraphs>56</Paragraphs>
  <Slides>27</Slides>
  <Notes>12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Воздушный поток</vt:lpstr>
      <vt:lpstr>Презентация PowerPoint</vt:lpstr>
      <vt:lpstr>Актуальность  Мы живем в небольшом густонаселенном городе, ходим каждый день по улицам, где мимо нас проезжают сотни машин. На машинах так же детей привозят в детский сад. Автомобиль есть у каждой второй семьи. Какой же общий объем выделяют автомобили взятые все вместе за время приема детей? И вреден ли он для здоровья  детского организма? В воздухе выхлопные газы не видны, а вот на снегу в зимнее время года очень хорошо виден грязный серый налет. Меня заинтересовало происхождение этого налета на снегу, может ли снег накапливать загрязнения и действительно ли в этом виноваты выхлопные газы автомобилей. Так как загрязнение воздуха оказывает сильное влияние на здоровье детей и взрослых, моя исследовательская работа актуальна.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Администратор</dc:creator>
  <cp:lastModifiedBy>Администратор</cp:lastModifiedBy>
  <cp:revision>20</cp:revision>
  <dcterms:created xsi:type="dcterms:W3CDTF">2022-04-24T12:49:43Z</dcterms:created>
  <dcterms:modified xsi:type="dcterms:W3CDTF">2022-04-26T18:52:13Z</dcterms:modified>
</cp:coreProperties>
</file>