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96" r:id="rId2"/>
    <p:sldMasterId id="2147483708" r:id="rId3"/>
    <p:sldMasterId id="2147483720" r:id="rId4"/>
  </p:sldMasterIdLst>
  <p:sldIdLst>
    <p:sldId id="277" r:id="rId5"/>
    <p:sldId id="288" r:id="rId6"/>
    <p:sldId id="289" r:id="rId7"/>
    <p:sldId id="267" r:id="rId8"/>
    <p:sldId id="285" r:id="rId9"/>
    <p:sldId id="284" r:id="rId10"/>
    <p:sldId id="278" r:id="rId11"/>
    <p:sldId id="263" r:id="rId12"/>
    <p:sldId id="281" r:id="rId13"/>
    <p:sldId id="269" r:id="rId14"/>
    <p:sldId id="291" r:id="rId15"/>
    <p:sldId id="292" r:id="rId16"/>
    <p:sldId id="293" r:id="rId17"/>
    <p:sldId id="290" r:id="rId18"/>
    <p:sldId id="275" r:id="rId19"/>
    <p:sldId id="287" r:id="rId20"/>
    <p:sldId id="276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p" initials="h" lastIdx="1" clrIdx="0">
    <p:extLst>
      <p:ext uri="{19B8F6BF-5375-455C-9EA6-DF929625EA0E}">
        <p15:presenceInfo xmlns:p15="http://schemas.microsoft.com/office/powerpoint/2012/main" userId="hp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66"/>
    <a:srgbClr val="6C0000"/>
    <a:srgbClr val="FE007F"/>
    <a:srgbClr val="CC0000"/>
    <a:srgbClr val="753805"/>
    <a:srgbClr val="7A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11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commentAuthors" Target="commentAuthor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3-10-07T17:11:20.509" idx="1">
    <p:pos x="10" y="10"/>
    <p:text/>
    <p:extLst>
      <p:ext uri="{C676402C-5697-4E1C-873F-D02D1690AC5C}">
        <p15:threadingInfo xmlns:p15="http://schemas.microsoft.com/office/powerpoint/2012/main" timeZoneBias="-30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07.10.2023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07.10.2023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07.10.2023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07.10.2023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07.10.2023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07.10.2023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07.10.2023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07.10.2023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07.10.2023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07.10.2023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07.10.2023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:\фоны и шаблоны\691208225665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7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ACAC68-6694-4110-9CDE-340A19A2738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29F4F0-8263-4390-AA14-B466D223CEB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32754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3DEE33-043B-49F6-979E-4545611D62A6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6393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07239B-6F33-41BB-9761-301B7DDAE0A9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5160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3DE091-2E9B-4036-B6CF-2D1BFA2387EB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42448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189CE7-F796-4DEE-BC4D-D539AC2F7542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28685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2FAD49-66CA-46A8-A1BB-2F12BD4EB28F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386065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4D1A64-8230-4DD8-83DE-6415E749D28A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77457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415C83-7CE3-47C0-B479-EA247D746F85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075329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17E6E1-E49A-467B-AE9F-2030B49FD6EE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21377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DBB78F-937E-4DDB-A714-2048B405177C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05469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4A89F1-9B74-417A-B907-AFC2DB4039E8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237309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2B52A0-659B-473F-97B8-5A277E77E7DC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98811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406020"/>
            <a:ext cx="6172199" cy="2251579"/>
          </a:xfrm>
        </p:spPr>
        <p:txBody>
          <a:bodyPr lIns="0" rIns="0" anchor="t">
            <a:noAutofit/>
          </a:bodyPr>
          <a:lstStyle>
            <a:lvl1pPr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3905864"/>
            <a:ext cx="6172200" cy="1123336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E2A0-D3F8-47A1-A85D-3CFC82B6BE82}" type="datetimeFigureOut">
              <a:rPr lang="ru-RU" smtClean="0">
                <a:solidFill>
                  <a:srgbClr val="FFFFFF">
                    <a:tint val="75000"/>
                  </a:srgbClr>
                </a:solidFill>
              </a:rPr>
              <a:pPr/>
              <a:t>07.10.2023</a:t>
            </a:fld>
            <a:endParaRPr lang="ru-RU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F4B9BE-8466-4DDA-A025-B72A5C063573}" type="slidenum">
              <a:rPr lang="ru-RU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ru-RU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78513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3456432" y="1545336"/>
            <a:ext cx="4224528" cy="3886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976E2A0-D3F8-47A1-A85D-3CFC82B6BE82}" type="datetimeFigureOut">
              <a:rPr lang="ru-RU" smtClean="0">
                <a:solidFill>
                  <a:srgbClr val="FFFFFF">
                    <a:tint val="75000"/>
                  </a:srgbClr>
                </a:solidFill>
              </a:rPr>
              <a:pPr/>
              <a:t>07.10.2023</a:t>
            </a:fld>
            <a:endParaRPr lang="ru-RU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EF4B9BE-8466-4DDA-A025-B72A5C063573}" type="slidenum">
              <a:rPr lang="ru-RU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ru-RU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638458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8" y="1472184"/>
            <a:ext cx="6172200" cy="2130552"/>
          </a:xfrm>
        </p:spPr>
        <p:txBody>
          <a:bodyPr anchor="t">
            <a:noAutofit/>
          </a:bodyPr>
          <a:lstStyle>
            <a:lvl1pPr algn="l">
              <a:defRPr sz="4800" b="1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3886200"/>
            <a:ext cx="6172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E2A0-D3F8-47A1-A85D-3CFC82B6BE82}" type="datetimeFigureOut">
              <a:rPr lang="ru-RU" smtClean="0">
                <a:solidFill>
                  <a:srgbClr val="FFFFFF">
                    <a:tint val="75000"/>
                  </a:srgbClr>
                </a:solidFill>
              </a:rPr>
              <a:pPr/>
              <a:t>07.10.2023</a:t>
            </a:fld>
            <a:endParaRPr lang="ru-RU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F4B9BE-8466-4DDA-A025-B72A5C063573}" type="slidenum">
              <a:rPr lang="ru-RU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ru-RU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888164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6325" cy="1066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86998" y="1915859"/>
            <a:ext cx="3646966" cy="288142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6754" y="1915881"/>
            <a:ext cx="3639311" cy="288139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E2A0-D3F8-47A1-A85D-3CFC82B6BE82}" type="datetimeFigureOut">
              <a:rPr lang="ru-RU" smtClean="0">
                <a:solidFill>
                  <a:srgbClr val="FFFFFF">
                    <a:tint val="75000"/>
                  </a:srgbClr>
                </a:solidFill>
              </a:rPr>
              <a:pPr/>
              <a:t>07.10.2023</a:t>
            </a:fld>
            <a:endParaRPr lang="ru-RU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F4B9BE-8466-4DDA-A025-B72A5C063573}" type="slidenum">
              <a:rPr lang="ru-RU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ru-RU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687569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5734" cy="1066799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916113"/>
            <a:ext cx="3638550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860676"/>
            <a:ext cx="3638550" cy="28828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2625" y="1916113"/>
            <a:ext cx="3660775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2626" y="2860676"/>
            <a:ext cx="3651250" cy="28829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E2A0-D3F8-47A1-A85D-3CFC82B6BE82}" type="datetimeFigureOut">
              <a:rPr lang="ru-RU" smtClean="0">
                <a:solidFill>
                  <a:srgbClr val="FFFFFF">
                    <a:tint val="75000"/>
                  </a:srgbClr>
                </a:solidFill>
              </a:rPr>
              <a:pPr/>
              <a:t>07.10.2023</a:t>
            </a:fld>
            <a:endParaRPr lang="ru-RU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F4B9BE-8466-4DDA-A025-B72A5C063573}" type="slidenum">
              <a:rPr lang="ru-RU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ru-RU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070160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162800" y="1551543"/>
            <a:ext cx="1828800" cy="365125"/>
          </a:xfrm>
        </p:spPr>
        <p:txBody>
          <a:bodyPr/>
          <a:lstStyle/>
          <a:p>
            <a:fld id="{B976E2A0-D3F8-47A1-A85D-3CFC82B6BE82}" type="datetimeFigureOut">
              <a:rPr lang="ru-RU" smtClean="0">
                <a:solidFill>
                  <a:srgbClr val="FFFFFF">
                    <a:tint val="75000"/>
                  </a:srgbClr>
                </a:solidFill>
              </a:rPr>
              <a:pPr/>
              <a:t>07.10.2023</a:t>
            </a:fld>
            <a:endParaRPr lang="ru-RU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F4B9BE-8466-4DDA-A025-B72A5C063573}" type="slidenum">
              <a:rPr lang="ru-RU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ru-RU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384135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E2A0-D3F8-47A1-A85D-3CFC82B6BE82}" type="datetimeFigureOut">
              <a:rPr lang="ru-RU" smtClean="0">
                <a:solidFill>
                  <a:srgbClr val="FFFFFF">
                    <a:tint val="75000"/>
                  </a:srgbClr>
                </a:solidFill>
              </a:rPr>
              <a:pPr/>
              <a:t>07.10.2023</a:t>
            </a:fld>
            <a:endParaRPr lang="ru-RU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4B9BE-8466-4DDA-A025-B72A5C063573}" type="slidenum">
              <a:rPr lang="ru-RU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ru-RU">
              <a:solidFill>
                <a:srgbClr val="FFFFF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372705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450" y="1920876"/>
            <a:ext cx="3654425" cy="288924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6425"/>
            <a:ext cx="3629025" cy="1041400"/>
          </a:xfrm>
        </p:spPr>
        <p:txBody>
          <a:bodyPr anchor="t">
            <a:normAutofit/>
          </a:bodyPr>
          <a:lstStyle>
            <a:lvl1pPr algn="l">
              <a:defRPr sz="18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920875"/>
            <a:ext cx="3629025" cy="1812925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E2A0-D3F8-47A1-A85D-3CFC82B6BE82}" type="datetimeFigureOut">
              <a:rPr lang="ru-RU" smtClean="0">
                <a:solidFill>
                  <a:srgbClr val="FFFFFF">
                    <a:tint val="75000"/>
                  </a:srgbClr>
                </a:solidFill>
              </a:rPr>
              <a:pPr/>
              <a:t>07.10.2023</a:t>
            </a:fld>
            <a:endParaRPr lang="ru-RU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F4B9BE-8466-4DDA-A025-B72A5C063573}" type="slidenum">
              <a:rPr lang="ru-RU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ru-RU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414553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0074"/>
            <a:ext cx="2074862" cy="1981201"/>
          </a:xfrm>
          <a:ln>
            <a:noFill/>
          </a:ln>
        </p:spPr>
        <p:txBody>
          <a:bodyPr anchor="t">
            <a:normAutofit/>
          </a:bodyPr>
          <a:lstStyle>
            <a:lvl1pPr algn="l">
              <a:defRPr sz="1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63862" y="1650999"/>
            <a:ext cx="5627687" cy="422076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63862" y="614363"/>
            <a:ext cx="3741738" cy="90963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E2A0-D3F8-47A1-A85D-3CFC82B6BE82}" type="datetimeFigureOut">
              <a:rPr lang="ru-RU" smtClean="0">
                <a:solidFill>
                  <a:srgbClr val="FFFFFF">
                    <a:tint val="75000"/>
                  </a:srgbClr>
                </a:solidFill>
              </a:rPr>
              <a:pPr/>
              <a:t>07.10.2023</a:t>
            </a:fld>
            <a:endParaRPr lang="ru-RU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F4B9BE-8466-4DDA-A025-B72A5C063573}" type="slidenum">
              <a:rPr lang="ru-RU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ru-RU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31419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4400" y="1554480"/>
            <a:ext cx="4222308" cy="388620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E2A0-D3F8-47A1-A85D-3CFC82B6BE82}" type="datetimeFigureOut">
              <a:rPr lang="ru-RU" smtClean="0">
                <a:solidFill>
                  <a:srgbClr val="FFFFFF">
                    <a:tint val="75000"/>
                  </a:srgbClr>
                </a:solidFill>
              </a:rPr>
              <a:pPr/>
              <a:t>07.10.2023</a:t>
            </a:fld>
            <a:endParaRPr lang="ru-RU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4B9BE-8466-4DDA-A025-B72A5C063573}" type="slidenum">
              <a:rPr lang="ru-RU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ru-RU">
              <a:solidFill>
                <a:srgbClr val="FFFFF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244812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69848" y="1554480"/>
            <a:ext cx="2075688" cy="38862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6432" y="1554480"/>
            <a:ext cx="4224528" cy="3886200"/>
          </a:xfrm>
        </p:spPr>
        <p:txBody>
          <a:bodyPr vert="eaVer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6E2A0-D3F8-47A1-A85D-3CFC82B6BE82}" type="datetimeFigureOut">
              <a:rPr lang="ru-RU" smtClean="0">
                <a:solidFill>
                  <a:srgbClr val="FFFFFF">
                    <a:tint val="75000"/>
                  </a:srgbClr>
                </a:solidFill>
              </a:rPr>
              <a:pPr/>
              <a:t>07.10.2023</a:t>
            </a:fld>
            <a:endParaRPr lang="ru-RU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4B9BE-8466-4DDA-A025-B72A5C063573}" type="slidenum">
              <a:rPr lang="ru-RU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ru-RU">
              <a:solidFill>
                <a:srgbClr val="FFFFF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622326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:\фоны и шаблоны\691208225665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7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ACAC68-6694-4110-9CDE-340A19A2738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29F4F0-8263-4390-AA14-B466D223CEB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327549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A8AB1F-DA97-4057-A3D9-DA7671130F9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065230-4CB3-4946-922C-CA0D8867E92C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631698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DD114-59AC-445B-AA25-20115578AB3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BEBB7D-8EC7-4AF9-A4EE-06AE98E7177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136775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933377-6D8F-4C5E-BDD8-A69462998549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31959D-F974-41F2-BEFB-65EC8CD8062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487131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4C97D6-8F82-4209-AC7C-3F29E23023D7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E187EB-8663-42CE-916C-4441E73F51C8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552420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7C6B8D-EAAE-4478-B826-D25878FBCBC0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A39D78-2C14-4677-8C29-844060B08B4A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193252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F36AB7-387A-4EAC-AD76-143B9B9A88B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A01C62-5287-44C9-B86A-D2FD70BAA8F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001141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8928AD-4A6B-4EF4-A359-A9B60E4E5064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1B03CC-53CB-4D4E-AAFE-DBB3074989AE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689936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1EBF45-3327-4F25-B6F0-D8935AF5E23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6D3974-8592-402E-A21A-CB70DD36E7DE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664920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386EFE-BB4B-47A7-8408-6DA60B2C178B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975105-DC7E-441E-89E9-46807292146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480937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4FFE50-EDF5-45F3-852D-652FEB3B1E5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A29FF4-9326-4410-A96B-70724DBF87F8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44608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image" Target="../media/image5.png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86DDDE-3C24-42F7-AD86-2E92357493A0}" type="datetimeFigureOut">
              <a:rPr lang="ru-RU" smtClean="0"/>
              <a:pPr/>
              <a:t>07.10.2023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73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99B70A0-9215-48A0-A651-8BFF38CF654C}" type="slidenum">
              <a:rPr 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55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1554480"/>
            <a:ext cx="2073348" cy="197946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54400" y="1547036"/>
            <a:ext cx="4222308" cy="38862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189468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6E2A0-D3F8-47A1-A85D-3CFC82B6BE82}" type="datetimeFigureOut">
              <a:rPr lang="ru-RU" smtClean="0">
                <a:solidFill>
                  <a:srgbClr val="FFFFFF">
                    <a:tint val="75000"/>
                  </a:srgbClr>
                </a:solidFill>
              </a:rPr>
              <a:pPr/>
              <a:t>07.10.2023</a:t>
            </a:fld>
            <a:endParaRPr lang="ru-RU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9848" y="6356350"/>
            <a:ext cx="5102352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59752" y="6356350"/>
            <a:ext cx="113768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F4B9BE-8466-4DDA-A025-B72A5C063573}" type="slidenum">
              <a:rPr lang="ru-RU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ru-RU">
              <a:solidFill>
                <a:srgbClr val="FFFFF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933275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1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7B2ECF6-6492-4C50-ADE4-93B46FB0453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5ECF2C2-DB30-4558-A5D8-584F86227C9A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31" name="Picture 6" descr="D:\клипарты\школа\9b1a65af978d.pn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4714875"/>
            <a:ext cx="1928812" cy="194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849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1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2123728" y="2276872"/>
            <a:ext cx="4824536" cy="26642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/>
            </a:pPr>
            <a:r>
              <a:rPr lang="ru-RU" sz="4800" b="1" dirty="0"/>
              <a:t>«С малой удачи начинается большой успех» </a:t>
            </a:r>
            <a:endParaRPr kumimoji="0" lang="ru-RU" sz="4800" b="1" i="0" u="none" strike="noStrike" kern="1200" spc="150" normalizeH="0" baseline="0" noProof="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uLnTx/>
              <a:uFillTx/>
              <a:latin typeface="Times New Roman"/>
              <a:ea typeface="+mj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881205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32656"/>
            <a:ext cx="1835696" cy="116955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7000" b="1" spc="50" dirty="0">
                <a:ln w="11430"/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200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484784"/>
            <a:ext cx="1214414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7200" b="1" spc="50" dirty="0">
                <a:ln w="11430"/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907704" y="332656"/>
            <a:ext cx="1872208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7200" b="1" spc="50" dirty="0">
                <a:ln w="11430"/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100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267744" y="1484784"/>
            <a:ext cx="1080120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7200" b="1" spc="50" dirty="0">
                <a:ln w="11430"/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995936" y="404664"/>
            <a:ext cx="1800200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7200" b="1" spc="50" dirty="0">
                <a:ln w="11430"/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400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6516216" y="1556792"/>
            <a:ext cx="864097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7200" b="1" spc="50" dirty="0">
                <a:ln w="11430"/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6156176" y="404664"/>
            <a:ext cx="1656184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7200" b="1" spc="50" dirty="0">
                <a:ln w="11430"/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300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355976" y="1556792"/>
            <a:ext cx="1064160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7200" b="1" spc="50" dirty="0">
                <a:ln w="11430"/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23528" y="3212976"/>
            <a:ext cx="1728192" cy="1200329"/>
          </a:xfrm>
          <a:prstGeom prst="rect">
            <a:avLst/>
          </a:prstGeom>
          <a:noFill/>
          <a:ln>
            <a:solidFill>
              <a:srgbClr val="CC0066"/>
            </a:solidFill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7200" b="1" spc="50" dirty="0">
                <a:ln w="11430"/>
                <a:solidFill>
                  <a:srgbClr val="CC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500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755576" y="4437112"/>
            <a:ext cx="864096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7200" b="1" spc="50" dirty="0">
                <a:ln w="11430"/>
                <a:solidFill>
                  <a:srgbClr val="CC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2699792" y="3284984"/>
            <a:ext cx="1296144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7200" b="1" spc="50" dirty="0">
                <a:ln w="11430"/>
                <a:solidFill>
                  <a:srgbClr val="CC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50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2843808" y="4509120"/>
            <a:ext cx="936104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7200" b="1" spc="50" dirty="0">
                <a:ln w="11430"/>
                <a:solidFill>
                  <a:srgbClr val="CC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э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4283968" y="3284984"/>
            <a:ext cx="1800200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7200" b="1" spc="50" dirty="0">
                <a:ln w="11430"/>
                <a:solidFill>
                  <a:srgbClr val="CC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600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6948264" y="4581128"/>
            <a:ext cx="936104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7200" b="1" spc="50" dirty="0">
                <a:ln w="11430"/>
                <a:solidFill>
                  <a:srgbClr val="CC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я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6660232" y="3284984"/>
            <a:ext cx="1728192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7200" b="1" spc="50" dirty="0">
                <a:ln w="11430"/>
                <a:solidFill>
                  <a:srgbClr val="CC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700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4644008" y="4509120"/>
            <a:ext cx="936104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7200" b="1" spc="50" dirty="0">
                <a:ln w="11430"/>
                <a:solidFill>
                  <a:srgbClr val="CC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</a:t>
            </a: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32656"/>
            <a:ext cx="1835696" cy="116955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7000" b="1" spc="50" dirty="0">
                <a:ln w="11430"/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50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484784"/>
            <a:ext cx="1214414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7200" b="1" spc="50" dirty="0">
                <a:ln w="11430"/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э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907704" y="332656"/>
            <a:ext cx="1872208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7200" b="1" spc="50" dirty="0">
                <a:ln w="11430"/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100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267744" y="1484784"/>
            <a:ext cx="1080120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7200" b="1" spc="50" dirty="0">
                <a:ln w="11430"/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995936" y="404664"/>
            <a:ext cx="1800200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7200" b="1" spc="50" dirty="0">
                <a:ln w="11430"/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200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6516216" y="1556792"/>
            <a:ext cx="864097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7200" b="1" spc="50" dirty="0">
                <a:ln w="11430"/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6156176" y="404664"/>
            <a:ext cx="1656184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7200" b="1" spc="50" dirty="0">
                <a:ln w="11430"/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300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355976" y="1556792"/>
            <a:ext cx="1064160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7200" b="1" spc="50" dirty="0">
                <a:ln w="11430"/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23528" y="3212976"/>
            <a:ext cx="1728192" cy="1200329"/>
          </a:xfrm>
          <a:prstGeom prst="rect">
            <a:avLst/>
          </a:prstGeom>
          <a:noFill/>
          <a:ln>
            <a:solidFill>
              <a:srgbClr val="CC0066"/>
            </a:solidFill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7200" b="1" spc="50" dirty="0">
                <a:ln w="11430"/>
                <a:solidFill>
                  <a:srgbClr val="CC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400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755576" y="4437112"/>
            <a:ext cx="864096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7200" b="1" spc="50" dirty="0">
                <a:ln w="11430"/>
                <a:solidFill>
                  <a:srgbClr val="CC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2411760" y="3284984"/>
            <a:ext cx="1584176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7200" b="1" spc="50" dirty="0">
                <a:ln w="11430"/>
                <a:solidFill>
                  <a:srgbClr val="CC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500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2843808" y="4509120"/>
            <a:ext cx="936104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7200" b="1" spc="50" dirty="0">
                <a:ln w="11430"/>
                <a:solidFill>
                  <a:srgbClr val="CC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4283968" y="3284984"/>
            <a:ext cx="1800200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7200" b="1" spc="50" dirty="0">
                <a:ln w="11430"/>
                <a:solidFill>
                  <a:srgbClr val="CC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600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6948264" y="4581128"/>
            <a:ext cx="936104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7200" b="1" spc="50" dirty="0">
                <a:ln w="11430"/>
                <a:solidFill>
                  <a:srgbClr val="CC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я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6660232" y="3284984"/>
            <a:ext cx="1728192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7200" b="1" spc="50" dirty="0">
                <a:ln w="11430"/>
                <a:solidFill>
                  <a:srgbClr val="CC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700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4644008" y="4509120"/>
            <a:ext cx="936104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7200" b="1" spc="50" dirty="0">
                <a:ln w="11430"/>
                <a:solidFill>
                  <a:srgbClr val="CC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</a:t>
            </a: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1475656" y="260648"/>
            <a:ext cx="5832648" cy="1152128"/>
          </a:xfrm>
        </p:spPr>
        <p:txBody>
          <a:bodyPr>
            <a:normAutofit fontScale="90000"/>
          </a:bodyPr>
          <a:lstStyle/>
          <a:p>
            <a:r>
              <a:rPr lang="ru-RU" dirty="0"/>
              <a:t>Реши, заменяя сложение умножением.</a:t>
            </a:r>
            <a:endParaRPr lang="ru-RU" dirty="0">
              <a:solidFill>
                <a:srgbClr val="CC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55576" y="2420888"/>
            <a:ext cx="19442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/>
              <a:t>10+2=</a:t>
            </a:r>
          </a:p>
          <a:p>
            <a:r>
              <a:rPr lang="ru-RU" sz="4000" dirty="0"/>
              <a:t>2+10=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796136" y="2492896"/>
            <a:ext cx="219675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/>
              <a:t>100+2=</a:t>
            </a:r>
          </a:p>
          <a:p>
            <a:r>
              <a:rPr lang="ru-RU" sz="4000" dirty="0"/>
              <a:t>2+100=</a:t>
            </a:r>
          </a:p>
          <a:p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1475656" y="260648"/>
            <a:ext cx="5832648" cy="1152128"/>
          </a:xfrm>
        </p:spPr>
        <p:txBody>
          <a:bodyPr>
            <a:normAutofit fontScale="90000"/>
          </a:bodyPr>
          <a:lstStyle/>
          <a:p>
            <a:r>
              <a:rPr lang="ru-RU" dirty="0"/>
              <a:t>Реши, заменяя умножение сложением.</a:t>
            </a:r>
            <a:endParaRPr lang="ru-RU" dirty="0">
              <a:solidFill>
                <a:srgbClr val="CC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43608" y="1484784"/>
            <a:ext cx="237626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/>
              <a:t>10*2=20</a:t>
            </a:r>
          </a:p>
          <a:p>
            <a:r>
              <a:rPr lang="ru-RU" sz="4000" dirty="0"/>
              <a:t>2*10=20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148064" y="1412776"/>
            <a:ext cx="313285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/>
              <a:t>100*2=200</a:t>
            </a:r>
          </a:p>
          <a:p>
            <a:r>
              <a:rPr lang="ru-RU" sz="4000" dirty="0"/>
              <a:t>2*100=200</a:t>
            </a:r>
          </a:p>
          <a:p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1475656" y="260648"/>
            <a:ext cx="5832648" cy="778098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Решите  задачи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1004327"/>
            <a:ext cx="76328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/>
              <a:t>Масса  жирафа </a:t>
            </a:r>
            <a:r>
              <a:rPr lang="ru-RU" sz="2800" b="1" dirty="0"/>
              <a:t>700кг</a:t>
            </a:r>
            <a:r>
              <a:rPr lang="ru-RU" sz="2800" dirty="0"/>
              <a:t>, а слона </a:t>
            </a:r>
            <a:r>
              <a:rPr lang="ru-RU" sz="2800" b="1" dirty="0"/>
              <a:t>в 10 раз больше</a:t>
            </a:r>
            <a:r>
              <a:rPr lang="ru-RU" sz="2800" dirty="0"/>
              <a:t>. Запишите, как найти массу слона.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75048" y="2045068"/>
            <a:ext cx="85689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Масса страуса </a:t>
            </a:r>
            <a:r>
              <a:rPr lang="ru-RU" sz="2800" b="1" dirty="0"/>
              <a:t>100кг</a:t>
            </a:r>
            <a:r>
              <a:rPr lang="ru-RU" sz="2800" dirty="0"/>
              <a:t>, а белого медведя </a:t>
            </a:r>
            <a:r>
              <a:rPr lang="ru-RU" sz="2800" b="1" dirty="0"/>
              <a:t>в 10 раз больше</a:t>
            </a:r>
            <a:r>
              <a:rPr lang="ru-RU" sz="2800" dirty="0"/>
              <a:t>. Назовите массу белого медведя.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75048" y="3140968"/>
            <a:ext cx="75973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/>
              <a:t>Длина жука </a:t>
            </a:r>
            <a:r>
              <a:rPr lang="ru-RU" sz="2800" b="1" dirty="0"/>
              <a:t>3см</a:t>
            </a:r>
            <a:r>
              <a:rPr lang="ru-RU" sz="2800" dirty="0"/>
              <a:t>, а крокодила </a:t>
            </a:r>
            <a:r>
              <a:rPr lang="ru-RU" sz="2800" b="1" dirty="0"/>
              <a:t>в 100 раз больше</a:t>
            </a:r>
            <a:r>
              <a:rPr lang="ru-RU" sz="2800" dirty="0"/>
              <a:t>. Назовите длину крокодила.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11560" y="4095075"/>
            <a:ext cx="79208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/>
              <a:t>Размах крыльев бабочки – </a:t>
            </a:r>
            <a:r>
              <a:rPr lang="ru-RU" sz="2800" b="1" dirty="0"/>
              <a:t>2 см</a:t>
            </a:r>
            <a:r>
              <a:rPr lang="ru-RU" sz="2800" dirty="0"/>
              <a:t>, а степного орла </a:t>
            </a:r>
          </a:p>
          <a:p>
            <a:pPr algn="ctr"/>
            <a:r>
              <a:rPr lang="ru-RU" sz="2800" b="1" dirty="0"/>
              <a:t>в</a:t>
            </a:r>
            <a:r>
              <a:rPr lang="ru-RU" sz="2800" dirty="0"/>
              <a:t> </a:t>
            </a:r>
            <a:r>
              <a:rPr lang="ru-RU" sz="2800" b="1" dirty="0"/>
              <a:t>100 раз больше</a:t>
            </a:r>
            <a:r>
              <a:rPr lang="ru-RU" sz="2800" dirty="0"/>
              <a:t>. Чему равен размах крыльев степного орла 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2195736" y="1844824"/>
            <a:ext cx="4608512" cy="352839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b="1" i="0" u="none" strike="noStrike" kern="1200" spc="150" normalizeH="0" baseline="0" noProof="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Times New Roman"/>
                <a:ea typeface="+mj-ea"/>
                <a:cs typeface="Times New Roman"/>
              </a:rPr>
              <a:t>Умножение на 10,100,1000</a:t>
            </a:r>
            <a:r>
              <a:rPr kumimoji="0" lang="ru-RU" sz="3200" b="1" i="0" u="none" strike="noStrike" kern="1200" spc="150" normalizeH="0" baseline="0" noProof="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Times New Roman"/>
                <a:ea typeface="+mj-ea"/>
                <a:cs typeface="Times New Roman"/>
              </a:rPr>
              <a:t>,</a:t>
            </a:r>
            <a:r>
              <a:rPr kumimoji="0" lang="ru-RU" sz="4800" b="1" i="0" u="none" strike="noStrike" kern="1200" spc="150" normalizeH="0" baseline="0" noProof="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Times New Roman"/>
                <a:ea typeface="+mj-ea"/>
                <a:cs typeface="Times New Roman"/>
              </a:rPr>
              <a:t>….</a:t>
            </a:r>
          </a:p>
        </p:txBody>
      </p:sp>
    </p:spTree>
    <p:extLst>
      <p:ext uri="{BB962C8B-B14F-4D97-AF65-F5344CB8AC3E}">
        <p14:creationId xmlns:p14="http://schemas.microsoft.com/office/powerpoint/2010/main" val="5881205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59632" y="764704"/>
            <a:ext cx="13708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  <a:r>
              <a:rPr lang="ru-RU" sz="36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*5=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31640" y="1378810"/>
            <a:ext cx="16017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8*1</a:t>
            </a: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00</a:t>
            </a:r>
            <a:r>
              <a:rPr lang="ru-RU" sz="36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59632" y="2007080"/>
            <a:ext cx="16498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2*1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000</a:t>
            </a:r>
            <a:r>
              <a:rPr lang="ru-RU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12473" y="826260"/>
            <a:ext cx="16498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000</a:t>
            </a:r>
            <a:r>
              <a:rPr lang="ru-RU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*9=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45102" y="1422518"/>
            <a:ext cx="15472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3*1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00 </a:t>
            </a:r>
            <a:r>
              <a:rPr lang="ru-RU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12473" y="2022566"/>
            <a:ext cx="13420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4*1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  <a:r>
              <a:rPr lang="ru-RU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91930" y="2763544"/>
            <a:ext cx="19575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0000</a:t>
            </a:r>
            <a:r>
              <a:rPr lang="ru-RU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*6=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91930" y="3429000"/>
            <a:ext cx="19575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7*1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0000 </a:t>
            </a:r>
            <a:r>
              <a:rPr lang="ru-RU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891930" y="4018891"/>
            <a:ext cx="19575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2*1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0000</a:t>
            </a:r>
            <a:r>
              <a:rPr lang="ru-RU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59632" y="764704"/>
            <a:ext cx="18293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>
                <a:solidFill>
                  <a:srgbClr val="CC0066"/>
                </a:solidFill>
              </a:rPr>
              <a:t>1</a:t>
            </a:r>
            <a:r>
              <a:rPr lang="ru-RU" sz="3600" dirty="0"/>
              <a:t>0</a:t>
            </a:r>
            <a:r>
              <a:rPr lang="ru-RU" sz="3600" dirty="0">
                <a:solidFill>
                  <a:srgbClr val="CC0066"/>
                </a:solidFill>
              </a:rPr>
              <a:t>*5=5</a:t>
            </a:r>
            <a:r>
              <a:rPr lang="ru-RU" sz="3600" dirty="0"/>
              <a:t>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31640" y="1378810"/>
            <a:ext cx="22910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>
                <a:solidFill>
                  <a:srgbClr val="CC0066"/>
                </a:solidFill>
              </a:rPr>
              <a:t>8*1</a:t>
            </a:r>
            <a:r>
              <a:rPr lang="ru-RU" sz="3600" dirty="0"/>
              <a:t>00</a:t>
            </a:r>
            <a:r>
              <a:rPr lang="ru-RU" sz="3600" dirty="0">
                <a:solidFill>
                  <a:srgbClr val="CC0066"/>
                </a:solidFill>
              </a:rPr>
              <a:t>=8</a:t>
            </a:r>
            <a:r>
              <a:rPr lang="ru-RU" sz="3600" dirty="0"/>
              <a:t>00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59632" y="2007080"/>
            <a:ext cx="25731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>
                <a:solidFill>
                  <a:srgbClr val="CC0066"/>
                </a:solidFill>
              </a:rPr>
              <a:t>2*1</a:t>
            </a:r>
            <a:r>
              <a:rPr lang="ru-RU" sz="3200" dirty="0"/>
              <a:t>000</a:t>
            </a:r>
            <a:r>
              <a:rPr lang="ru-RU" sz="3200" dirty="0">
                <a:solidFill>
                  <a:srgbClr val="CC0066"/>
                </a:solidFill>
              </a:rPr>
              <a:t>=2 </a:t>
            </a:r>
            <a:r>
              <a:rPr lang="ru-RU" sz="3200" dirty="0"/>
              <a:t>000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512473" y="826260"/>
            <a:ext cx="24673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>
                <a:solidFill>
                  <a:srgbClr val="CC0066"/>
                </a:solidFill>
              </a:rPr>
              <a:t>1</a:t>
            </a:r>
            <a:r>
              <a:rPr lang="ru-RU" sz="3200" dirty="0"/>
              <a:t>000</a:t>
            </a:r>
            <a:r>
              <a:rPr lang="ru-RU" sz="3200" dirty="0">
                <a:solidFill>
                  <a:srgbClr val="CC0066"/>
                </a:solidFill>
              </a:rPr>
              <a:t>*9=9</a:t>
            </a:r>
            <a:r>
              <a:rPr lang="ru-RU" sz="3200" dirty="0"/>
              <a:t>000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545102" y="1422518"/>
            <a:ext cx="2262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>
                <a:solidFill>
                  <a:srgbClr val="CC0066"/>
                </a:solidFill>
              </a:rPr>
              <a:t>3*1</a:t>
            </a:r>
            <a:r>
              <a:rPr lang="ru-RU" sz="3200" dirty="0"/>
              <a:t>000</a:t>
            </a:r>
            <a:r>
              <a:rPr lang="ru-RU" sz="3200" dirty="0">
                <a:solidFill>
                  <a:srgbClr val="CC0066"/>
                </a:solidFill>
              </a:rPr>
              <a:t>=3</a:t>
            </a:r>
            <a:r>
              <a:rPr lang="ru-RU" sz="3200" dirty="0"/>
              <a:t>00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12473" y="2022566"/>
            <a:ext cx="19543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>
                <a:solidFill>
                  <a:srgbClr val="CC0066"/>
                </a:solidFill>
              </a:rPr>
              <a:t>4*1</a:t>
            </a:r>
            <a:r>
              <a:rPr lang="ru-RU" sz="3200" dirty="0"/>
              <a:t>0</a:t>
            </a:r>
            <a:r>
              <a:rPr lang="ru-RU" sz="3200" dirty="0">
                <a:solidFill>
                  <a:srgbClr val="CC0066"/>
                </a:solidFill>
              </a:rPr>
              <a:t> = 4</a:t>
            </a:r>
            <a:r>
              <a:rPr lang="ru-RU" sz="3200" dirty="0"/>
              <a:t>0</a:t>
            </a:r>
            <a:r>
              <a:rPr lang="ru-RU" sz="3200" dirty="0">
                <a:solidFill>
                  <a:srgbClr val="CC0066"/>
                </a:solidFill>
              </a:rPr>
              <a:t> </a:t>
            </a:r>
            <a:endParaRPr lang="ru-RU" sz="3200" dirty="0"/>
          </a:p>
        </p:txBody>
      </p:sp>
      <p:sp>
        <p:nvSpPr>
          <p:cNvPr id="10" name="TextBox 9"/>
          <p:cNvSpPr txBox="1"/>
          <p:nvPr/>
        </p:nvSpPr>
        <p:spPr>
          <a:xfrm>
            <a:off x="2891930" y="2763544"/>
            <a:ext cx="30828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>
                <a:solidFill>
                  <a:srgbClr val="CC0066"/>
                </a:solidFill>
              </a:rPr>
              <a:t>1</a:t>
            </a:r>
            <a:r>
              <a:rPr lang="ru-RU" sz="3200" dirty="0"/>
              <a:t>0 000</a:t>
            </a:r>
            <a:r>
              <a:rPr lang="ru-RU" sz="3200" dirty="0">
                <a:solidFill>
                  <a:srgbClr val="CC0066"/>
                </a:solidFill>
              </a:rPr>
              <a:t>*6=6</a:t>
            </a:r>
            <a:r>
              <a:rPr lang="ru-RU" sz="3200" dirty="0"/>
              <a:t>0 000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891930" y="3429000"/>
            <a:ext cx="30828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>
                <a:solidFill>
                  <a:srgbClr val="CC0066"/>
                </a:solidFill>
              </a:rPr>
              <a:t>7*1</a:t>
            </a:r>
            <a:r>
              <a:rPr lang="ru-RU" sz="3200" dirty="0"/>
              <a:t>0 000</a:t>
            </a:r>
            <a:r>
              <a:rPr lang="ru-RU" sz="3200" dirty="0">
                <a:solidFill>
                  <a:srgbClr val="CC0066"/>
                </a:solidFill>
              </a:rPr>
              <a:t>=7</a:t>
            </a:r>
            <a:r>
              <a:rPr lang="ru-RU" sz="3200" dirty="0"/>
              <a:t>0 000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891930" y="4018891"/>
            <a:ext cx="30828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>
                <a:solidFill>
                  <a:srgbClr val="CC0066"/>
                </a:solidFill>
              </a:rPr>
              <a:t>2*1</a:t>
            </a:r>
            <a:r>
              <a:rPr lang="ru-RU" sz="3200" dirty="0"/>
              <a:t>0 000</a:t>
            </a:r>
            <a:r>
              <a:rPr lang="ru-RU" sz="3200" dirty="0">
                <a:solidFill>
                  <a:srgbClr val="CC0066"/>
                </a:solidFill>
              </a:rPr>
              <a:t>=2</a:t>
            </a:r>
            <a:r>
              <a:rPr lang="ru-RU" sz="3200" dirty="0"/>
              <a:t>0 000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611560" y="188640"/>
            <a:ext cx="7272808" cy="102146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b="1" dirty="0">
                <a:ln w="11430">
                  <a:noFill/>
                </a:ln>
                <a:solidFill>
                  <a:srgbClr val="CC0066">
                    <a:alpha val="75000"/>
                  </a:srgbClr>
                </a:solidFill>
                <a:effectLst>
                  <a:outerShdw blurRad="50800" dist="63500" dir="10800000" algn="tl">
                    <a:srgbClr val="000000">
                      <a:alpha val="30000"/>
                    </a:srgbClr>
                  </a:outerShdw>
                </a:effectLst>
              </a:rPr>
              <a:t>Как умножить число </a:t>
            </a:r>
          </a:p>
          <a:p>
            <a:r>
              <a:rPr lang="ru-RU" sz="3600" b="1" dirty="0">
                <a:ln w="11430">
                  <a:noFill/>
                </a:ln>
                <a:solidFill>
                  <a:srgbClr val="CC0066">
                    <a:alpha val="75000"/>
                  </a:srgbClr>
                </a:solidFill>
                <a:effectLst>
                  <a:outerShdw blurRad="50800" dist="63500" dir="10800000" algn="tl">
                    <a:srgbClr val="000000">
                      <a:alpha val="30000"/>
                    </a:srgbClr>
                  </a:outerShdw>
                </a:effectLst>
              </a:rPr>
              <a:t>на 10, 100, 1000,?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1556792"/>
            <a:ext cx="8568952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Blip>
                <a:blip r:embed="rId3"/>
              </a:buBlip>
            </a:pPr>
            <a:r>
              <a:rPr lang="ru-RU" sz="3400" dirty="0"/>
              <a:t>Чтобы число умножить на </a:t>
            </a:r>
            <a:r>
              <a:rPr lang="ru-RU" sz="3400" b="1" dirty="0"/>
              <a:t>10</a:t>
            </a:r>
            <a:r>
              <a:rPr lang="ru-RU" sz="3400" dirty="0"/>
              <a:t>, нужно к данному числу  </a:t>
            </a:r>
            <a:r>
              <a:rPr lang="ru-RU" sz="3400" b="1" u="sng" dirty="0"/>
              <a:t>приписать один ноль.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2996952"/>
            <a:ext cx="8568952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Blip>
                <a:blip r:embed="rId3"/>
              </a:buBlip>
            </a:pPr>
            <a:r>
              <a:rPr lang="ru-RU" sz="3400" dirty="0"/>
              <a:t>Чтобы число умножить на </a:t>
            </a:r>
            <a:r>
              <a:rPr lang="ru-RU" sz="3400" b="1" dirty="0"/>
              <a:t>100</a:t>
            </a:r>
            <a:r>
              <a:rPr lang="ru-RU" sz="3400" dirty="0"/>
              <a:t>, нужно к данному числу </a:t>
            </a:r>
            <a:r>
              <a:rPr lang="ru-RU" sz="3400" b="1" u="sng" dirty="0"/>
              <a:t>приписать два нуля.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4509120"/>
            <a:ext cx="8424936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Blip>
                <a:blip r:embed="rId3"/>
              </a:buBlip>
            </a:pPr>
            <a:r>
              <a:rPr lang="ru-RU" sz="3400" dirty="0"/>
              <a:t>Чтобы число умножить на </a:t>
            </a:r>
            <a:r>
              <a:rPr lang="ru-RU" sz="3400" b="1" dirty="0"/>
              <a:t>1000</a:t>
            </a:r>
            <a:r>
              <a:rPr lang="ru-RU" sz="3400" dirty="0"/>
              <a:t>, нужно к данному числу </a:t>
            </a:r>
            <a:r>
              <a:rPr lang="ru-RU" sz="3400" b="1" u="sng" dirty="0"/>
              <a:t>приписать три нуля.</a:t>
            </a:r>
          </a:p>
        </p:txBody>
      </p:sp>
    </p:spTree>
    <p:extLst>
      <p:ext uri="{BB962C8B-B14F-4D97-AF65-F5344CB8AC3E}">
        <p14:creationId xmlns:p14="http://schemas.microsoft.com/office/powerpoint/2010/main" val="3151499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E07EBA-461F-1F23-31CC-C9AB3B4C56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ru-RU" dirty="0"/>
              <a:t>Физкультминутка.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367B107-8EE4-69A3-E6EA-61BA53D2CF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6192688"/>
          </a:xfrm>
        </p:spPr>
        <p:txBody>
          <a:bodyPr>
            <a:noAutofit/>
          </a:bodyPr>
          <a:lstStyle/>
          <a:p>
            <a:pPr marL="571500">
              <a:lnSpc>
                <a:spcPct val="105000"/>
              </a:lnSpc>
            </a:pPr>
            <a:r>
              <a:rPr lang="ru-RU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По дорожке, по дорожке</a:t>
            </a:r>
            <a:endParaRPr lang="ru-RU" dirty="0">
              <a:effectLst/>
              <a:ea typeface="Times New Roman" panose="02020603050405020304" pitchFamily="18" charset="0"/>
            </a:endParaRPr>
          </a:p>
          <a:p>
            <a:pPr marL="571500">
              <a:lnSpc>
                <a:spcPct val="105000"/>
              </a:lnSpc>
            </a:pPr>
            <a:r>
              <a:rPr lang="ru-RU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Скачем мы на правой ножке. </a:t>
            </a:r>
            <a:endParaRPr lang="ru-RU" dirty="0">
              <a:effectLst/>
              <a:ea typeface="Times New Roman" panose="02020603050405020304" pitchFamily="18" charset="0"/>
            </a:endParaRPr>
          </a:p>
          <a:p>
            <a:pPr marL="571500">
              <a:lnSpc>
                <a:spcPct val="105000"/>
              </a:lnSpc>
            </a:pPr>
            <a:r>
              <a:rPr lang="ru-RU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И по этой же дорожке</a:t>
            </a:r>
            <a:endParaRPr lang="ru-RU" dirty="0">
              <a:effectLst/>
              <a:ea typeface="Times New Roman" panose="02020603050405020304" pitchFamily="18" charset="0"/>
            </a:endParaRPr>
          </a:p>
          <a:p>
            <a:pPr marL="571500">
              <a:lnSpc>
                <a:spcPct val="105000"/>
              </a:lnSpc>
            </a:pPr>
            <a:r>
              <a:rPr lang="ru-RU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Скачем мы на левой ножке. </a:t>
            </a:r>
            <a:endParaRPr lang="ru-RU" dirty="0">
              <a:effectLst/>
              <a:ea typeface="Times New Roman" panose="02020603050405020304" pitchFamily="18" charset="0"/>
            </a:endParaRPr>
          </a:p>
          <a:p>
            <a:pPr marL="571500">
              <a:lnSpc>
                <a:spcPct val="105000"/>
              </a:lnSpc>
            </a:pPr>
            <a:r>
              <a:rPr lang="ru-RU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По тропинке побежим,</a:t>
            </a:r>
            <a:endParaRPr lang="ru-RU" dirty="0">
              <a:effectLst/>
              <a:ea typeface="Times New Roman" panose="02020603050405020304" pitchFamily="18" charset="0"/>
            </a:endParaRPr>
          </a:p>
          <a:p>
            <a:pPr marL="571500">
              <a:lnSpc>
                <a:spcPct val="105000"/>
              </a:lnSpc>
            </a:pPr>
            <a:r>
              <a:rPr lang="ru-RU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До лужайки добежим. </a:t>
            </a:r>
            <a:endParaRPr lang="ru-RU" dirty="0">
              <a:effectLst/>
              <a:ea typeface="Times New Roman" panose="02020603050405020304" pitchFamily="18" charset="0"/>
            </a:endParaRPr>
          </a:p>
          <a:p>
            <a:pPr marL="571500">
              <a:lnSpc>
                <a:spcPct val="105000"/>
              </a:lnSpc>
            </a:pPr>
            <a:r>
              <a:rPr lang="ru-RU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На лужайке, на лужайке</a:t>
            </a:r>
            <a:endParaRPr lang="ru-RU" dirty="0">
              <a:effectLst/>
              <a:ea typeface="Times New Roman" panose="02020603050405020304" pitchFamily="18" charset="0"/>
            </a:endParaRPr>
          </a:p>
          <a:p>
            <a:pPr marL="571500">
              <a:lnSpc>
                <a:spcPct val="105000"/>
              </a:lnSpc>
            </a:pPr>
            <a:r>
              <a:rPr lang="ru-RU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Мы попрыгаем, как зайки. </a:t>
            </a:r>
            <a:endParaRPr lang="ru-RU" dirty="0">
              <a:effectLst/>
              <a:ea typeface="Times New Roman" panose="02020603050405020304" pitchFamily="18" charset="0"/>
            </a:endParaRPr>
          </a:p>
          <a:p>
            <a:pPr marL="571500">
              <a:lnSpc>
                <a:spcPct val="105000"/>
              </a:lnSpc>
            </a:pPr>
            <a:r>
              <a:rPr lang="ru-RU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Стоп! Немного отдохнем</a:t>
            </a:r>
            <a:endParaRPr lang="ru-RU" dirty="0">
              <a:effectLst/>
              <a:ea typeface="Times New Roman" panose="02020603050405020304" pitchFamily="18" charset="0"/>
            </a:endParaRPr>
          </a:p>
          <a:p>
            <a:r>
              <a:rPr lang="ru-RU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И опять писать начнем.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140954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F792F5-8054-3D2C-6C45-99F42680C0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rmAutofit fontScale="90000"/>
          </a:bodyPr>
          <a:lstStyle/>
          <a:p>
            <a:r>
              <a:rPr lang="ru-RU" dirty="0"/>
              <a:t>Взаимопроверка!!!</a:t>
            </a:r>
            <a:br>
              <a:rPr lang="ru-RU" dirty="0"/>
            </a:br>
            <a:r>
              <a:rPr lang="ru-RU" dirty="0"/>
              <a:t>Задание №102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E35C042-5C90-7017-6B70-E7C7E680B3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ru-RU" b="1" dirty="0"/>
              <a:t>         2      1 </a:t>
            </a:r>
          </a:p>
          <a:p>
            <a:pPr marL="0" indent="0">
              <a:buNone/>
            </a:pPr>
            <a:r>
              <a:rPr lang="ru-RU" b="1" dirty="0"/>
              <a:t>   407+109*5=407+545=952                                         </a:t>
            </a:r>
          </a:p>
          <a:p>
            <a:pPr marL="0" indent="0">
              <a:buNone/>
            </a:pPr>
            <a:r>
              <a:rPr lang="ru-RU" b="1" dirty="0"/>
              <a:t>         2      1   </a:t>
            </a:r>
          </a:p>
          <a:p>
            <a:pPr marL="0" indent="0">
              <a:buNone/>
            </a:pPr>
            <a:r>
              <a:rPr lang="ru-RU" b="1" dirty="0"/>
              <a:t>   903-206*4=903-824                        </a:t>
            </a:r>
          </a:p>
          <a:p>
            <a:pPr marL="0" indent="0">
              <a:buNone/>
            </a:pPr>
            <a:r>
              <a:rPr lang="ru-RU" b="1" dirty="0"/>
              <a:t>          1       2</a:t>
            </a:r>
          </a:p>
          <a:p>
            <a:pPr marL="0" indent="0">
              <a:buNone/>
            </a:pPr>
            <a:r>
              <a:rPr lang="ru-RU" b="1" dirty="0"/>
              <a:t>   (700-603)*6=97*6=582                                                                </a:t>
            </a:r>
          </a:p>
          <a:p>
            <a:pPr marL="0" indent="0">
              <a:buNone/>
            </a:pPr>
            <a:r>
              <a:rPr lang="ru-RU" b="1" dirty="0"/>
              <a:t>           1       2</a:t>
            </a:r>
          </a:p>
          <a:p>
            <a:pPr marL="0" indent="0">
              <a:buNone/>
            </a:pPr>
            <a:r>
              <a:rPr lang="ru-RU" b="1" dirty="0"/>
              <a:t>    (800-704)*7=96*7=672     </a:t>
            </a:r>
          </a:p>
        </p:txBody>
      </p:sp>
    </p:spTree>
    <p:extLst>
      <p:ext uri="{BB962C8B-B14F-4D97-AF65-F5344CB8AC3E}">
        <p14:creationId xmlns:p14="http://schemas.microsoft.com/office/powerpoint/2010/main" val="34553047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1D5490-E7D3-2240-2336-E95542E435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Работа по карточкам.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D369DD6-E087-FBF6-932D-219A29F058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204865"/>
            <a:ext cx="8229600" cy="2448272"/>
          </a:xfrm>
        </p:spPr>
        <p:txBody>
          <a:bodyPr/>
          <a:lstStyle/>
          <a:p>
            <a:r>
              <a:rPr lang="ru-RU" b="1" dirty="0"/>
              <a:t>236*1000=                     560*100=                     36*10=                           1058*10=                    1000*420=                     30*1000=                      996*100=                      8*10 000=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29689621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859565-3EED-9B8B-0384-3FCE9E137E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Задача №103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1DC97A6-7EDB-0505-816F-C8194A43D9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/>
              <a:t>Купили 3 пакета семян тыквы, по 200г в каждом , и 3 пакета семян укропа, по 100г  в каждом. На сколько граммов больше купили семян тыквы , чем семян укропа</a:t>
            </a:r>
            <a:r>
              <a:rPr lang="en-US" sz="3600" dirty="0"/>
              <a:t>?</a:t>
            </a:r>
            <a:r>
              <a:rPr lang="ru-RU" sz="36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998591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2806173"/>
              </p:ext>
            </p:extLst>
          </p:nvPr>
        </p:nvGraphicFramePr>
        <p:xfrm>
          <a:off x="1487996" y="465660"/>
          <a:ext cx="6096000" cy="11074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320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83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355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ru-RU" sz="1800" dirty="0"/>
                        <a:t>                 КУПИЛИ                                        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b="1" dirty="0"/>
                        <a:t>Семена тыквы- 3 по 200г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 b="1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ru-RU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b="1" dirty="0"/>
                        <a:t>Семена укропа-3 по 100г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 b="1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115616" y="836712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15616" y="1196752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.</a:t>
            </a:r>
          </a:p>
        </p:txBody>
      </p:sp>
      <p:sp>
        <p:nvSpPr>
          <p:cNvPr id="6" name="Правая фигурная скобка 5"/>
          <p:cNvSpPr/>
          <p:nvPr/>
        </p:nvSpPr>
        <p:spPr>
          <a:xfrm>
            <a:off x="6084168" y="836712"/>
            <a:ext cx="432048" cy="752696"/>
          </a:xfrm>
          <a:prstGeom prst="rightBrace">
            <a:avLst/>
          </a:prstGeom>
          <a:ln w="190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2800"/>
          </a:p>
        </p:txBody>
      </p:sp>
      <p:sp>
        <p:nvSpPr>
          <p:cNvPr id="7" name="TextBox 6"/>
          <p:cNvSpPr txBox="1"/>
          <p:nvPr/>
        </p:nvSpPr>
        <p:spPr>
          <a:xfrm>
            <a:off x="6732240" y="980728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rgbClr val="C00000"/>
                </a:solidFill>
              </a:rPr>
              <a:t>?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779912" y="476672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436096" y="476672"/>
            <a:ext cx="21479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На сколько больше</a:t>
            </a:r>
            <a:r>
              <a:rPr lang="en-US" dirty="0"/>
              <a:t>?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251520" y="2276872"/>
            <a:ext cx="8640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 </a:t>
            </a:r>
            <a:r>
              <a:rPr lang="ru-RU" sz="2400" dirty="0"/>
              <a:t>Сколько купили семян тыквы</a:t>
            </a:r>
            <a:r>
              <a:rPr lang="en-US" sz="2400" dirty="0"/>
              <a:t>?                                                       1)200</a:t>
            </a:r>
            <a:r>
              <a:rPr lang="ru-RU" sz="2400" dirty="0"/>
              <a:t>*3=         (т)</a:t>
            </a:r>
          </a:p>
        </p:txBody>
      </p:sp>
      <p:sp>
        <p:nvSpPr>
          <p:cNvPr id="19" name="TextBox 18"/>
          <p:cNvSpPr txBox="1"/>
          <p:nvPr/>
        </p:nvSpPr>
        <p:spPr>
          <a:xfrm flipH="1">
            <a:off x="467544" y="3020276"/>
            <a:ext cx="842493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  <a:p>
            <a:r>
              <a:rPr lang="ru-RU" sz="2400" dirty="0"/>
              <a:t>Сколько купили семян укропа</a:t>
            </a:r>
            <a:r>
              <a:rPr lang="en-US" sz="2400" dirty="0"/>
              <a:t>?</a:t>
            </a:r>
            <a:endParaRPr lang="ru-RU" sz="2400" dirty="0"/>
          </a:p>
          <a:p>
            <a:r>
              <a:rPr lang="ru-RU" sz="2400" dirty="0"/>
              <a:t>2) </a:t>
            </a:r>
            <a:r>
              <a:rPr lang="en-US" sz="2400" dirty="0"/>
              <a:t>100*3=</a:t>
            </a:r>
            <a:r>
              <a:rPr lang="ru-RU" sz="2400" dirty="0"/>
              <a:t>       (у)    </a:t>
            </a:r>
          </a:p>
          <a:p>
            <a:endParaRPr lang="en-US" sz="2400" dirty="0"/>
          </a:p>
          <a:p>
            <a:r>
              <a:rPr lang="ru-RU" sz="2400" dirty="0"/>
              <a:t>На сколько граммов больше купили семян тыквы, чем семян укропа</a:t>
            </a:r>
            <a:r>
              <a:rPr lang="en-US" sz="2400" dirty="0"/>
              <a:t>?</a:t>
            </a:r>
            <a:r>
              <a:rPr lang="ru-RU" sz="2400" dirty="0"/>
              <a:t> </a:t>
            </a:r>
            <a:endParaRPr lang="en-US" sz="2400" dirty="0"/>
          </a:p>
          <a:p>
            <a:r>
              <a:rPr lang="ru-RU" sz="2400" dirty="0"/>
              <a:t>3) </a:t>
            </a:r>
            <a:r>
              <a:rPr lang="en-US" sz="2400" dirty="0"/>
              <a:t>600-300=     (</a:t>
            </a:r>
            <a:r>
              <a:rPr lang="ru-RU" sz="2400" dirty="0"/>
              <a:t>т)                                            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451154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 animBg="1"/>
      <p:bldP spid="7" grpId="0"/>
      <p:bldP spid="9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611560" y="332656"/>
            <a:ext cx="7272808" cy="11521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dirty="0">
                <a:solidFill>
                  <a:srgbClr val="FF0000"/>
                </a:solidFill>
              </a:rPr>
              <a:t>Домашнее задание</a:t>
            </a:r>
            <a:endParaRPr lang="ru-RU" sz="5400" dirty="0">
              <a:ln w="11430">
                <a:noFill/>
              </a:ln>
              <a:solidFill>
                <a:srgbClr val="FF0000"/>
              </a:solidFill>
              <a:effectLst>
                <a:outerShdw blurRad="50800" dist="63500" dir="108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99592" y="2132856"/>
            <a:ext cx="698477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Blip>
                <a:blip r:embed="rId3"/>
              </a:buBlip>
            </a:pPr>
            <a:r>
              <a:rPr lang="ru-RU" sz="6000" dirty="0"/>
              <a:t>   Стр.26</a:t>
            </a:r>
          </a:p>
          <a:p>
            <a:pPr marL="342900" indent="-342900"/>
            <a:r>
              <a:rPr lang="ru-RU" sz="6000" dirty="0"/>
              <a:t>      №.108                    </a:t>
            </a:r>
            <a:r>
              <a:rPr lang="ru-RU" sz="4000" dirty="0"/>
              <a:t>Сложение и вычитание выполняем поразрядно.</a:t>
            </a:r>
            <a:endParaRPr lang="ru-RU" sz="4000" b="1" u="sng" dirty="0"/>
          </a:p>
        </p:txBody>
      </p:sp>
    </p:spTree>
    <p:extLst>
      <p:ext uri="{BB962C8B-B14F-4D97-AF65-F5344CB8AC3E}">
        <p14:creationId xmlns:p14="http://schemas.microsoft.com/office/powerpoint/2010/main" val="3151499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325" y="-46038"/>
            <a:ext cx="9266238" cy="6950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 descr="C:\Users\учитель\Desktop\8dd0417973077e1f5ff7d7790a691b3c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282738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267743" y="1772816"/>
            <a:ext cx="4176465" cy="2016224"/>
          </a:xfrm>
          <a:prstGeom prst="rect">
            <a:avLst/>
          </a:prstGeom>
          <a:noFill/>
        </p:spPr>
        <p:txBody>
          <a:bodyPr wrap="none" rtlCol="0">
            <a:prstTxWarp prst="textSto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200" b="1" dirty="0">
                <a:ln w="1143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Молодцы!</a:t>
            </a:r>
          </a:p>
        </p:txBody>
      </p:sp>
    </p:spTree>
    <p:extLst>
      <p:ext uri="{BB962C8B-B14F-4D97-AF65-F5344CB8AC3E}">
        <p14:creationId xmlns:p14="http://schemas.microsoft.com/office/powerpoint/2010/main" val="333971707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Другая 6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6C0000"/>
      </a:hlink>
      <a:folHlink>
        <a:srgbClr val="974806"/>
      </a:folHlink>
    </a:clrScheme>
    <a:fontScheme name="Другая 1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Оформление по умолчанию">
  <a:themeElements>
    <a:clrScheme name="Оформление по умолчанию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Оформление по умолчанию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radeshow">
  <a:themeElements>
    <a:clrScheme name="Tradeshow">
      <a:dk1>
        <a:srgbClr val="3F3F3F"/>
      </a:dk1>
      <a:lt1>
        <a:srgbClr val="FFFFFF"/>
      </a:lt1>
      <a:dk2>
        <a:srgbClr val="7DAFC3"/>
      </a:dk2>
      <a:lt2>
        <a:srgbClr val="E5E4DF"/>
      </a:lt2>
      <a:accent1>
        <a:srgbClr val="7C959A"/>
      </a:accent1>
      <a:accent2>
        <a:srgbClr val="DB8631"/>
      </a:accent2>
      <a:accent3>
        <a:srgbClr val="E3CC5A"/>
      </a:accent3>
      <a:accent4>
        <a:srgbClr val="ACADA8"/>
      </a:accent4>
      <a:accent5>
        <a:srgbClr val="927C61"/>
      </a:accent5>
      <a:accent6>
        <a:srgbClr val="B3B435"/>
      </a:accent6>
      <a:hlink>
        <a:srgbClr val="0079A4"/>
      </a:hlink>
      <a:folHlink>
        <a:srgbClr val="595959"/>
      </a:folHlink>
    </a:clrScheme>
    <a:fontScheme name="Tradeshow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宋体"/>
        <a:font script="Hant" typeface="新細明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adeshow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300000"/>
              </a:schemeClr>
            </a:gs>
            <a:gs pos="35000">
              <a:schemeClr val="phClr">
                <a:tint val="45000"/>
                <a:satMod val="300000"/>
              </a:schemeClr>
            </a:gs>
            <a:gs pos="69000">
              <a:schemeClr val="phClr">
                <a:tint val="45000"/>
                <a:satMod val="350000"/>
              </a:schemeClr>
            </a:gs>
            <a:gs pos="100000">
              <a:schemeClr val="phClr">
                <a:tint val="60000"/>
                <a:satMod val="350000"/>
              </a:schemeClr>
            </a:gs>
          </a:gsLst>
          <a:path path="circle">
            <a:fillToRect l="50000" t="50000" r="100000" b="100000"/>
          </a:path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38475" cap="flat" cmpd="sng" algn="ctr">
          <a:solidFill>
            <a:schemeClr val="phClr"/>
          </a:solidFill>
          <a:prstDash val="solid"/>
        </a:ln>
        <a:ln w="548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4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angle"/>
            <a:contourClr>
              <a:schemeClr val="phClr">
                <a:shade val="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20000">
              <a:schemeClr val="phClr">
                <a:tint val="80000"/>
                <a:lumMod val="100000"/>
              </a:schemeClr>
            </a:gs>
            <a:gs pos="100000">
              <a:schemeClr val="phClr">
                <a:tint val="100000"/>
                <a:lumMod val="80000"/>
              </a:schemeClr>
            </a:gs>
          </a:gsLst>
          <a:path path="circle">
            <a:fillToRect l="50000" t="20000" r="100000" b="100000"/>
          </a:path>
        </a:gradFill>
        <a:gradFill rotWithShape="1">
          <a:gsLst>
            <a:gs pos="0">
              <a:schemeClr val="phClr">
                <a:tint val="100000"/>
                <a:lumMod val="100000"/>
              </a:schemeClr>
            </a:gs>
            <a:gs pos="100000">
              <a:schemeClr val="phClr">
                <a:shade val="100000"/>
                <a:lumMod val="60000"/>
              </a:schemeClr>
            </a:gs>
          </a:gsLst>
          <a:path path="circle">
            <a:fillToRect l="50000" t="20000" r="100000" b="10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1696</TotalTime>
  <Words>454</Words>
  <Application>Microsoft Office PowerPoint</Application>
  <PresentationFormat>Экран (4:3)</PresentationFormat>
  <Paragraphs>116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4</vt:i4>
      </vt:variant>
      <vt:variant>
        <vt:lpstr>Заголовки слайдов</vt:lpstr>
      </vt:variant>
      <vt:variant>
        <vt:i4>17</vt:i4>
      </vt:variant>
    </vt:vector>
  </HeadingPairs>
  <TitlesOfParts>
    <vt:vector size="26" baseType="lpstr">
      <vt:lpstr>Arial</vt:lpstr>
      <vt:lpstr>Arial Black</vt:lpstr>
      <vt:lpstr>Calibri</vt:lpstr>
      <vt:lpstr>Candara</vt:lpstr>
      <vt:lpstr>Times New Roman</vt:lpstr>
      <vt:lpstr>Тема Office</vt:lpstr>
      <vt:lpstr>Оформление по умолчанию</vt:lpstr>
      <vt:lpstr>Tradeshow</vt:lpstr>
      <vt:lpstr>1_Тема Office</vt:lpstr>
      <vt:lpstr>Презентация PowerPoint</vt:lpstr>
      <vt:lpstr>Презентация PowerPoint</vt:lpstr>
      <vt:lpstr>Презентация PowerPoint</vt:lpstr>
      <vt:lpstr>Реши, заменяя сложение умножением.</vt:lpstr>
      <vt:lpstr>Реши, заменяя умножение сложением.</vt:lpstr>
      <vt:lpstr>Решите  задачи</vt:lpstr>
      <vt:lpstr>Презентация PowerPoint</vt:lpstr>
      <vt:lpstr>Презентация PowerPoint</vt:lpstr>
      <vt:lpstr>Презентация PowerPoint</vt:lpstr>
      <vt:lpstr>Презентация PowerPoint</vt:lpstr>
      <vt:lpstr>Физкультминутка.</vt:lpstr>
      <vt:lpstr>Взаимопроверка!!! Задание №102</vt:lpstr>
      <vt:lpstr>Работа по карточкам.</vt:lpstr>
      <vt:lpstr>Задача №103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презентации</dc:title>
  <dc:creator>Елена</dc:creator>
  <cp:lastModifiedBy>hp</cp:lastModifiedBy>
  <cp:revision>60</cp:revision>
  <dcterms:created xsi:type="dcterms:W3CDTF">2014-08-08T16:01:14Z</dcterms:created>
  <dcterms:modified xsi:type="dcterms:W3CDTF">2023-10-07T14:11:18Z</dcterms:modified>
</cp:coreProperties>
</file>