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8"/>
  </p:notesMasterIdLst>
  <p:sldIdLst>
    <p:sldId id="268" r:id="rId2"/>
    <p:sldId id="256" r:id="rId3"/>
    <p:sldId id="257" r:id="rId4"/>
    <p:sldId id="258" r:id="rId5"/>
    <p:sldId id="259" r:id="rId6"/>
    <p:sldId id="260" r:id="rId7"/>
    <p:sldId id="262" r:id="rId8"/>
    <p:sldId id="261" r:id="rId9"/>
    <p:sldId id="263" r:id="rId10"/>
    <p:sldId id="264" r:id="rId11"/>
    <p:sldId id="265" r:id="rId12"/>
    <p:sldId id="266" r:id="rId13"/>
    <p:sldId id="267" r:id="rId14"/>
    <p:sldId id="269" r:id="rId15"/>
    <p:sldId id="272" r:id="rId16"/>
    <p:sldId id="270" r:id="rId17"/>
    <p:sldId id="271" r:id="rId18"/>
    <p:sldId id="302" r:id="rId19"/>
    <p:sldId id="301" r:id="rId20"/>
    <p:sldId id="300" r:id="rId21"/>
    <p:sldId id="299" r:id="rId22"/>
    <p:sldId id="298" r:id="rId23"/>
    <p:sldId id="297" r:id="rId24"/>
    <p:sldId id="296" r:id="rId25"/>
    <p:sldId id="295" r:id="rId26"/>
    <p:sldId id="294" r:id="rId27"/>
    <p:sldId id="293" r:id="rId28"/>
    <p:sldId id="292" r:id="rId29"/>
    <p:sldId id="291" r:id="rId30"/>
    <p:sldId id="290" r:id="rId31"/>
    <p:sldId id="289" r:id="rId32"/>
    <p:sldId id="288" r:id="rId33"/>
    <p:sldId id="287" r:id="rId34"/>
    <p:sldId id="286" r:id="rId35"/>
    <p:sldId id="285" r:id="rId36"/>
    <p:sldId id="284" r:id="rId37"/>
    <p:sldId id="283" r:id="rId38"/>
    <p:sldId id="282" r:id="rId39"/>
    <p:sldId id="281" r:id="rId40"/>
    <p:sldId id="280" r:id="rId41"/>
    <p:sldId id="279" r:id="rId42"/>
    <p:sldId id="278" r:id="rId43"/>
    <p:sldId id="277" r:id="rId44"/>
    <p:sldId id="276" r:id="rId45"/>
    <p:sldId id="275" r:id="rId46"/>
    <p:sldId id="274" r:id="rId4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7436" autoAdjust="0"/>
  </p:normalViewPr>
  <p:slideViewPr>
    <p:cSldViewPr>
      <p:cViewPr>
        <p:scale>
          <a:sx n="70" d="100"/>
          <a:sy n="70" d="100"/>
        </p:scale>
        <p:origin x="-1572" y="-79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51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17BD248-5FE9-4B19-AF86-0F95249E2020}" type="datetimeFigureOut">
              <a:rPr lang="ru-RU" smtClean="0"/>
              <a:pPr/>
              <a:t>21.04.2015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5DB1873-279B-4DAB-9B70-093DED8E218E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DB1873-279B-4DAB-9B70-093DED8E218E}" type="slidenum">
              <a:rPr lang="ru-RU" smtClean="0"/>
              <a:pPr/>
              <a:t>25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272829-10BB-44B0-AA38-DFF459AE5020}" type="datetimeFigureOut">
              <a:rPr lang="ru-RU" smtClean="0"/>
              <a:pPr/>
              <a:t>21.04.2015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3B07E1-6B5A-4E75-92F4-6297ED34477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272829-10BB-44B0-AA38-DFF459AE5020}" type="datetimeFigureOut">
              <a:rPr lang="ru-RU" smtClean="0"/>
              <a:pPr/>
              <a:t>21.04.2015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3B07E1-6B5A-4E75-92F4-6297ED34477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272829-10BB-44B0-AA38-DFF459AE5020}" type="datetimeFigureOut">
              <a:rPr lang="ru-RU" smtClean="0"/>
              <a:pPr/>
              <a:t>21.04.2015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3B07E1-6B5A-4E75-92F4-6297ED34477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272829-10BB-44B0-AA38-DFF459AE5020}" type="datetimeFigureOut">
              <a:rPr lang="ru-RU" smtClean="0"/>
              <a:pPr/>
              <a:t>21.04.2015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3B07E1-6B5A-4E75-92F4-6297ED34477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272829-10BB-44B0-AA38-DFF459AE5020}" type="datetimeFigureOut">
              <a:rPr lang="ru-RU" smtClean="0"/>
              <a:pPr/>
              <a:t>21.04.2015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3B07E1-6B5A-4E75-92F4-6297ED34477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272829-10BB-44B0-AA38-DFF459AE5020}" type="datetimeFigureOut">
              <a:rPr lang="ru-RU" smtClean="0"/>
              <a:pPr/>
              <a:t>21.04.2015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3B07E1-6B5A-4E75-92F4-6297ED34477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272829-10BB-44B0-AA38-DFF459AE5020}" type="datetimeFigureOut">
              <a:rPr lang="ru-RU" smtClean="0"/>
              <a:pPr/>
              <a:t>21.04.2015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3B07E1-6B5A-4E75-92F4-6297ED34477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272829-10BB-44B0-AA38-DFF459AE5020}" type="datetimeFigureOut">
              <a:rPr lang="ru-RU" smtClean="0"/>
              <a:pPr/>
              <a:t>21.04.2015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3B07E1-6B5A-4E75-92F4-6297ED34477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272829-10BB-44B0-AA38-DFF459AE5020}" type="datetimeFigureOut">
              <a:rPr lang="ru-RU" smtClean="0"/>
              <a:pPr/>
              <a:t>21.04.2015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3B07E1-6B5A-4E75-92F4-6297ED34477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272829-10BB-44B0-AA38-DFF459AE5020}" type="datetimeFigureOut">
              <a:rPr lang="ru-RU" smtClean="0"/>
              <a:pPr/>
              <a:t>21.04.2015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3B07E1-6B5A-4E75-92F4-6297ED34477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272829-10BB-44B0-AA38-DFF459AE5020}" type="datetimeFigureOut">
              <a:rPr lang="ru-RU" smtClean="0"/>
              <a:pPr/>
              <a:t>21.04.2015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3B07E1-6B5A-4E75-92F4-6297ED34477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272829-10BB-44B0-AA38-DFF459AE5020}" type="datetimeFigureOut">
              <a:rPr lang="ru-RU" smtClean="0"/>
              <a:pPr/>
              <a:t>21.04.2015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3B07E1-6B5A-4E75-92F4-6297ED34477B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http://vignette2.wikia.nocookie.net/science/images/a/ad/Kubok_Likurga.jpg/revision/latest?cb=20090523075625&amp;path-prefix=ru" TargetMode="Externa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http://vignette3.wikia.nocookie.net/science/images/5/5e/AFMsetup.jpg/revision/latest?cb=20090929194728&amp;path-prefix=ru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2.9 Нанотехнологиии наука будущего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4" name="Рисунок 3" descr="Kubok Likurga">
            <a:hlinkClick r:id="rId2"/>
          </p:cNvPr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"/>
            <a:ext cx="385762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417638"/>
          </a:xfrm>
          <a:solidFill>
            <a:schemeClr val="bg1">
              <a:lumMod val="85000"/>
            </a:schemeClr>
          </a:solidFill>
        </p:spPr>
        <p:txBody>
          <a:bodyPr>
            <a:normAutofit fontScale="90000"/>
          </a:bodyPr>
          <a:lstStyle/>
          <a:p>
            <a:r>
              <a:rPr lang="ru-RU" b="1" dirty="0" smtClean="0"/>
              <a:t>Микроигла в консолях для сканирования в микроскопах</a:t>
            </a:r>
            <a:endParaRPr lang="ru-RU" b="1" dirty="0"/>
          </a:p>
        </p:txBody>
      </p:sp>
      <p:pic>
        <p:nvPicPr>
          <p:cNvPr id="4" name="Содержимое 3" descr="AFMsetup">
            <a:hlinkClick r:id="rId2"/>
          </p:cNvPr>
          <p:cNvPicPr>
            <a:picLocks noGrp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1707466" y="1600200"/>
            <a:ext cx="5729067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417638"/>
          </a:xfrm>
        </p:spPr>
        <p:txBody>
          <a:bodyPr>
            <a:noAutofit/>
          </a:bodyPr>
          <a:lstStyle/>
          <a:p>
            <a:r>
              <a:rPr lang="ru-RU" sz="2800" b="1" dirty="0" smtClean="0"/>
              <a:t>Устройство, способное обнаруживать отдельные молекулы, выявление генетических или онкологических заболеваний</a:t>
            </a:r>
            <a:endParaRPr lang="ru-RU" sz="28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1.1 Нано трубки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190750" y="2696369"/>
            <a:ext cx="4762500" cy="2333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417638"/>
          </a:xfrm>
          <a:solidFill>
            <a:schemeClr val="tx2">
              <a:lumMod val="20000"/>
              <a:lumOff val="80000"/>
            </a:schemeClr>
          </a:solidFill>
        </p:spPr>
        <p:txBody>
          <a:bodyPr>
            <a:noAutofit/>
          </a:bodyPr>
          <a:lstStyle/>
          <a:p>
            <a:r>
              <a:rPr lang="ru-RU" sz="3200" b="1" dirty="0"/>
              <a:t>У</a:t>
            </a:r>
            <a:r>
              <a:rPr lang="ru-RU" sz="3200" b="1" dirty="0" smtClean="0"/>
              <a:t>стройство</a:t>
            </a:r>
            <a:r>
              <a:rPr lang="ru-RU" sz="3200" b="1" dirty="0"/>
              <a:t>  для создания, обработки и манипуляции атомами, молекулами и </a:t>
            </a:r>
            <a:r>
              <a:rPr lang="ru-RU" sz="3200" b="1" dirty="0" err="1"/>
              <a:t>наночастицами</a:t>
            </a:r>
            <a:r>
              <a:rPr lang="ru-RU" sz="3200" b="1" dirty="0"/>
              <a:t>.</a:t>
            </a:r>
            <a:endParaRPr lang="ru-RU" sz="3200" dirty="0"/>
          </a:p>
        </p:txBody>
      </p:sp>
      <p:pic>
        <p:nvPicPr>
          <p:cNvPr id="4" name="Содержимое 3" descr="1.3 Нано комаха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1428736"/>
            <a:ext cx="9143999" cy="5429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785926"/>
          </a:xfrm>
          <a:solidFill>
            <a:schemeClr val="accent3">
              <a:lumMod val="40000"/>
              <a:lumOff val="60000"/>
            </a:schemeClr>
          </a:solidFill>
        </p:spPr>
        <p:txBody>
          <a:bodyPr>
            <a:noAutofit/>
          </a:bodyPr>
          <a:lstStyle/>
          <a:p>
            <a:pPr algn="l"/>
            <a:r>
              <a:rPr lang="ru-RU" sz="1800" b="1" dirty="0"/>
              <a:t>Материалы с новыми </a:t>
            </a:r>
            <a:r>
              <a:rPr lang="ru-RU" sz="1800" b="1" dirty="0" smtClean="0"/>
              <a:t>свойствами  Это</a:t>
            </a:r>
            <a:r>
              <a:rPr lang="ru-RU" sz="1800" b="1" dirty="0"/>
              <a:t> прозрачный и </a:t>
            </a:r>
            <a:r>
              <a:rPr lang="ru-RU" sz="1800" b="1" dirty="0" smtClean="0"/>
              <a:t>гибкий</a:t>
            </a:r>
            <a:r>
              <a:rPr lang="ru-RU" sz="1800" b="1" dirty="0"/>
              <a:t> материал с </a:t>
            </a:r>
            <a:r>
              <a:rPr lang="ru-RU" sz="1800" b="1" dirty="0" smtClean="0"/>
              <a:t>легкостью пластика</a:t>
            </a:r>
            <a:r>
              <a:rPr lang="ru-RU" sz="1800" b="1" dirty="0"/>
              <a:t> и твердостью стали, </a:t>
            </a:r>
            <a:r>
              <a:rPr lang="ru-RU" sz="1800" b="1" dirty="0" smtClean="0"/>
              <a:t>гибкое</a:t>
            </a:r>
            <a:r>
              <a:rPr lang="ru-RU" sz="1800" b="1" dirty="0"/>
              <a:t> пластиковое покрытие, представляющее собой </a:t>
            </a:r>
            <a:r>
              <a:rPr lang="ru-RU" sz="1800" b="1" dirty="0" err="1" smtClean="0"/>
              <a:t>сол-нечнуюбатарею,материал</a:t>
            </a:r>
            <a:r>
              <a:rPr lang="ru-RU" sz="1800" b="1" dirty="0"/>
              <a:t> для электрода электрической </a:t>
            </a:r>
            <a:r>
              <a:rPr lang="ru-RU" sz="1800" b="1" dirty="0" smtClean="0"/>
              <a:t>батареи</a:t>
            </a:r>
            <a:r>
              <a:rPr lang="ru-RU" sz="1800" b="1" dirty="0"/>
              <a:t>, </a:t>
            </a:r>
            <a:r>
              <a:rPr lang="ru-RU" sz="1800" b="1" dirty="0" smtClean="0"/>
              <a:t>которая в</a:t>
            </a:r>
            <a:r>
              <a:rPr lang="ru-RU" sz="1800" b="1" dirty="0"/>
              <a:t> десятки и сотни раз сильнее обычной</a:t>
            </a:r>
            <a:r>
              <a:rPr lang="ru-RU" sz="1800" b="1" dirty="0" smtClean="0"/>
              <a:t>. </a:t>
            </a:r>
            <a:endParaRPr lang="ru-RU" sz="1800" dirty="0"/>
          </a:p>
        </p:txBody>
      </p:sp>
      <p:pic>
        <p:nvPicPr>
          <p:cNvPr id="4" name="Содержимое 3" descr="1.10 Наномолекулы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1714488"/>
            <a:ext cx="9144000" cy="5143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solidFill>
            <a:schemeClr val="bg1">
              <a:lumMod val="85000"/>
            </a:schemeClr>
          </a:solidFill>
        </p:spPr>
        <p:txBody>
          <a:bodyPr>
            <a:normAutofit fontScale="92500"/>
          </a:bodyPr>
          <a:lstStyle/>
          <a:p>
            <a:pPr>
              <a:buNone/>
            </a:pPr>
            <a:r>
              <a:rPr lang="ru-RU" b="1" dirty="0" smtClean="0"/>
              <a:t>   Даже</a:t>
            </a:r>
            <a:r>
              <a:rPr lang="ru-RU" b="1" dirty="0"/>
              <a:t> на современном уровне </a:t>
            </a:r>
            <a:r>
              <a:rPr lang="ru-RU" b="1" dirty="0" err="1"/>
              <a:t>нанотехнология</a:t>
            </a:r>
            <a:r>
              <a:rPr lang="ru-RU" b="1" dirty="0"/>
              <a:t> </a:t>
            </a:r>
          </a:p>
          <a:p>
            <a:pPr>
              <a:buNone/>
            </a:pPr>
            <a:r>
              <a:rPr lang="ru-RU" b="1" dirty="0" smtClean="0"/>
              <a:t>позволяет</a:t>
            </a:r>
            <a:r>
              <a:rPr lang="ru-RU" b="1" dirty="0"/>
              <a:t> </a:t>
            </a:r>
            <a:r>
              <a:rPr lang="ru-RU" b="1" dirty="0" smtClean="0"/>
              <a:t>получить</a:t>
            </a:r>
            <a:r>
              <a:rPr lang="ru-RU" b="1" dirty="0"/>
              <a:t> гибкие пластиковые экраны с </a:t>
            </a:r>
            <a:endParaRPr lang="ru-RU" b="1" dirty="0" smtClean="0"/>
          </a:p>
          <a:p>
            <a:pPr>
              <a:buNone/>
            </a:pPr>
            <a:r>
              <a:rPr lang="ru-RU" b="1" dirty="0" smtClean="0"/>
              <a:t>толщиной бумажного</a:t>
            </a:r>
            <a:r>
              <a:rPr lang="ru-RU" b="1" dirty="0"/>
              <a:t> </a:t>
            </a:r>
            <a:r>
              <a:rPr lang="ru-RU" b="1" dirty="0" smtClean="0"/>
              <a:t>листа</a:t>
            </a:r>
            <a:r>
              <a:rPr lang="ru-RU" b="1" dirty="0"/>
              <a:t>, и яркостью </a:t>
            </a:r>
            <a:endParaRPr lang="ru-RU" b="1" dirty="0" smtClean="0"/>
          </a:p>
          <a:p>
            <a:pPr>
              <a:buNone/>
            </a:pPr>
            <a:r>
              <a:rPr lang="ru-RU" b="1" dirty="0" smtClean="0"/>
              <a:t>современного</a:t>
            </a:r>
            <a:r>
              <a:rPr lang="ru-RU" b="1" dirty="0"/>
              <a:t> </a:t>
            </a:r>
            <a:r>
              <a:rPr lang="ru-RU" b="1" dirty="0" smtClean="0"/>
              <a:t>монитора</a:t>
            </a:r>
            <a:r>
              <a:rPr lang="ru-RU" b="1" dirty="0"/>
              <a:t>, компактную </a:t>
            </a:r>
            <a:r>
              <a:rPr lang="ru-RU" b="1" dirty="0" smtClean="0"/>
              <a:t>электронику</a:t>
            </a:r>
            <a:r>
              <a:rPr lang="ru-RU" b="1" dirty="0"/>
              <a:t> </a:t>
            </a:r>
            <a:endParaRPr lang="ru-RU" b="1" dirty="0" smtClean="0"/>
          </a:p>
          <a:p>
            <a:pPr>
              <a:buNone/>
            </a:pPr>
            <a:r>
              <a:rPr lang="ru-RU" b="1" dirty="0" smtClean="0"/>
              <a:t>на</a:t>
            </a:r>
            <a:r>
              <a:rPr lang="ru-RU" b="1" dirty="0"/>
              <a:t> </a:t>
            </a:r>
            <a:r>
              <a:rPr lang="ru-RU" b="1" dirty="0" smtClean="0"/>
              <a:t>основе</a:t>
            </a:r>
            <a:r>
              <a:rPr lang="ru-RU" b="1" dirty="0"/>
              <a:t> </a:t>
            </a:r>
            <a:r>
              <a:rPr lang="ru-RU" b="1" dirty="0" smtClean="0"/>
              <a:t>соединений углерода</a:t>
            </a:r>
            <a:r>
              <a:rPr lang="ru-RU" b="1" dirty="0"/>
              <a:t>, с размерами и </a:t>
            </a:r>
            <a:endParaRPr lang="ru-RU" b="1" dirty="0" smtClean="0"/>
          </a:p>
          <a:p>
            <a:pPr>
              <a:buNone/>
            </a:pPr>
            <a:r>
              <a:rPr lang="ru-RU" b="1" dirty="0" smtClean="0"/>
              <a:t>энергоемкостью</a:t>
            </a:r>
            <a:r>
              <a:rPr lang="ru-RU" b="1" dirty="0"/>
              <a:t> в </a:t>
            </a:r>
            <a:r>
              <a:rPr lang="ru-RU" b="1" dirty="0" smtClean="0"/>
              <a:t>сотни </a:t>
            </a:r>
            <a:r>
              <a:rPr lang="ru-RU" b="1" dirty="0"/>
              <a:t> раз ниже современных. </a:t>
            </a:r>
            <a:r>
              <a:rPr lang="ru-RU" b="1" dirty="0" smtClean="0"/>
              <a:t>А</a:t>
            </a:r>
          </a:p>
          <a:p>
            <a:pPr>
              <a:buNone/>
            </a:pPr>
            <a:r>
              <a:rPr lang="ru-RU" b="1" dirty="0"/>
              <a:t> ещё </a:t>
            </a:r>
            <a:r>
              <a:rPr lang="ru-RU" b="1" dirty="0" err="1" smtClean="0"/>
              <a:t>нанотехнология</a:t>
            </a:r>
            <a:r>
              <a:rPr lang="ru-RU" b="1" dirty="0"/>
              <a:t> </a:t>
            </a:r>
            <a:r>
              <a:rPr lang="ru-RU" b="1" dirty="0" smtClean="0"/>
              <a:t>-это</a:t>
            </a:r>
            <a:r>
              <a:rPr lang="ru-RU" b="1" dirty="0"/>
              <a:t> легкие гибкие конструктивные и </a:t>
            </a:r>
            <a:r>
              <a:rPr lang="ru-RU" b="1" dirty="0" smtClean="0"/>
              <a:t>строительные</a:t>
            </a:r>
            <a:r>
              <a:rPr lang="ru-RU" b="1" dirty="0"/>
              <a:t> материалы, </a:t>
            </a:r>
            <a:r>
              <a:rPr lang="ru-RU" b="1" dirty="0" smtClean="0"/>
              <a:t>высокоэффективные</a:t>
            </a:r>
            <a:r>
              <a:rPr lang="ru-RU" b="1" dirty="0"/>
              <a:t> фильтры </a:t>
            </a:r>
            <a:r>
              <a:rPr lang="ru-RU" b="1" dirty="0" smtClean="0"/>
              <a:t>для</a:t>
            </a:r>
          </a:p>
          <a:p>
            <a:pPr>
              <a:buNone/>
            </a:pPr>
            <a:r>
              <a:rPr lang="ru-RU" b="1" dirty="0"/>
              <a:t> </a:t>
            </a:r>
            <a:r>
              <a:rPr lang="ru-RU" b="1" dirty="0" smtClean="0"/>
              <a:t>   воздуха</a:t>
            </a:r>
            <a:r>
              <a:rPr lang="ru-RU" b="1" dirty="0"/>
              <a:t> и </a:t>
            </a:r>
            <a:r>
              <a:rPr lang="ru-RU" b="1" dirty="0" smtClean="0"/>
              <a:t>воды, лекарства</a:t>
            </a:r>
            <a:r>
              <a:rPr lang="ru-RU" b="1" dirty="0"/>
              <a:t> </a:t>
            </a:r>
            <a:r>
              <a:rPr lang="ru-RU" b="1" dirty="0" smtClean="0"/>
              <a:t>и</a:t>
            </a:r>
            <a:r>
              <a:rPr lang="ru-RU" b="1" dirty="0"/>
              <a:t> косметика</a:t>
            </a:r>
            <a:r>
              <a:rPr lang="ru-RU" b="1" dirty="0" smtClean="0"/>
              <a:t>,</a:t>
            </a:r>
            <a:r>
              <a:rPr lang="ru-RU" b="1" dirty="0"/>
              <a:t> </a:t>
            </a:r>
            <a:endParaRPr lang="ru-RU" b="1" dirty="0" smtClean="0"/>
          </a:p>
          <a:p>
            <a:pPr>
              <a:buNone/>
            </a:pPr>
            <a:r>
              <a:rPr lang="ru-RU" b="1" dirty="0" smtClean="0"/>
              <a:t>    действующие</a:t>
            </a:r>
            <a:r>
              <a:rPr lang="ru-RU" b="1" dirty="0"/>
              <a:t> на </a:t>
            </a:r>
            <a:r>
              <a:rPr lang="ru-RU" b="1" dirty="0" smtClean="0"/>
              <a:t>более</a:t>
            </a:r>
            <a:r>
              <a:rPr lang="ru-RU" b="1" dirty="0"/>
              <a:t> </a:t>
            </a:r>
            <a:r>
              <a:rPr lang="ru-RU" b="1" dirty="0" smtClean="0"/>
              <a:t>глубоком</a:t>
            </a:r>
            <a:r>
              <a:rPr lang="ru-RU" b="1" dirty="0"/>
              <a:t> </a:t>
            </a:r>
            <a:r>
              <a:rPr lang="ru-RU" b="1" dirty="0" smtClean="0"/>
              <a:t>уровне</a:t>
            </a:r>
            <a:r>
              <a:rPr lang="ru-RU" b="1" dirty="0"/>
              <a:t>, </a:t>
            </a:r>
            <a:endParaRPr lang="ru-RU" b="1" dirty="0" smtClean="0"/>
          </a:p>
          <a:p>
            <a:pPr>
              <a:buNone/>
            </a:pPr>
            <a:r>
              <a:rPr lang="ru-RU" b="1" dirty="0" smtClean="0"/>
              <a:t>    стремительное</a:t>
            </a:r>
            <a:r>
              <a:rPr lang="ru-RU" b="1" dirty="0"/>
              <a:t> удешевление </a:t>
            </a:r>
            <a:r>
              <a:rPr lang="ru-RU" b="1" dirty="0" smtClean="0"/>
              <a:t>стоимости полета</a:t>
            </a:r>
            <a:r>
              <a:rPr lang="ru-RU" b="1" dirty="0"/>
              <a:t> в космос, и </a:t>
            </a:r>
            <a:r>
              <a:rPr lang="ru-RU" b="1" dirty="0" smtClean="0"/>
              <a:t>многое-многое</a:t>
            </a:r>
            <a:r>
              <a:rPr lang="ru-RU" b="1" dirty="0"/>
              <a:t> другое.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417638"/>
          </a:xfrm>
          <a:solidFill>
            <a:schemeClr val="accent5">
              <a:lumMod val="40000"/>
              <a:lumOff val="60000"/>
            </a:schemeClr>
          </a:solidFill>
        </p:spPr>
        <p:txBody>
          <a:bodyPr>
            <a:noAutofit/>
          </a:bodyPr>
          <a:lstStyle/>
          <a:p>
            <a:pPr algn="l"/>
            <a:r>
              <a:rPr lang="ru-RU" sz="2800" b="1" dirty="0"/>
              <a:t>Ричард Фейнман предположил, что возможно </a:t>
            </a:r>
            <a:r>
              <a:rPr lang="ru-RU" sz="2800" b="1" dirty="0" err="1" smtClean="0"/>
              <a:t>механи-чески</a:t>
            </a:r>
            <a:r>
              <a:rPr lang="ru-RU" sz="2800" b="1" dirty="0"/>
              <a:t> </a:t>
            </a:r>
            <a:r>
              <a:rPr lang="ru-RU" sz="2800" b="1" dirty="0" smtClean="0"/>
              <a:t>перемещать</a:t>
            </a:r>
            <a:r>
              <a:rPr lang="ru-RU" sz="2800" b="1" dirty="0"/>
              <a:t> одиночные атомы, при помощи манипулятора </a:t>
            </a:r>
            <a:endParaRPr lang="ru-RU" sz="2800" dirty="0"/>
          </a:p>
        </p:txBody>
      </p:sp>
      <p:pic>
        <p:nvPicPr>
          <p:cNvPr id="4" name="Содержимое 3" descr="2.1 Ричард Фейнман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643174" y="1428736"/>
            <a:ext cx="3643338" cy="49292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417638"/>
          </a:xfrm>
          <a:solidFill>
            <a:schemeClr val="accent6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 algn="l"/>
            <a:r>
              <a:rPr lang="ru-RU" sz="2700" b="1" dirty="0" smtClean="0"/>
              <a:t>Сейчас</a:t>
            </a:r>
            <a:r>
              <a:rPr lang="ru-RU" sz="2700" b="1" dirty="0"/>
              <a:t> рассматривается возможность </a:t>
            </a:r>
            <a:r>
              <a:rPr lang="ru-RU" sz="2700" b="1" dirty="0" smtClean="0"/>
              <a:t>механического</a:t>
            </a:r>
            <a:r>
              <a:rPr lang="ru-RU" sz="2700" b="1" dirty="0"/>
              <a:t> </a:t>
            </a:r>
            <a:r>
              <a:rPr lang="ru-RU" sz="2700" b="1" dirty="0" err="1" smtClean="0"/>
              <a:t>ман-ипулирования</a:t>
            </a:r>
            <a:r>
              <a:rPr lang="ru-RU" sz="2700" b="1" dirty="0"/>
              <a:t> молекулами и создание </a:t>
            </a:r>
            <a:r>
              <a:rPr lang="ru-RU" sz="2700" b="1" dirty="0" smtClean="0"/>
              <a:t>самовоспроизводящихся</a:t>
            </a:r>
            <a:r>
              <a:rPr lang="ru-RU" sz="2700" b="1" dirty="0"/>
              <a:t> манипуляторов для этих целей.</a:t>
            </a:r>
            <a:endParaRPr lang="ru-RU" sz="2700" dirty="0"/>
          </a:p>
        </p:txBody>
      </p:sp>
      <p:pic>
        <p:nvPicPr>
          <p:cNvPr id="4" name="Содержимое 3" descr="2.5 Нано вместо гвоздей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1500174"/>
            <a:ext cx="9144000" cy="5357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2.7 Книга Занимательные нанотехнологии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417638"/>
          </a:xfrm>
        </p:spPr>
        <p:txBody>
          <a:bodyPr>
            <a:noAutofit/>
          </a:bodyPr>
          <a:lstStyle/>
          <a:p>
            <a:pPr algn="l"/>
            <a:r>
              <a:rPr lang="ru-RU" sz="2400" b="1" dirty="0"/>
              <a:t>В 1903 г. Р. </a:t>
            </a:r>
            <a:r>
              <a:rPr lang="ru-RU" sz="2400" b="1" dirty="0" err="1"/>
              <a:t>Зигмонди</a:t>
            </a:r>
            <a:r>
              <a:rPr lang="ru-RU" sz="2400" b="1" dirty="0"/>
              <a:t> и Р. </a:t>
            </a:r>
            <a:r>
              <a:rPr lang="ru-RU" sz="2400" b="1" dirty="0" err="1"/>
              <a:t>Зидентопфом</a:t>
            </a:r>
            <a:r>
              <a:rPr lang="ru-RU" sz="2400" b="1" dirty="0"/>
              <a:t> был изобретен </a:t>
            </a:r>
            <a:r>
              <a:rPr lang="ru-RU" sz="2400" b="1" dirty="0" smtClean="0"/>
              <a:t>оптический</a:t>
            </a:r>
            <a:r>
              <a:rPr lang="ru-RU" sz="2400" b="1" dirty="0"/>
              <a:t> ультрамикроскоп, имеющий разрешение до 5 нм и </a:t>
            </a:r>
            <a:r>
              <a:rPr lang="ru-RU" sz="2400" b="1" dirty="0" err="1"/>
              <a:t>позво-ливший</a:t>
            </a:r>
            <a:r>
              <a:rPr lang="ru-RU" sz="2400" b="1" dirty="0"/>
              <a:t> наблюдать коллоидные частицы. </a:t>
            </a:r>
            <a:endParaRPr lang="ru-RU" sz="2400" dirty="0"/>
          </a:p>
        </p:txBody>
      </p:sp>
      <p:pic>
        <p:nvPicPr>
          <p:cNvPr id="4" name="Содержимое 3" descr="2.8 Наноцентр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1357298"/>
            <a:ext cx="9144000" cy="55007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2.10 Инвестиций в нанотехнологии в мире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126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000108"/>
          </a:xfrm>
        </p:spPr>
        <p:txBody>
          <a:bodyPr>
            <a:normAutofit fontScale="90000"/>
          </a:bodyPr>
          <a:lstStyle/>
          <a:p>
            <a:r>
              <a:rPr lang="ru-RU" sz="2800" b="1" dirty="0" smtClean="0"/>
              <a:t>Цветные стекла образуются в результате диспергирования в силикатном стекле </a:t>
            </a:r>
            <a:r>
              <a:rPr lang="ru-RU" sz="2800" b="1" dirty="0" err="1" smtClean="0"/>
              <a:t>наночастиц</a:t>
            </a:r>
            <a:r>
              <a:rPr lang="ru-RU" sz="2800" b="1" dirty="0" smtClean="0"/>
              <a:t> металлов или </a:t>
            </a:r>
            <a:r>
              <a:rPr lang="ru-RU" sz="2800" b="1" dirty="0" err="1" smtClean="0"/>
              <a:t>ихоксидов</a:t>
            </a:r>
            <a:r>
              <a:rPr lang="ru-RU" sz="2800" b="1" dirty="0" smtClean="0"/>
              <a:t/>
            </a:r>
            <a:br>
              <a:rPr lang="ru-RU" sz="2800" b="1" dirty="0" smtClean="0"/>
            </a:br>
            <a:endParaRPr lang="ru-RU" sz="2800" b="1" dirty="0"/>
          </a:p>
        </p:txBody>
      </p:sp>
      <p:pic>
        <p:nvPicPr>
          <p:cNvPr id="5" name="Содержимое 4" descr="2.12 Нанороботы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-214346" y="992980"/>
            <a:ext cx="9358346" cy="58650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417638"/>
          </a:xfrm>
          <a:solidFill>
            <a:schemeClr val="tx2">
              <a:lumMod val="20000"/>
              <a:lumOff val="80000"/>
            </a:schemeClr>
          </a:solidFill>
        </p:spPr>
        <p:txBody>
          <a:bodyPr>
            <a:noAutofit/>
          </a:bodyPr>
          <a:lstStyle/>
          <a:p>
            <a:pPr algn="l"/>
            <a:r>
              <a:rPr lang="ru-RU" sz="3200" b="1" dirty="0"/>
              <a:t>В настоящее время достигнуты успехи в </a:t>
            </a:r>
            <a:r>
              <a:rPr lang="ru-RU" sz="3200" b="1" dirty="0" err="1" smtClean="0"/>
              <a:t>изготов-лении</a:t>
            </a:r>
            <a:r>
              <a:rPr lang="ru-RU" sz="3200" b="1" dirty="0"/>
              <a:t> </a:t>
            </a:r>
            <a:r>
              <a:rPr lang="ru-RU" sz="3200" b="1" dirty="0" err="1"/>
              <a:t>наноматериала</a:t>
            </a:r>
            <a:r>
              <a:rPr lang="ru-RU" sz="3200" b="1" dirty="0"/>
              <a:t>, имитирующего </a:t>
            </a:r>
            <a:r>
              <a:rPr lang="ru-RU" sz="3200" b="1" dirty="0" err="1" smtClean="0"/>
              <a:t>естествен-ную</a:t>
            </a:r>
            <a:r>
              <a:rPr lang="ru-RU" sz="3200" b="1" dirty="0"/>
              <a:t> </a:t>
            </a:r>
            <a:r>
              <a:rPr lang="ru-RU" sz="3200" b="1" dirty="0" smtClean="0"/>
              <a:t>костную ткань</a:t>
            </a:r>
            <a:endParaRPr lang="ru-RU" sz="3200" b="1" dirty="0"/>
          </a:p>
        </p:txBody>
      </p:sp>
      <p:pic>
        <p:nvPicPr>
          <p:cNvPr id="4" name="Содержимое 3" descr="3.3 Нанолаборатории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1428736"/>
            <a:ext cx="9429784" cy="5429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417638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>Изготовление</a:t>
            </a:r>
            <a:r>
              <a:rPr lang="ru-RU" b="1" dirty="0"/>
              <a:t> </a:t>
            </a:r>
            <a:r>
              <a:rPr lang="ru-RU" b="1" dirty="0" err="1"/>
              <a:t>биореакторов</a:t>
            </a:r>
            <a:r>
              <a:rPr lang="ru-RU" b="1" dirty="0"/>
              <a:t> для </a:t>
            </a: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>выращивания</a:t>
            </a:r>
            <a:r>
              <a:rPr lang="ru-RU" b="1" dirty="0"/>
              <a:t> стволовых клеток.</a:t>
            </a:r>
          </a:p>
        </p:txBody>
      </p:sp>
      <p:pic>
        <p:nvPicPr>
          <p:cNvPr id="4" name="Содержимое 3" descr="3.4 Работа с микроскопом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1285860"/>
            <a:ext cx="9144000" cy="55721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417638"/>
          </a:xfrm>
        </p:spPr>
        <p:txBody>
          <a:bodyPr>
            <a:noAutofit/>
          </a:bodyPr>
          <a:lstStyle/>
          <a:p>
            <a:pPr algn="l"/>
            <a:r>
              <a:rPr lang="ru-RU" sz="2400" b="1" dirty="0"/>
              <a:t>Мембраны с </a:t>
            </a:r>
            <a:r>
              <a:rPr lang="ru-RU" sz="2400" b="1" dirty="0" err="1"/>
              <a:t>нанопорами</a:t>
            </a:r>
            <a:r>
              <a:rPr lang="ru-RU" sz="2400" b="1" dirty="0"/>
              <a:t> могут быть использованы в </a:t>
            </a:r>
            <a:r>
              <a:rPr lang="ru-RU" sz="2400" b="1" dirty="0" err="1" smtClean="0"/>
              <a:t>микрокап-сулах</a:t>
            </a:r>
            <a:r>
              <a:rPr lang="ru-RU" sz="2400" b="1" dirty="0"/>
              <a:t> для доставки лекарственных средств </a:t>
            </a:r>
            <a:r>
              <a:rPr lang="ru-RU" sz="2400" b="1" dirty="0" err="1"/>
              <a:t>идля</a:t>
            </a:r>
            <a:r>
              <a:rPr lang="ru-RU" sz="2400" b="1" dirty="0"/>
              <a:t> других целей. </a:t>
            </a:r>
          </a:p>
        </p:txBody>
      </p:sp>
      <p:pic>
        <p:nvPicPr>
          <p:cNvPr id="4" name="Содержимое 3" descr="3.5 Лаборанты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1214422"/>
            <a:ext cx="9144000" cy="56435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417638"/>
          </a:xfrm>
          <a:solidFill>
            <a:schemeClr val="bg1">
              <a:lumMod val="85000"/>
            </a:schemeClr>
          </a:solidFill>
        </p:spPr>
        <p:txBody>
          <a:bodyPr>
            <a:normAutofit fontScale="90000"/>
          </a:bodyPr>
          <a:lstStyle/>
          <a:p>
            <a:r>
              <a:rPr lang="ru-RU" b="1" dirty="0" smtClean="0"/>
              <a:t>Трёхмерные частицы- один из классов </a:t>
            </a:r>
            <a:r>
              <a:rPr lang="ru-RU" b="1" dirty="0" err="1" smtClean="0"/>
              <a:t>нанообъектов</a:t>
            </a:r>
            <a:endParaRPr lang="ru-RU" dirty="0"/>
          </a:p>
        </p:txBody>
      </p:sp>
      <p:pic>
        <p:nvPicPr>
          <p:cNvPr id="4" name="Содержимое 3" descr="3.6 Наночастицы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1500174"/>
            <a:ext cx="9144000" cy="5357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357298"/>
          </a:xfrm>
          <a:solidFill>
            <a:schemeClr val="tx2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r>
              <a:rPr lang="ru-RU" sz="3100" b="1" dirty="0" err="1" smtClean="0"/>
              <a:t>Аддукт</a:t>
            </a:r>
            <a:r>
              <a:rPr lang="ru-RU" sz="3100" b="1" dirty="0" smtClean="0"/>
              <a:t> фуллерена с </a:t>
            </a:r>
            <a:r>
              <a:rPr lang="ru-RU" sz="3100" b="1" dirty="0" err="1" smtClean="0"/>
              <a:t>поливинилпирролидоном</a:t>
            </a:r>
            <a:r>
              <a:rPr lang="ru-RU" sz="3100" b="1" dirty="0" smtClean="0"/>
              <a:t> с </a:t>
            </a:r>
            <a:br>
              <a:rPr lang="ru-RU" sz="3100" b="1" dirty="0" smtClean="0"/>
            </a:br>
            <a:r>
              <a:rPr lang="ru-RU" sz="3100" b="1" dirty="0" smtClean="0"/>
              <a:t>высокой антивирусной активностью </a:t>
            </a:r>
            <a:r>
              <a:rPr lang="ru-RU" dirty="0" smtClean="0"/>
              <a:t> </a:t>
            </a:r>
            <a:endParaRPr lang="ru-RU" dirty="0"/>
          </a:p>
        </p:txBody>
      </p:sp>
      <p:pic>
        <p:nvPicPr>
          <p:cNvPr id="4" name="Содержимое 3" descr="3.7 Нанотрубки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1357299"/>
            <a:ext cx="9144000" cy="55007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417638"/>
          </a:xfrm>
          <a:solidFill>
            <a:srgbClr val="FFFF00"/>
          </a:solidFill>
        </p:spPr>
        <p:txBody>
          <a:bodyPr>
            <a:normAutofit/>
          </a:bodyPr>
          <a:lstStyle/>
          <a:p>
            <a:r>
              <a:rPr lang="ru-RU" sz="3200" b="1" dirty="0" err="1" smtClean="0"/>
              <a:t>Дендримеры</a:t>
            </a:r>
            <a:r>
              <a:rPr lang="ru-RU" sz="3200" b="1" dirty="0" smtClean="0"/>
              <a:t>- полимеры с особыми свойствами, имеющие </a:t>
            </a:r>
            <a:r>
              <a:rPr lang="ru-RU" sz="3200" b="1" dirty="0" err="1" smtClean="0"/>
              <a:t>ветистое</a:t>
            </a:r>
            <a:r>
              <a:rPr lang="ru-RU" sz="3200" b="1" dirty="0" smtClean="0"/>
              <a:t> строение</a:t>
            </a:r>
            <a:endParaRPr lang="ru-RU" sz="3200" b="1" dirty="0"/>
          </a:p>
        </p:txBody>
      </p:sp>
      <p:pic>
        <p:nvPicPr>
          <p:cNvPr id="4" name="Содержимое 3" descr="3.8 МИкросхема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1357298"/>
            <a:ext cx="9144000" cy="55007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417638"/>
          </a:xfrm>
          <a:solidFill>
            <a:schemeClr val="accent3">
              <a:lumMod val="60000"/>
              <a:lumOff val="40000"/>
            </a:schemeClr>
          </a:solidFill>
        </p:spPr>
        <p:txBody>
          <a:bodyPr>
            <a:normAutofit fontScale="90000"/>
          </a:bodyPr>
          <a:lstStyle/>
          <a:p>
            <a:r>
              <a:rPr lang="ru-RU" sz="2700" dirty="0" smtClean="0"/>
              <a:t> </a:t>
            </a:r>
            <a:r>
              <a:rPr lang="ru-RU" sz="2700" b="1" dirty="0" smtClean="0"/>
              <a:t>Добавление </a:t>
            </a:r>
            <a:r>
              <a:rPr lang="ru-RU" sz="2700" b="1" dirty="0" err="1" smtClean="0"/>
              <a:t>дисперсантов</a:t>
            </a:r>
            <a:r>
              <a:rPr lang="ru-RU" sz="2700" b="1" dirty="0" smtClean="0"/>
              <a:t>  (нерастворимых в воде) в среду, </a:t>
            </a:r>
            <a:br>
              <a:rPr lang="ru-RU" sz="2700" b="1" dirty="0" smtClean="0"/>
            </a:br>
            <a:r>
              <a:rPr lang="ru-RU" sz="2700" b="1" dirty="0" smtClean="0"/>
              <a:t>содержащую </a:t>
            </a:r>
            <a:r>
              <a:rPr lang="ru-RU" sz="2700" b="1" dirty="0" err="1" smtClean="0"/>
              <a:t>наночастицы</a:t>
            </a:r>
            <a:r>
              <a:rPr lang="ru-RU" sz="2700" b="1" dirty="0" smtClean="0"/>
              <a:t>, решают проблемы слипания частиц</a:t>
            </a:r>
            <a:endParaRPr lang="ru-RU" sz="2700" b="1" dirty="0"/>
          </a:p>
        </p:txBody>
      </p:sp>
      <p:pic>
        <p:nvPicPr>
          <p:cNvPr id="4" name="Содержимое 3" descr="3.9 Цель и направление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1142984"/>
            <a:ext cx="9144000" cy="57150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417638"/>
          </a:xfrm>
          <a:solidFill>
            <a:schemeClr val="accent1">
              <a:lumMod val="40000"/>
              <a:lumOff val="60000"/>
            </a:schemeClr>
          </a:solidFill>
        </p:spPr>
        <p:txBody>
          <a:bodyPr>
            <a:normAutofit fontScale="90000"/>
          </a:bodyPr>
          <a:lstStyle/>
          <a:p>
            <a:r>
              <a:rPr lang="ru-RU" sz="3100" b="1" dirty="0" smtClean="0"/>
              <a:t>Для доставки лекарственных средств в нужное место </a:t>
            </a:r>
            <a:br>
              <a:rPr lang="ru-RU" sz="3100" b="1" dirty="0" smtClean="0"/>
            </a:br>
            <a:r>
              <a:rPr lang="ru-RU" sz="3100" b="1" dirty="0" smtClean="0"/>
              <a:t>организма могут быть использованы миниатюрные </a:t>
            </a:r>
            <a:br>
              <a:rPr lang="ru-RU" sz="3100" b="1" dirty="0" smtClean="0"/>
            </a:br>
            <a:r>
              <a:rPr lang="ru-RU" sz="3100" b="1" dirty="0" smtClean="0"/>
              <a:t>(~1мк) капсулы с </a:t>
            </a:r>
            <a:r>
              <a:rPr lang="ru-RU" sz="3100" b="1" dirty="0" err="1" smtClean="0"/>
              <a:t>нанопорами</a:t>
            </a:r>
            <a:r>
              <a:rPr lang="ru-RU" dirty="0" smtClean="0"/>
              <a:t>.</a:t>
            </a:r>
            <a:endParaRPr lang="ru-RU" dirty="0"/>
          </a:p>
        </p:txBody>
      </p:sp>
      <p:pic>
        <p:nvPicPr>
          <p:cNvPr id="4" name="Содержимое 3" descr="3.10 Мир нанотехнологий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571604" y="1428736"/>
            <a:ext cx="6500858" cy="5429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417638"/>
          </a:xfrm>
          <a:solidFill>
            <a:schemeClr val="bg1">
              <a:lumMod val="85000"/>
            </a:schemeClr>
          </a:solidFill>
        </p:spPr>
        <p:txBody>
          <a:bodyPr>
            <a:normAutofit/>
          </a:bodyPr>
          <a:lstStyle/>
          <a:p>
            <a:r>
              <a:rPr lang="ru-RU" sz="2800" b="1" dirty="0" err="1" smtClean="0"/>
              <a:t>Респироцит</a:t>
            </a:r>
            <a:r>
              <a:rPr lang="ru-RU" sz="2800" b="1" dirty="0" smtClean="0"/>
              <a:t> - искусственный носитель кислорода </a:t>
            </a:r>
            <a:br>
              <a:rPr lang="ru-RU" sz="2800" b="1" dirty="0" smtClean="0"/>
            </a:br>
            <a:r>
              <a:rPr lang="ru-RU" sz="2800" b="1" dirty="0" smtClean="0"/>
              <a:t>и двуокиси углерода, значительно превосходящий по </a:t>
            </a:r>
            <a:br>
              <a:rPr lang="ru-RU" sz="2800" b="1" dirty="0" smtClean="0"/>
            </a:br>
            <a:r>
              <a:rPr lang="ru-RU" sz="2800" b="1" dirty="0" smtClean="0"/>
              <a:t>своим возможностям  эритроциты крови.</a:t>
            </a:r>
            <a:endParaRPr lang="ru-RU" sz="2800" b="1" dirty="0"/>
          </a:p>
        </p:txBody>
      </p:sp>
      <p:pic>
        <p:nvPicPr>
          <p:cNvPr id="4" name="Содержимое 3" descr="3.11 Робот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571604" y="1285860"/>
            <a:ext cx="6286544" cy="5214973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571612"/>
          </a:xfrm>
          <a:solidFill>
            <a:schemeClr val="tx2">
              <a:lumMod val="40000"/>
              <a:lumOff val="60000"/>
            </a:schemeClr>
          </a:solidFill>
        </p:spPr>
        <p:txBody>
          <a:bodyPr>
            <a:noAutofit/>
          </a:bodyPr>
          <a:lstStyle/>
          <a:p>
            <a:r>
              <a:rPr lang="ru-RU" sz="2000" b="1" dirty="0" err="1" smtClean="0"/>
              <a:t>Нанотехнологические</a:t>
            </a:r>
            <a:r>
              <a:rPr lang="ru-RU" sz="2000" b="1" dirty="0" smtClean="0"/>
              <a:t> сенсоры и анализаторы</a:t>
            </a: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b="1" dirty="0" smtClean="0"/>
              <a:t>по обнаружению и анализу сверхмалых количеств различных</a:t>
            </a:r>
            <a:br>
              <a:rPr lang="ru-RU" sz="2000" b="1" dirty="0" smtClean="0"/>
            </a:br>
            <a:r>
              <a:rPr lang="ru-RU" sz="2000" b="1" dirty="0" smtClean="0"/>
              <a:t> веществ. Одним из вариантов такого рода устройства является</a:t>
            </a:r>
            <a:br>
              <a:rPr lang="ru-RU" sz="2000" b="1" dirty="0" smtClean="0"/>
            </a:br>
            <a:r>
              <a:rPr lang="ru-RU" sz="2000" b="1" dirty="0" smtClean="0"/>
              <a:t>"лаборатория на чипе"</a:t>
            </a:r>
            <a:endParaRPr lang="ru-RU" sz="2000" b="1" dirty="0"/>
          </a:p>
        </p:txBody>
      </p:sp>
      <p:pic>
        <p:nvPicPr>
          <p:cNvPr id="5" name="Рисунок 4" descr="3.12 Наночастицы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71612"/>
            <a:ext cx="9144000" cy="5286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Содержимое 5"/>
          <p:cNvSpPr>
            <a:spLocks noGrp="1"/>
          </p:cNvSpPr>
          <p:nvPr>
            <p:ph idx="1"/>
          </p:nvPr>
        </p:nvSpPr>
        <p:spPr>
          <a:xfrm>
            <a:off x="0" y="1571613"/>
            <a:ext cx="9144000" cy="5286388"/>
          </a:xfrm>
        </p:spPr>
        <p:txBody>
          <a:bodyPr/>
          <a:lstStyle/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417638"/>
          </a:xfrm>
          <a:solidFill>
            <a:srgbClr val="FFFF00"/>
          </a:solidFill>
        </p:spPr>
        <p:txBody>
          <a:bodyPr>
            <a:normAutofit fontScale="90000"/>
          </a:bodyPr>
          <a:lstStyle/>
          <a:p>
            <a:r>
              <a:rPr lang="ru-RU" sz="2700" b="1" dirty="0" smtClean="0"/>
              <a:t>Устройство, способное обнаруживать  отдельные молекулы, </a:t>
            </a:r>
            <a:br>
              <a:rPr lang="ru-RU" sz="2700" b="1" dirty="0" smtClean="0"/>
            </a:br>
            <a:r>
              <a:rPr lang="ru-RU" sz="2700" b="1" dirty="0" smtClean="0"/>
              <a:t>может быть использовано при определении </a:t>
            </a:r>
            <a:br>
              <a:rPr lang="ru-RU" sz="2700" b="1" dirty="0" smtClean="0"/>
            </a:br>
            <a:r>
              <a:rPr lang="ru-RU" sz="2700" b="1" dirty="0" smtClean="0"/>
              <a:t>последовательности оснований ДНК или аминокислот</a:t>
            </a:r>
            <a:r>
              <a:rPr lang="ru-RU" b="1" dirty="0" smtClean="0"/>
              <a:t> </a:t>
            </a:r>
            <a:endParaRPr lang="ru-RU" b="1" dirty="0"/>
          </a:p>
        </p:txBody>
      </p:sp>
      <p:pic>
        <p:nvPicPr>
          <p:cNvPr id="4" name="Содержимое 3" descr="3.13 Микроскоп"/>
          <p:cNvPicPr>
            <a:picLocks noGrp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0" y="1428736"/>
            <a:ext cx="9144000" cy="5429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357298"/>
          </a:xfrm>
          <a:solidFill>
            <a:schemeClr val="accent1">
              <a:lumMod val="40000"/>
              <a:lumOff val="60000"/>
            </a:schemeClr>
          </a:solidFill>
        </p:spPr>
        <p:txBody>
          <a:bodyPr>
            <a:normAutofit fontScale="90000"/>
          </a:bodyPr>
          <a:lstStyle/>
          <a:p>
            <a:r>
              <a:rPr lang="ru-RU" dirty="0" err="1" smtClean="0"/>
              <a:t>В</a:t>
            </a:r>
            <a:r>
              <a:rPr lang="ru-RU" sz="2700" b="1" dirty="0" err="1" smtClean="0"/>
              <a:t>выявление</a:t>
            </a:r>
            <a:r>
              <a:rPr lang="ru-RU" sz="2700" b="1" dirty="0" smtClean="0"/>
              <a:t> генетических или онкологических заболеваний,</a:t>
            </a:r>
            <a:br>
              <a:rPr lang="ru-RU" sz="2700" b="1" dirty="0" smtClean="0"/>
            </a:br>
            <a:r>
              <a:rPr lang="ru-RU" sz="2700" b="1" dirty="0" smtClean="0"/>
              <a:t> обнаружение возбудителей инфекционных заболеваний,</a:t>
            </a:r>
            <a:br>
              <a:rPr lang="ru-RU" sz="2700" b="1" dirty="0" smtClean="0"/>
            </a:br>
            <a:r>
              <a:rPr lang="ru-RU" sz="2700" b="1" dirty="0" smtClean="0"/>
              <a:t>токсических веществ.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4" name="Содержимое 3" descr="3.14 Наночастицы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1428736"/>
            <a:ext cx="9143999" cy="5429264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571612"/>
          </a:xfrm>
          <a:solidFill>
            <a:schemeClr val="bg1">
              <a:lumMod val="85000"/>
            </a:schemeClr>
          </a:solidFill>
        </p:spPr>
        <p:txBody>
          <a:bodyPr>
            <a:normAutofit/>
          </a:bodyPr>
          <a:lstStyle/>
          <a:p>
            <a:r>
              <a:rPr lang="ru-RU" sz="2700" b="1" dirty="0" smtClean="0"/>
              <a:t>Устройство  в несколько миллиметров может быть </a:t>
            </a:r>
            <a:br>
              <a:rPr lang="ru-RU" sz="2700" b="1" dirty="0" smtClean="0"/>
            </a:br>
            <a:r>
              <a:rPr lang="ru-RU" sz="2700" b="1" dirty="0" smtClean="0"/>
              <a:t>помещено на поверхности кожи  или внутри организма</a:t>
            </a:r>
            <a:endParaRPr lang="ru-RU" dirty="0"/>
          </a:p>
        </p:txBody>
      </p:sp>
      <p:pic>
        <p:nvPicPr>
          <p:cNvPr id="4" name="Содержимое 3" descr="3.15 Наночастицы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1600200"/>
            <a:ext cx="9144000" cy="525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2286000" y="2690336"/>
            <a:ext cx="4572000" cy="147732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smtClean="0"/>
              <a:t>Устройство размером в несколько миллиметров может быть помещено на поверхности кожи (для </a:t>
            </a:r>
            <a:r>
              <a:rPr lang="ru-RU" dirty="0" err="1" smtClean="0"/>
              <a:t>анализавеществ</a:t>
            </a:r>
            <a:r>
              <a:rPr lang="ru-RU" dirty="0" smtClean="0"/>
              <a:t>, выделяемых с потом) или внутри организма (в полость рта, </a:t>
            </a:r>
            <a:r>
              <a:rPr lang="ru-RU" dirty="0" err="1" smtClean="0"/>
              <a:t>желудочно</a:t>
            </a:r>
            <a:r>
              <a:rPr lang="ru-RU" dirty="0" smtClean="0"/>
              <a:t>-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417638"/>
          </a:xfrm>
          <a:solidFill>
            <a:schemeClr val="bg1">
              <a:lumMod val="65000"/>
            </a:schemeClr>
          </a:solidFill>
        </p:spPr>
        <p:txBody>
          <a:bodyPr>
            <a:noAutofit/>
          </a:bodyPr>
          <a:lstStyle/>
          <a:p>
            <a:r>
              <a:rPr lang="ru-RU" sz="2400" b="1" dirty="0" smtClean="0"/>
              <a:t>Система, предназначенная для экспресс- выявления штамма возбудителя; на одном чипе размещается </a:t>
            </a:r>
            <a:br>
              <a:rPr lang="ru-RU" sz="2400" b="1" dirty="0" smtClean="0"/>
            </a:br>
            <a:r>
              <a:rPr lang="ru-RU" sz="2400" b="1" dirty="0" smtClean="0"/>
              <a:t>около сотни флуоресцентных датчиков.</a:t>
            </a:r>
            <a:br>
              <a:rPr lang="ru-RU" sz="2400" b="1" dirty="0" smtClean="0"/>
            </a:br>
            <a:endParaRPr lang="ru-RU" sz="2400" b="1" dirty="0"/>
          </a:p>
        </p:txBody>
      </p:sp>
      <p:pic>
        <p:nvPicPr>
          <p:cNvPr id="4" name="Содержимое 3" descr="3.16 Наноробот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1428736"/>
            <a:ext cx="9144000" cy="5429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3.17 Наноробот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417638"/>
          </a:xfrm>
          <a:solidFill>
            <a:schemeClr val="accent3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r>
              <a:rPr lang="ru-RU" sz="2800" b="1" dirty="0" smtClean="0"/>
              <a:t>Решается проблема проникновения молекулы</a:t>
            </a:r>
            <a:br>
              <a:rPr lang="ru-RU" sz="2800" b="1" dirty="0" smtClean="0"/>
            </a:br>
            <a:r>
              <a:rPr lang="ru-RU" sz="2800" b="1" dirty="0" smtClean="0"/>
              <a:t>ДНК (или РНК) через </a:t>
            </a:r>
            <a:r>
              <a:rPr lang="ru-RU" sz="2800" b="1" dirty="0" err="1" smtClean="0"/>
              <a:t>нанопору</a:t>
            </a:r>
            <a:r>
              <a:rPr lang="ru-RU" sz="2800" b="1" dirty="0" smtClean="0"/>
              <a:t> в мембране </a:t>
            </a:r>
            <a:br>
              <a:rPr lang="ru-RU" sz="2800" b="1" dirty="0" smtClean="0"/>
            </a:br>
            <a:r>
              <a:rPr lang="ru-RU" sz="2800" b="1" dirty="0" smtClean="0"/>
              <a:t> в "распрямленном" виде</a:t>
            </a:r>
            <a:endParaRPr lang="ru-RU" sz="2800" b="1" dirty="0"/>
          </a:p>
        </p:txBody>
      </p:sp>
      <p:pic>
        <p:nvPicPr>
          <p:cNvPr id="4" name="Содержимое 3" descr="3.18 Нанороботы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1428736"/>
            <a:ext cx="9144000" cy="5429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417638"/>
          </a:xfrm>
          <a:solidFill>
            <a:schemeClr val="accent3">
              <a:lumMod val="60000"/>
              <a:lumOff val="40000"/>
            </a:schemeClr>
          </a:solidFill>
        </p:spPr>
        <p:txBody>
          <a:bodyPr>
            <a:normAutofit fontScale="90000"/>
          </a:bodyPr>
          <a:lstStyle/>
          <a:p>
            <a:r>
              <a:rPr lang="ru-RU" sz="2700" b="1" dirty="0" smtClean="0"/>
              <a:t/>
            </a:r>
            <a:br>
              <a:rPr lang="ru-RU" sz="2700" b="1" dirty="0" smtClean="0"/>
            </a:br>
            <a:r>
              <a:rPr lang="ru-RU" sz="2700" b="1" dirty="0" smtClean="0"/>
              <a:t/>
            </a:r>
            <a:br>
              <a:rPr lang="ru-RU" sz="2700" b="1" dirty="0" smtClean="0"/>
            </a:br>
            <a:r>
              <a:rPr lang="ru-RU" sz="2700" b="1" dirty="0" smtClean="0"/>
              <a:t>Создания  датчиков, постоянно отслеживающих уровень </a:t>
            </a:r>
            <a:br>
              <a:rPr lang="ru-RU" sz="2700" b="1" dirty="0" smtClean="0"/>
            </a:br>
            <a:r>
              <a:rPr lang="ru-RU" sz="2700" b="1" dirty="0" smtClean="0"/>
              <a:t>радиации космонавта и появление любых признаков </a:t>
            </a:r>
            <a:br>
              <a:rPr lang="ru-RU" sz="2700" b="1" dirty="0" smtClean="0"/>
            </a:br>
            <a:r>
              <a:rPr lang="ru-RU" sz="2700" b="1" dirty="0" smtClean="0"/>
              <a:t>болезни или инфекции</a:t>
            </a:r>
            <a:r>
              <a:rPr lang="ru-RU" dirty="0" smtClean="0"/>
              <a:t> </a:t>
            </a:r>
            <a:r>
              <a:rPr lang="ru-RU" sz="2700" b="1" dirty="0" smtClean="0"/>
              <a:t>в его организме.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4" name="Содержимое 3" descr="4.3 Структура лампочки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1357299"/>
            <a:ext cx="9144000" cy="55007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417638"/>
          </a:xfrm>
          <a:solidFill>
            <a:schemeClr val="bg2">
              <a:lumMod val="75000"/>
            </a:schemeClr>
          </a:solidFill>
        </p:spPr>
        <p:txBody>
          <a:bodyPr>
            <a:normAutofit fontScale="90000"/>
          </a:bodyPr>
          <a:lstStyle/>
          <a:p>
            <a:r>
              <a:rPr lang="ru-RU" sz="2700" b="1" dirty="0" err="1" smtClean="0"/>
              <a:t>Наносенсоры</a:t>
            </a:r>
            <a:r>
              <a:rPr lang="ru-RU" sz="2700" b="1" dirty="0" smtClean="0"/>
              <a:t>, позволяющие проводить целый спектр различных анализов, пользуясь лишь </a:t>
            </a:r>
            <a:br>
              <a:rPr lang="ru-RU" sz="2700" b="1" dirty="0" smtClean="0"/>
            </a:br>
            <a:r>
              <a:rPr lang="ru-RU" sz="2700" b="1" dirty="0" smtClean="0"/>
              <a:t>одной</a:t>
            </a:r>
            <a:r>
              <a:rPr lang="ru-RU" dirty="0" smtClean="0"/>
              <a:t> </a:t>
            </a:r>
            <a:r>
              <a:rPr lang="ru-RU" sz="2700" b="1" dirty="0" smtClean="0"/>
              <a:t>каплей крови. </a:t>
            </a:r>
            <a:endParaRPr lang="ru-RU" sz="2700" b="1" dirty="0"/>
          </a:p>
        </p:txBody>
      </p:sp>
      <p:pic>
        <p:nvPicPr>
          <p:cNvPr id="4" name="Содержимое 3" descr="4.4 Наноробот в организме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1357298"/>
            <a:ext cx="9144000" cy="55007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417638"/>
          </a:xfrm>
          <a:solidFill>
            <a:schemeClr val="accent6">
              <a:lumMod val="60000"/>
              <a:lumOff val="40000"/>
            </a:schemeClr>
          </a:solidFill>
        </p:spPr>
        <p:txBody>
          <a:bodyPr>
            <a:normAutofit fontScale="90000"/>
          </a:bodyPr>
          <a:lstStyle/>
          <a:p>
            <a:r>
              <a:rPr lang="ru-RU" dirty="0" smtClean="0"/>
              <a:t> </a:t>
            </a:r>
            <a:r>
              <a:rPr lang="ru-RU" sz="2700" b="1" dirty="0" err="1" smtClean="0"/>
              <a:t>Нанороботы</a:t>
            </a:r>
            <a:r>
              <a:rPr lang="ru-RU" sz="2700" b="1" dirty="0" smtClean="0"/>
              <a:t> способны к </a:t>
            </a:r>
            <a:r>
              <a:rPr lang="ru-RU" sz="2700" b="1" dirty="0" err="1" smtClean="0"/>
              <a:t>самоудалению</a:t>
            </a:r>
            <a:r>
              <a:rPr lang="ru-RU" sz="2700" b="1" dirty="0" smtClean="0"/>
              <a:t> из организма человека</a:t>
            </a:r>
            <a:br>
              <a:rPr lang="ru-RU" sz="2700" b="1" dirty="0" smtClean="0"/>
            </a:br>
            <a:r>
              <a:rPr lang="ru-RU" sz="2700" b="1" dirty="0" smtClean="0"/>
              <a:t> путем естественных каналов или</a:t>
            </a:r>
            <a:r>
              <a:rPr lang="ru-RU" sz="2700" b="1" smtClean="0"/>
              <a:t> </a:t>
            </a:r>
            <a:r>
              <a:rPr lang="ru-RU" smtClean="0"/>
              <a:t> </a:t>
            </a:r>
            <a:r>
              <a:rPr lang="ru-RU" sz="2700" b="1" smtClean="0"/>
              <a:t>медиками</a:t>
            </a:r>
            <a:endParaRPr lang="ru-RU" sz="2700" b="1" dirty="0"/>
          </a:p>
        </p:txBody>
      </p:sp>
      <p:pic>
        <p:nvPicPr>
          <p:cNvPr id="4" name="Содержимое 3" descr="4.5 Наночип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00034" y="1428736"/>
            <a:ext cx="8072494" cy="54292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417638"/>
          </a:xfrm>
          <a:solidFill>
            <a:schemeClr val="accent3">
              <a:lumMod val="40000"/>
              <a:lumOff val="60000"/>
            </a:schemeClr>
          </a:solidFill>
        </p:spPr>
        <p:txBody>
          <a:bodyPr>
            <a:normAutofit fontScale="90000"/>
          </a:bodyPr>
          <a:lstStyle/>
          <a:p>
            <a:r>
              <a:rPr lang="ru-RU" sz="2800" b="1" dirty="0" smtClean="0"/>
              <a:t/>
            </a:r>
            <a:br>
              <a:rPr lang="ru-RU" sz="2800" b="1" dirty="0" smtClean="0"/>
            </a:br>
            <a:r>
              <a:rPr lang="ru-RU" sz="2800" b="1" dirty="0" smtClean="0"/>
              <a:t>Создание роботов</a:t>
            </a:r>
            <a:r>
              <a:rPr lang="ru-RU" sz="2800" b="1" dirty="0" smtClean="0"/>
              <a:t> на основе </a:t>
            </a:r>
            <a:r>
              <a:rPr lang="ru-RU" sz="2800" b="1" dirty="0" err="1" smtClean="0"/>
              <a:t>алмазоидных</a:t>
            </a:r>
            <a:r>
              <a:rPr lang="ru-RU" sz="2800" b="1" dirty="0" smtClean="0"/>
              <a:t> </a:t>
            </a:r>
            <a:r>
              <a:rPr lang="ru-RU" sz="2800" b="1" dirty="0" smtClean="0"/>
              <a:t>материалов. Внешняя</a:t>
            </a:r>
            <a:r>
              <a:rPr lang="ru-RU" sz="2800" b="1" dirty="0" smtClean="0"/>
              <a:t> оболочка роботов будет химически инертной.</a:t>
            </a:r>
            <a:r>
              <a:rPr lang="ru-RU" sz="2800" dirty="0" smtClean="0"/>
              <a:t/>
            </a:r>
            <a:br>
              <a:rPr lang="ru-RU" sz="2800" dirty="0" smtClean="0"/>
            </a:br>
            <a:endParaRPr lang="ru-RU" sz="2800" dirty="0"/>
          </a:p>
        </p:txBody>
      </p:sp>
      <p:pic>
        <p:nvPicPr>
          <p:cNvPr id="4" name="Содержимое 3" descr="4.6 Робот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1428736"/>
            <a:ext cx="9144000" cy="5429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428736"/>
          </a:xfrm>
          <a:solidFill>
            <a:schemeClr val="accent5">
              <a:lumMod val="40000"/>
              <a:lumOff val="60000"/>
            </a:schemeClr>
          </a:solidFill>
        </p:spPr>
        <p:txBody>
          <a:bodyPr>
            <a:normAutofit fontScale="90000"/>
          </a:bodyPr>
          <a:lstStyle/>
          <a:p>
            <a:r>
              <a:rPr lang="ru-RU" sz="2700" b="1" dirty="0" smtClean="0"/>
              <a:t>Людям, страдающим болезнью Паркинсона, </a:t>
            </a:r>
            <a:r>
              <a:rPr lang="ru-RU" sz="2700" b="1" dirty="0" smtClean="0"/>
              <a:t>внедряют</a:t>
            </a:r>
            <a:r>
              <a:rPr lang="ru-RU" sz="2700" b="1" dirty="0" smtClean="0"/>
              <a:t> в мозг электроды, которые подключены к </a:t>
            </a:r>
            <a:r>
              <a:rPr lang="ru-RU" sz="2700" b="1" dirty="0" smtClean="0"/>
              <a:t>стимулятору</a:t>
            </a:r>
            <a:r>
              <a:rPr lang="ru-RU" sz="2700" b="1" dirty="0" smtClean="0"/>
              <a:t> </a:t>
            </a:r>
            <a:r>
              <a:rPr lang="ru-RU" sz="2700" b="1" dirty="0" smtClean="0"/>
              <a:t>в</a:t>
            </a:r>
            <a:r>
              <a:rPr lang="ru-RU" sz="2700" b="1" dirty="0" smtClean="0"/>
              <a:t> </a:t>
            </a:r>
            <a:r>
              <a:rPr lang="ru-RU" sz="2700" b="1" dirty="0" smtClean="0"/>
              <a:t>брюшной</a:t>
            </a:r>
            <a:r>
              <a:rPr lang="ru-RU" sz="2700" b="1" dirty="0" smtClean="0"/>
              <a:t> </a:t>
            </a:r>
            <a:r>
              <a:rPr lang="ru-RU" sz="2700" b="1" dirty="0" smtClean="0"/>
              <a:t>полости</a:t>
            </a:r>
            <a:r>
              <a:rPr lang="ru-RU" b="1" dirty="0" smtClean="0"/>
              <a:t>.</a:t>
            </a:r>
            <a:endParaRPr lang="ru-RU" b="1" dirty="0"/>
          </a:p>
        </p:txBody>
      </p:sp>
      <p:pic>
        <p:nvPicPr>
          <p:cNvPr id="4" name="Содержимое 3" descr="4.7 Микро робот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1428736"/>
            <a:ext cx="9144000" cy="5429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417638"/>
          </a:xfrm>
          <a:solidFill>
            <a:srgbClr val="FFFF00"/>
          </a:solidFill>
        </p:spPr>
        <p:txBody>
          <a:bodyPr>
            <a:normAutofit/>
          </a:bodyPr>
          <a:lstStyle/>
          <a:p>
            <a:r>
              <a:rPr lang="ru-RU" sz="2700" b="1" dirty="0" smtClean="0"/>
              <a:t>Создан материал,</a:t>
            </a:r>
            <a:r>
              <a:rPr lang="ru-RU" sz="2700" b="1" dirty="0" smtClean="0"/>
              <a:t> </a:t>
            </a:r>
            <a:r>
              <a:rPr lang="ru-RU" sz="2700" b="1" dirty="0" smtClean="0"/>
              <a:t>названный</a:t>
            </a:r>
            <a:r>
              <a:rPr lang="ru-RU" sz="2700" b="1" dirty="0" smtClean="0"/>
              <a:t> </a:t>
            </a:r>
            <a:r>
              <a:rPr lang="ru-RU" sz="2700" b="1" dirty="0" err="1" smtClean="0"/>
              <a:t>графен</a:t>
            </a:r>
            <a:r>
              <a:rPr lang="ru-RU" sz="2700" b="1" dirty="0" smtClean="0"/>
              <a:t>.  </a:t>
            </a:r>
            <a:r>
              <a:rPr lang="ru-RU" sz="2700" b="1" dirty="0" smtClean="0"/>
              <a:t>Предполагается,</a:t>
            </a:r>
            <a:br>
              <a:rPr lang="ru-RU" sz="2700" b="1" dirty="0" smtClean="0"/>
            </a:br>
            <a:r>
              <a:rPr lang="ru-RU" sz="2700" b="1" dirty="0" smtClean="0"/>
              <a:t> что этот материал может служить </a:t>
            </a:r>
            <a:r>
              <a:rPr lang="ru-RU" sz="2700" b="1" dirty="0" smtClean="0"/>
              <a:t>подложкой для</a:t>
            </a:r>
            <a:r>
              <a:rPr lang="ru-RU" sz="2700" b="1" dirty="0" smtClean="0"/>
              <a:t> создания алмазных </a:t>
            </a:r>
            <a:r>
              <a:rPr lang="ru-RU" sz="2700" b="1" dirty="0" err="1" smtClean="0"/>
              <a:t>механосинтетических</a:t>
            </a:r>
            <a:r>
              <a:rPr lang="ru-RU" sz="2700" b="1" dirty="0" smtClean="0"/>
              <a:t> устройств</a:t>
            </a:r>
            <a:endParaRPr lang="ru-RU" sz="2700" b="1" dirty="0"/>
          </a:p>
        </p:txBody>
      </p:sp>
      <p:pic>
        <p:nvPicPr>
          <p:cNvPr id="4" name="Содержимое 3" descr="4.8 Капсулы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1428736"/>
            <a:ext cx="9144000" cy="5429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417638"/>
          </a:xfrm>
          <a:solidFill>
            <a:schemeClr val="accent1">
              <a:lumMod val="40000"/>
              <a:lumOff val="60000"/>
            </a:schemeClr>
          </a:solidFill>
        </p:spPr>
        <p:txBody>
          <a:bodyPr>
            <a:normAutofit fontScale="90000"/>
          </a:bodyPr>
          <a:lstStyle/>
          <a:p>
            <a:r>
              <a:rPr lang="ru-RU" sz="2700" b="1" dirty="0" smtClean="0"/>
              <a:t/>
            </a:r>
            <a:br>
              <a:rPr lang="ru-RU" sz="2700" b="1" dirty="0" smtClean="0"/>
            </a:br>
            <a:r>
              <a:rPr lang="ru-RU" sz="2700" b="1" dirty="0" smtClean="0"/>
              <a:t>Антенна-осциллятор</a:t>
            </a:r>
            <a:r>
              <a:rPr lang="ru-RU" sz="2700" b="1" dirty="0" smtClean="0"/>
              <a:t> размерами  1 мкм</a:t>
            </a:r>
            <a:r>
              <a:rPr lang="ru-RU" sz="2700" b="1" dirty="0" smtClean="0"/>
              <a:t>.</a:t>
            </a:r>
            <a:r>
              <a:rPr lang="ru-RU" sz="2700" b="1" dirty="0" smtClean="0"/>
              <a:t> </a:t>
            </a:r>
            <a:r>
              <a:rPr lang="ru-RU" sz="2700" b="1" dirty="0" smtClean="0"/>
              <a:t>Устройство</a:t>
            </a:r>
            <a:r>
              <a:rPr lang="ru-RU" sz="2700" b="1" dirty="0" smtClean="0"/>
              <a:t> </a:t>
            </a:r>
            <a:r>
              <a:rPr lang="ru-RU" sz="2700" b="1" dirty="0" smtClean="0"/>
              <a:t>насчитывает</a:t>
            </a:r>
            <a:br>
              <a:rPr lang="ru-RU" sz="2700" b="1" dirty="0" smtClean="0"/>
            </a:br>
            <a:r>
              <a:rPr lang="ru-RU" sz="2700" b="1" dirty="0" smtClean="0"/>
              <a:t> 5 миллиардов </a:t>
            </a:r>
            <a:r>
              <a:rPr lang="ru-RU" sz="2700" b="1" dirty="0" smtClean="0"/>
              <a:t>атомов и</a:t>
            </a:r>
            <a:r>
              <a:rPr lang="ru-RU" sz="2700" b="1" dirty="0" smtClean="0"/>
              <a:t> </a:t>
            </a:r>
            <a:r>
              <a:rPr lang="ru-RU" sz="2700" b="1" dirty="0" smtClean="0"/>
              <a:t>позволит</a:t>
            </a:r>
            <a:r>
              <a:rPr lang="ru-RU" sz="2700" b="1" dirty="0" smtClean="0"/>
              <a:t> передавать</a:t>
            </a:r>
            <a:r>
              <a:rPr lang="ru-RU" dirty="0" smtClean="0"/>
              <a:t> </a:t>
            </a:r>
            <a:r>
              <a:rPr lang="ru-RU" sz="2700" b="1" dirty="0" smtClean="0"/>
              <a:t>с ее </a:t>
            </a:r>
            <a:r>
              <a:rPr lang="ru-RU" sz="2700" b="1" dirty="0" smtClean="0"/>
              <a:t>помощью</a:t>
            </a:r>
            <a:br>
              <a:rPr lang="ru-RU" sz="2700" b="1" dirty="0" smtClean="0"/>
            </a:br>
            <a:r>
              <a:rPr lang="ru-RU" sz="2700" b="1" dirty="0" smtClean="0"/>
              <a:t> </a:t>
            </a:r>
            <a:r>
              <a:rPr lang="ru-RU" sz="2700" b="1" dirty="0" smtClean="0"/>
              <a:t>большие объемы</a:t>
            </a:r>
            <a:r>
              <a:rPr lang="ru-RU" sz="2700" b="1" dirty="0" smtClean="0"/>
              <a:t> информации.</a:t>
            </a:r>
            <a:br>
              <a:rPr lang="ru-RU" sz="2700" b="1" dirty="0" smtClean="0"/>
            </a:br>
            <a:endParaRPr lang="ru-RU" sz="2700" b="1" dirty="0"/>
          </a:p>
        </p:txBody>
      </p:sp>
      <p:pic>
        <p:nvPicPr>
          <p:cNvPr id="4" name="Содержимое 3" descr="4.9 Нанотехнологии в автомобиле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1357298"/>
            <a:ext cx="9144000" cy="55007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500174"/>
          </a:xfrm>
          <a:solidFill>
            <a:schemeClr val="accent5">
              <a:lumMod val="40000"/>
              <a:lumOff val="60000"/>
            </a:schemeClr>
          </a:solidFill>
        </p:spPr>
        <p:txBody>
          <a:bodyPr>
            <a:noAutofit/>
          </a:bodyPr>
          <a:lstStyle/>
          <a:p>
            <a:r>
              <a:rPr lang="ru-RU" sz="2400" b="1" dirty="0" smtClean="0"/>
              <a:t/>
            </a:r>
            <a:br>
              <a:rPr lang="ru-RU" sz="2400" b="1" dirty="0" smtClean="0"/>
            </a:br>
            <a:r>
              <a:rPr lang="ru-RU" sz="2400" b="1" dirty="0" smtClean="0"/>
              <a:t>Новый материала</a:t>
            </a:r>
            <a:r>
              <a:rPr lang="ru-RU" sz="2400" b="1" dirty="0" smtClean="0"/>
              <a:t> для электродов </a:t>
            </a:r>
            <a:r>
              <a:rPr lang="ru-RU" sz="2400" b="1" dirty="0" err="1" smtClean="0"/>
              <a:t>литий-ионных</a:t>
            </a:r>
            <a:r>
              <a:rPr lang="ru-RU" sz="2400" b="1" dirty="0" smtClean="0"/>
              <a:t/>
            </a:r>
            <a:br>
              <a:rPr lang="ru-RU" sz="2400" b="1" dirty="0" smtClean="0"/>
            </a:br>
            <a:r>
              <a:rPr lang="ru-RU" sz="2400" b="1" dirty="0" smtClean="0"/>
              <a:t> аккумуляторов. Аккумуляторы с </a:t>
            </a:r>
            <a:r>
              <a:rPr lang="ru-RU" sz="2400" b="1" dirty="0" smtClean="0"/>
              <a:t>особыми электродами</a:t>
            </a:r>
            <a:br>
              <a:rPr lang="ru-RU" sz="2400" b="1" dirty="0" smtClean="0"/>
            </a:br>
            <a:r>
              <a:rPr lang="ru-RU" sz="2400" b="1" dirty="0" smtClean="0"/>
              <a:t> имеют время зарядки 10-15 минут. В </a:t>
            </a:r>
            <a:r>
              <a:rPr lang="ru-RU" sz="2400" b="1" dirty="0" smtClean="0"/>
              <a:t>2006г. фирма</a:t>
            </a:r>
            <a:br>
              <a:rPr lang="ru-RU" sz="2400" b="1" dirty="0" smtClean="0"/>
            </a:br>
            <a:r>
              <a:rPr lang="ru-RU" sz="2400" b="1" dirty="0" smtClean="0"/>
              <a:t>начала</a:t>
            </a:r>
            <a:r>
              <a:rPr lang="ru-RU" sz="2400" b="1" dirty="0" smtClean="0"/>
              <a:t> </a:t>
            </a:r>
            <a:r>
              <a:rPr lang="ru-RU" sz="2400" b="1" dirty="0" smtClean="0"/>
              <a:t>производство аккумуляторов</a:t>
            </a:r>
            <a:r>
              <a:rPr lang="ru-RU" sz="2400" b="1" dirty="0" smtClean="0"/>
              <a:t> на своём заводе в Индиане.</a:t>
            </a:r>
            <a:br>
              <a:rPr lang="ru-RU" sz="2400" b="1" dirty="0" smtClean="0"/>
            </a:br>
            <a:endParaRPr lang="ru-RU" sz="2400" b="1" dirty="0"/>
          </a:p>
        </p:txBody>
      </p:sp>
      <p:pic>
        <p:nvPicPr>
          <p:cNvPr id="4" name="Содержимое 3" descr="4.10 Nokia Morph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1714487"/>
            <a:ext cx="9144000" cy="5143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417638"/>
          </a:xfrm>
          <a:solidFill>
            <a:schemeClr val="accent5">
              <a:lumMod val="60000"/>
              <a:lumOff val="40000"/>
            </a:schemeClr>
          </a:solidFill>
        </p:spPr>
        <p:txBody>
          <a:bodyPr>
            <a:normAutofit fontScale="90000"/>
          </a:bodyPr>
          <a:lstStyle/>
          <a:p>
            <a:r>
              <a:rPr lang="ru-RU" sz="2700" b="1" dirty="0" smtClean="0"/>
              <a:t>Двигатель внутреннего сгорания из двух молекул (2006 г.). </a:t>
            </a:r>
            <a:br>
              <a:rPr lang="ru-RU" sz="2700" b="1" dirty="0" smtClean="0"/>
            </a:br>
            <a:r>
              <a:rPr lang="ru-RU" sz="2700" b="1" dirty="0" smtClean="0"/>
              <a:t>Японскими  учеными удалось синтезировать новый тип </a:t>
            </a:r>
            <a:r>
              <a:rPr lang="ru-RU" sz="2700" b="1" dirty="0" err="1" smtClean="0"/>
              <a:t>наномотора</a:t>
            </a:r>
            <a:r>
              <a:rPr lang="ru-RU" sz="2700" b="1" dirty="0" smtClean="0"/>
              <a:t>, который приводится</a:t>
            </a:r>
            <a:r>
              <a:rPr lang="ru-RU" sz="2700" dirty="0" smtClean="0"/>
              <a:t> в </a:t>
            </a:r>
            <a:r>
              <a:rPr lang="ru-RU" sz="2700" b="1" dirty="0" smtClean="0"/>
              <a:t>движение светом </a:t>
            </a:r>
            <a:endParaRPr lang="ru-RU" sz="2700" b="1" dirty="0"/>
          </a:p>
        </p:txBody>
      </p:sp>
      <p:pic>
        <p:nvPicPr>
          <p:cNvPr id="4" name="Содержимое 3" descr="4.11 Микроскоп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1428736"/>
            <a:ext cx="9144000" cy="50006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417638"/>
          </a:xfrm>
          <a:solidFill>
            <a:srgbClr val="FFFF00"/>
          </a:solidFill>
        </p:spPr>
        <p:txBody>
          <a:bodyPr>
            <a:normAutofit/>
          </a:bodyPr>
          <a:lstStyle/>
          <a:p>
            <a:pPr algn="l"/>
            <a:r>
              <a:rPr lang="ru-RU" sz="2400" b="1" dirty="0" smtClean="0"/>
              <a:t>Создан самый быстрый полевой </a:t>
            </a:r>
            <a:r>
              <a:rPr lang="ru-RU" sz="2400" b="1" dirty="0" err="1" smtClean="0"/>
              <a:t>нанотранзистор</a:t>
            </a:r>
            <a:r>
              <a:rPr lang="ru-RU" sz="2400" b="1" dirty="0" smtClean="0"/>
              <a:t> (2006 г.). Это </a:t>
            </a:r>
            <a:r>
              <a:rPr lang="ru-RU" sz="2400" b="1" dirty="0" err="1" smtClean="0"/>
              <a:t>уни-кальное</a:t>
            </a:r>
            <a:r>
              <a:rPr lang="ru-RU" sz="2400" b="1" dirty="0" smtClean="0"/>
              <a:t> устройство, созданное учеными из Гарварда, состоит из </a:t>
            </a:r>
            <a:br>
              <a:rPr lang="ru-RU" sz="2400" b="1" dirty="0" smtClean="0"/>
            </a:br>
            <a:r>
              <a:rPr lang="ru-RU" sz="2400" b="1" dirty="0" smtClean="0"/>
              <a:t>германиево-кремниевого ядра и кремниевых </a:t>
            </a:r>
            <a:r>
              <a:rPr lang="ru-RU" sz="2400" b="1" dirty="0" err="1" smtClean="0"/>
              <a:t>нанострун</a:t>
            </a:r>
            <a:r>
              <a:rPr lang="ru-RU" sz="2400" b="1" dirty="0" smtClean="0"/>
              <a:t>. </a:t>
            </a:r>
            <a:endParaRPr lang="ru-RU" sz="2400" b="1" dirty="0"/>
          </a:p>
        </p:txBody>
      </p:sp>
      <p:pic>
        <p:nvPicPr>
          <p:cNvPr id="4" name="Содержимое 3" descr="4.12 Микроскоп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1428737"/>
            <a:ext cx="9144000" cy="5429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417638"/>
          </a:xfrm>
          <a:solidFill>
            <a:schemeClr val="tx2">
              <a:lumMod val="40000"/>
              <a:lumOff val="60000"/>
            </a:schemeClr>
          </a:solidFill>
        </p:spPr>
        <p:txBody>
          <a:bodyPr>
            <a:normAutofit fontScale="90000"/>
          </a:bodyPr>
          <a:lstStyle/>
          <a:p>
            <a:pPr algn="l"/>
            <a:r>
              <a:rPr lang="ru-RU" sz="2700" b="1" dirty="0" smtClean="0"/>
              <a:t> В 2006г. появился новый класс полупроводниковых устройств, в </a:t>
            </a:r>
            <a:br>
              <a:rPr lang="ru-RU" sz="2700" b="1" dirty="0" smtClean="0"/>
            </a:br>
            <a:r>
              <a:rPr lang="ru-RU" sz="2700" b="1" dirty="0" smtClean="0"/>
              <a:t>которые можно интегрировать </a:t>
            </a:r>
            <a:r>
              <a:rPr lang="ru-RU" sz="2700" b="1" dirty="0" err="1" smtClean="0"/>
              <a:t>наномагниты</a:t>
            </a:r>
            <a:r>
              <a:rPr lang="ru-RU" sz="2700" b="1" dirty="0" smtClean="0"/>
              <a:t> методом точного </a:t>
            </a:r>
            <a:br>
              <a:rPr lang="ru-RU" sz="2700" b="1" dirty="0" smtClean="0"/>
            </a:br>
            <a:r>
              <a:rPr lang="ru-RU" sz="2700" b="1" dirty="0" smtClean="0"/>
              <a:t>размещения</a:t>
            </a:r>
            <a:r>
              <a:rPr lang="ru-RU" dirty="0" smtClean="0"/>
              <a:t> </a:t>
            </a:r>
            <a:r>
              <a:rPr lang="ru-RU" sz="2700" b="1" dirty="0" smtClean="0"/>
              <a:t>атомов металла на материал</a:t>
            </a:r>
            <a:endParaRPr lang="ru-RU" sz="2700" b="1" dirty="0"/>
          </a:p>
        </p:txBody>
      </p:sp>
      <p:pic>
        <p:nvPicPr>
          <p:cNvPr id="4" name="Содержимое 3" descr="4.13 Нано арбуз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1428736"/>
            <a:ext cx="9144000" cy="54292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417638"/>
          </a:xfrm>
          <a:solidFill>
            <a:srgbClr val="FFFF00"/>
          </a:solidFill>
        </p:spPr>
        <p:txBody>
          <a:bodyPr>
            <a:noAutofit/>
          </a:bodyPr>
          <a:lstStyle/>
          <a:p>
            <a:r>
              <a:rPr lang="ru-RU" sz="2400" b="1" dirty="0" smtClean="0"/>
              <a:t> </a:t>
            </a:r>
            <a:r>
              <a:rPr lang="ru-RU" sz="2400" b="1" dirty="0" err="1" smtClean="0"/>
              <a:t>Нанотехнология</a:t>
            </a:r>
            <a:r>
              <a:rPr lang="ru-RU" sz="2400" b="1" dirty="0" smtClean="0"/>
              <a:t> в текстильной промышленности- полимерные материалы для изготовления обычного волокна, </a:t>
            </a:r>
            <a:br>
              <a:rPr lang="ru-RU" sz="2400" b="1" dirty="0" smtClean="0"/>
            </a:br>
            <a:r>
              <a:rPr lang="ru-RU" sz="2400" b="1" dirty="0" smtClean="0"/>
              <a:t>такие как полиэстер, полиамид и полипропилен на </a:t>
            </a:r>
            <a:r>
              <a:rPr lang="ru-RU" sz="2400" b="1" dirty="0" err="1" smtClean="0"/>
              <a:t>наноуровне</a:t>
            </a:r>
            <a:endParaRPr lang="ru-RU" sz="2400" b="1" dirty="0"/>
          </a:p>
        </p:txBody>
      </p:sp>
      <p:pic>
        <p:nvPicPr>
          <p:cNvPr id="4" name="Содержимое 3" descr="4.14 Растения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1428737"/>
            <a:ext cx="9144000" cy="5429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643050"/>
          </a:xfrm>
          <a:solidFill>
            <a:schemeClr val="accent6">
              <a:lumMod val="40000"/>
              <a:lumOff val="60000"/>
            </a:schemeClr>
          </a:solidFill>
        </p:spPr>
        <p:txBody>
          <a:bodyPr>
            <a:normAutofit fontScale="90000"/>
          </a:bodyPr>
          <a:lstStyle/>
          <a:p>
            <a:r>
              <a:rPr lang="ru-RU" sz="2700" b="1" dirty="0" smtClean="0"/>
              <a:t/>
            </a:r>
            <a:br>
              <a:rPr lang="ru-RU" sz="2700" b="1" dirty="0" smtClean="0"/>
            </a:br>
            <a:r>
              <a:rPr lang="ru-RU" sz="2700" b="1" dirty="0" smtClean="0"/>
              <a:t> </a:t>
            </a:r>
            <a:r>
              <a:rPr lang="ru-RU" sz="2700" b="1" dirty="0" smtClean="0"/>
              <a:t/>
            </a:r>
            <a:br>
              <a:rPr lang="ru-RU" sz="2700" b="1" dirty="0" smtClean="0"/>
            </a:br>
            <a:r>
              <a:rPr lang="ru-RU" sz="2700" b="1" i="1" dirty="0" smtClean="0"/>
              <a:t>Покрытия</a:t>
            </a:r>
            <a:r>
              <a:rPr lang="ru-RU" sz="2700" b="1" i="1" dirty="0" smtClean="0"/>
              <a:t> для </a:t>
            </a:r>
            <a:r>
              <a:rPr lang="ru-RU" sz="2700" b="1" i="1" dirty="0" smtClean="0"/>
              <a:t>стекол, тканей, металлов,</a:t>
            </a:r>
            <a:r>
              <a:rPr lang="ru-RU" sz="2700" b="1" i="1" dirty="0" smtClean="0"/>
              <a:t> пластика, керамики -</a:t>
            </a:r>
            <a:r>
              <a:rPr lang="ru-RU" i="1" dirty="0" smtClean="0"/>
              <a:t> </a:t>
            </a:r>
            <a:r>
              <a:rPr lang="ru-RU" sz="2700" b="1" i="1" dirty="0" smtClean="0"/>
              <a:t> </a:t>
            </a:r>
            <a:r>
              <a:rPr lang="ru-RU" sz="2700" b="1" dirty="0" smtClean="0"/>
              <a:t>расщепляют </a:t>
            </a:r>
            <a:r>
              <a:rPr lang="ru-RU" sz="2700" b="1" dirty="0" smtClean="0"/>
              <a:t>грязь, нейтрализуют</a:t>
            </a:r>
            <a:r>
              <a:rPr lang="ru-RU" sz="2700" b="1" dirty="0" smtClean="0"/>
              <a:t> различные </a:t>
            </a:r>
            <a:r>
              <a:rPr lang="ru-RU" sz="2700" b="1" dirty="0" smtClean="0"/>
              <a:t>запахи,</a:t>
            </a:r>
            <a:r>
              <a:rPr lang="ru-RU" sz="2700" b="1" dirty="0" smtClean="0"/>
              <a:t> </a:t>
            </a:r>
            <a:r>
              <a:rPr lang="ru-RU" sz="2700" b="1" dirty="0" smtClean="0"/>
              <a:t>убивают</a:t>
            </a:r>
            <a:r>
              <a:rPr lang="ru-RU" sz="2700" b="1" dirty="0" smtClean="0"/>
              <a:t> </a:t>
            </a:r>
            <a:r>
              <a:rPr lang="ru-RU" sz="2700" b="1" dirty="0" smtClean="0"/>
              <a:t/>
            </a:r>
            <a:br>
              <a:rPr lang="ru-RU" sz="2700" b="1" dirty="0" smtClean="0"/>
            </a:br>
            <a:r>
              <a:rPr lang="ru-RU" sz="2700" b="1" dirty="0" smtClean="0"/>
              <a:t>микроорганизмы (</a:t>
            </a:r>
            <a:r>
              <a:rPr lang="ru-RU" sz="2700" b="1" i="1" dirty="0" smtClean="0"/>
              <a:t>для</a:t>
            </a:r>
            <a:r>
              <a:rPr lang="ru-RU" sz="2700" b="1" i="1" dirty="0" smtClean="0"/>
              <a:t>   </a:t>
            </a:r>
            <a:r>
              <a:rPr lang="ru-RU" sz="2700" b="1" i="1" dirty="0" smtClean="0"/>
              <a:t>Автопромышленности)</a:t>
            </a:r>
            <a:r>
              <a:rPr lang="ru-RU" b="1" i="1" dirty="0" smtClean="0"/>
              <a:t>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4" name="Содержимое 3" descr="4.15 Наноробот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1643050"/>
            <a:ext cx="9144000" cy="5214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417638"/>
          </a:xfrm>
          <a:solidFill>
            <a:schemeClr val="accent3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r>
              <a:rPr lang="ru-RU" sz="2400" b="1" dirty="0" smtClean="0"/>
              <a:t>Углеродные </a:t>
            </a:r>
            <a:r>
              <a:rPr lang="ru-RU" sz="2400" b="1" dirty="0" err="1" smtClean="0"/>
              <a:t>нанотрубки</a:t>
            </a:r>
            <a:r>
              <a:rPr lang="ru-RU" sz="2400" b="1" dirty="0" smtClean="0"/>
              <a:t> уже находят применение в конструкции </a:t>
            </a:r>
            <a:r>
              <a:rPr lang="ru-RU" sz="2400" b="1" dirty="0" err="1" smtClean="0"/>
              <a:t>совре-менных</a:t>
            </a:r>
            <a:r>
              <a:rPr lang="ru-RU" sz="2400" b="1" dirty="0" smtClean="0"/>
              <a:t> </a:t>
            </a:r>
            <a:r>
              <a:rPr lang="ru-RU" sz="2400" b="1" dirty="0" smtClean="0"/>
              <a:t>автомобилей-</a:t>
            </a:r>
            <a:r>
              <a:rPr lang="ru-RU" sz="2400" b="1" dirty="0" smtClean="0"/>
              <a:t> композиционный материал </a:t>
            </a:r>
            <a:r>
              <a:rPr lang="ru-RU" sz="2400" b="1" dirty="0" smtClean="0"/>
              <a:t/>
            </a:r>
            <a:br>
              <a:rPr lang="ru-RU" sz="2400" b="1" dirty="0" smtClean="0"/>
            </a:br>
            <a:r>
              <a:rPr lang="ru-RU" sz="2400" b="1" dirty="0" smtClean="0"/>
              <a:t>(пластиковые</a:t>
            </a:r>
            <a:r>
              <a:rPr lang="ru-RU" sz="2400" b="1" dirty="0" smtClean="0"/>
              <a:t> </a:t>
            </a:r>
            <a:r>
              <a:rPr lang="ru-RU" sz="2400" b="1" dirty="0" smtClean="0"/>
              <a:t>бамперы и</a:t>
            </a:r>
            <a:r>
              <a:rPr lang="ru-RU" sz="2400" b="1" dirty="0" smtClean="0"/>
              <a:t> дверные панели </a:t>
            </a:r>
            <a:r>
              <a:rPr lang="ru-RU" sz="2400" b="1" dirty="0" smtClean="0"/>
              <a:t>).</a:t>
            </a:r>
            <a:endParaRPr lang="ru-RU" sz="2400" b="1" dirty="0"/>
          </a:p>
        </p:txBody>
      </p:sp>
      <p:pic>
        <p:nvPicPr>
          <p:cNvPr id="4" name="Содержимое 3" descr="4.16 Нанобот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1428736"/>
            <a:ext cx="9144000" cy="5429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417638"/>
          </a:xfrm>
          <a:solidFill>
            <a:schemeClr val="accent1">
              <a:lumMod val="60000"/>
              <a:lumOff val="40000"/>
            </a:schemeClr>
          </a:solidFill>
        </p:spPr>
        <p:txBody>
          <a:bodyPr>
            <a:normAutofit fontScale="90000"/>
          </a:bodyPr>
          <a:lstStyle/>
          <a:p>
            <a:r>
              <a:rPr lang="ru-RU" dirty="0" smtClean="0"/>
              <a:t> </a:t>
            </a:r>
            <a:r>
              <a:rPr lang="ru-RU" sz="2700" b="1" dirty="0" smtClean="0"/>
              <a:t>Автомобили нуждаются</a:t>
            </a:r>
            <a:r>
              <a:rPr lang="ru-RU" sz="2700" b="1" dirty="0" smtClean="0"/>
              <a:t>  в компактных, легких </a:t>
            </a:r>
            <a:r>
              <a:rPr lang="ru-RU" sz="2700" b="1" dirty="0" smtClean="0"/>
              <a:t>и </a:t>
            </a:r>
            <a:r>
              <a:rPr lang="ru-RU" sz="2700" b="1" dirty="0" err="1" smtClean="0"/>
              <a:t>высокоемких</a:t>
            </a:r>
            <a:r>
              <a:rPr lang="ru-RU" sz="2700" b="1" dirty="0" smtClean="0"/>
              <a:t> </a:t>
            </a:r>
            <a:r>
              <a:rPr lang="ru-RU" sz="2700" b="1" dirty="0" smtClean="0"/>
              <a:t/>
            </a:r>
            <a:br>
              <a:rPr lang="ru-RU" sz="2700" b="1" dirty="0" smtClean="0"/>
            </a:br>
            <a:r>
              <a:rPr lang="ru-RU" sz="2700" b="1" dirty="0" smtClean="0"/>
              <a:t>аккумуляторных</a:t>
            </a:r>
            <a:r>
              <a:rPr lang="ru-RU" sz="2700" b="1" dirty="0" smtClean="0"/>
              <a:t> </a:t>
            </a:r>
            <a:r>
              <a:rPr lang="ru-RU" sz="2700" b="1" dirty="0" smtClean="0"/>
              <a:t>батареях</a:t>
            </a:r>
            <a:r>
              <a:rPr lang="ru-RU" sz="2700" b="1" dirty="0" smtClean="0"/>
              <a:t> </a:t>
            </a:r>
            <a:r>
              <a:rPr lang="ru-RU" sz="2700" b="1" dirty="0" smtClean="0"/>
              <a:t>(кислотные</a:t>
            </a:r>
            <a:r>
              <a:rPr lang="ru-RU" sz="2700" b="1" dirty="0" smtClean="0"/>
              <a:t> не годятся, </a:t>
            </a:r>
            <a:r>
              <a:rPr lang="ru-RU" sz="2700" b="1" dirty="0" smtClean="0"/>
              <a:t/>
            </a:r>
            <a:br>
              <a:rPr lang="ru-RU" sz="2700" b="1" dirty="0" smtClean="0"/>
            </a:br>
            <a:r>
              <a:rPr lang="ru-RU" sz="2700" b="1" dirty="0" smtClean="0"/>
              <a:t>в</a:t>
            </a:r>
            <a:r>
              <a:rPr lang="ru-RU" sz="2700" b="1" dirty="0" smtClean="0"/>
              <a:t> силу большой </a:t>
            </a:r>
            <a:r>
              <a:rPr lang="ru-RU" sz="2700" b="1" dirty="0" smtClean="0"/>
              <a:t>массы,</a:t>
            </a:r>
            <a:r>
              <a:rPr lang="ru-RU" sz="2700" b="1" dirty="0" smtClean="0"/>
              <a:t> экологической "</a:t>
            </a:r>
            <a:r>
              <a:rPr lang="ru-RU" sz="2700" b="1" dirty="0" err="1" smtClean="0"/>
              <a:t>небезупречности</a:t>
            </a:r>
            <a:r>
              <a:rPr lang="ru-RU" sz="2700" b="1" smtClean="0"/>
              <a:t>«).</a:t>
            </a:r>
            <a:endParaRPr lang="ru-RU" sz="2700" b="1" dirty="0"/>
          </a:p>
        </p:txBody>
      </p:sp>
      <p:pic>
        <p:nvPicPr>
          <p:cNvPr id="4" name="Содержимое 3" descr="4.17 Наноробот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1428736"/>
            <a:ext cx="9144000" cy="5429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571612"/>
          </a:xfrm>
          <a:solidFill>
            <a:srgbClr val="FFFF00"/>
          </a:solidFill>
        </p:spPr>
        <p:txBody>
          <a:bodyPr>
            <a:noAutofit/>
          </a:bodyPr>
          <a:lstStyle/>
          <a:p>
            <a:r>
              <a:rPr lang="ru-RU" sz="2800" dirty="0" smtClean="0"/>
              <a:t> </a:t>
            </a:r>
            <a:r>
              <a:rPr lang="ru-RU" sz="2800" b="1" dirty="0" smtClean="0"/>
              <a:t>Автомобили станут дешевле, комфортнее,</a:t>
            </a:r>
            <a:br>
              <a:rPr lang="ru-RU" sz="2800" b="1" dirty="0" smtClean="0"/>
            </a:br>
            <a:r>
              <a:rPr lang="ru-RU" sz="2800" b="1" dirty="0" smtClean="0"/>
              <a:t>(улучшенная </a:t>
            </a:r>
            <a:r>
              <a:rPr lang="ru-RU" sz="2800" b="1" dirty="0" err="1" smtClean="0"/>
              <a:t>шумо</a:t>
            </a:r>
            <a:r>
              <a:rPr lang="ru-RU" sz="2800" b="1" dirty="0" smtClean="0"/>
              <a:t>- и виброизоляция), </a:t>
            </a:r>
            <a:br>
              <a:rPr lang="ru-RU" sz="2800" b="1" dirty="0" smtClean="0"/>
            </a:br>
            <a:r>
              <a:rPr lang="ru-RU" sz="2800" b="1" dirty="0" smtClean="0"/>
              <a:t>эффективнее (повышение скорости)</a:t>
            </a:r>
            <a:br>
              <a:rPr lang="ru-RU" sz="2800" b="1" dirty="0" smtClean="0"/>
            </a:br>
            <a:endParaRPr lang="ru-RU" sz="2800" dirty="0"/>
          </a:p>
        </p:txBody>
      </p:sp>
      <p:pic>
        <p:nvPicPr>
          <p:cNvPr id="5" name="Содержимое 3" descr="4.18 Наноавтомобиль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1285860"/>
            <a:ext cx="9144000" cy="55721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364</TotalTime>
  <Words>76</Words>
  <Application>Microsoft Office PowerPoint</Application>
  <PresentationFormat>Экран (4:3)</PresentationFormat>
  <Paragraphs>51</Paragraphs>
  <Slides>46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46</vt:i4>
      </vt:variant>
    </vt:vector>
  </HeadingPairs>
  <TitlesOfParts>
    <vt:vector size="47" baseType="lpstr">
      <vt:lpstr>Тема Office</vt:lpstr>
      <vt:lpstr>Слайд 1</vt:lpstr>
      <vt:lpstr>Слайд 2</vt:lpstr>
      <vt:lpstr>Микроигла в консолях для сканирования в микроскопах</vt:lpstr>
      <vt:lpstr>Устройство, способное обнаруживать отдельные молекулы, выявление генетических или онкологических заболеваний</vt:lpstr>
      <vt:lpstr>Слайд 5</vt:lpstr>
      <vt:lpstr>Устройство  для создания, обработки и манипуляции атомами, молекулами и наночастицами.</vt:lpstr>
      <vt:lpstr>Материалы с новыми свойствами  Это прозрачный и гибкий материал с легкостью пластика и твердостью стали, гибкое пластиковое покрытие, представляющее собой сол-нечнуюбатарею,материал для электрода электрической батареи, которая в десятки и сотни раз сильнее обычной. </vt:lpstr>
      <vt:lpstr>Слайд 8</vt:lpstr>
      <vt:lpstr>Ричард Фейнман предположил, что возможно механи-чески перемещать одиночные атомы, при помощи манипулятора </vt:lpstr>
      <vt:lpstr>Сейчас рассматривается возможность механического ман-ипулирования молекулами и создание самовоспроизводящихся манипуляторов для этих целей.</vt:lpstr>
      <vt:lpstr>Слайд 11</vt:lpstr>
      <vt:lpstr>В 1903 г. Р. Зигмонди и Р. Зидентопфом был изобретен оптический ультрамикроскоп, имеющий разрешение до 5 нм и позво-ливший наблюдать коллоидные частицы. </vt:lpstr>
      <vt:lpstr>Слайд 13</vt:lpstr>
      <vt:lpstr>Цветные стекла образуются в результате диспергирования в силикатном стекле наночастиц металлов или ихоксидов </vt:lpstr>
      <vt:lpstr>В настоящее время достигнуты успехи в изготов-лении наноматериала, имитирующего естествен-ную костную ткань</vt:lpstr>
      <vt:lpstr>Изготовление биореакторов для  выращивания стволовых клеток.</vt:lpstr>
      <vt:lpstr>Мембраны с нанопорами могут быть использованы в микрокап-сулах для доставки лекарственных средств идля других целей. </vt:lpstr>
      <vt:lpstr>Трёхмерные частицы- один из классов нанообъектов</vt:lpstr>
      <vt:lpstr>Аддукт фуллерена с поливинилпирролидоном с  высокой антивирусной активностью  </vt:lpstr>
      <vt:lpstr>Дендримеры- полимеры с особыми свойствами, имеющие ветистое строение</vt:lpstr>
      <vt:lpstr> Добавление дисперсантов  (нерастворимых в воде) в среду,  содержащую наночастицы, решают проблемы слипания частиц</vt:lpstr>
      <vt:lpstr>Для доставки лекарственных средств в нужное место  организма могут быть использованы миниатюрные  (~1мк) капсулы с нанопорами.</vt:lpstr>
      <vt:lpstr>Респироцит - искусственный носитель кислорода  и двуокиси углерода, значительно превосходящий по  своим возможностям  эритроциты крови.</vt:lpstr>
      <vt:lpstr>Нанотехнологические сенсоры и анализаторы по обнаружению и анализу сверхмалых количеств различных  веществ. Одним из вариантов такого рода устройства является "лаборатория на чипе"</vt:lpstr>
      <vt:lpstr>Устройство, способное обнаруживать  отдельные молекулы,  может быть использовано при определении  последовательности оснований ДНК или аминокислот </vt:lpstr>
      <vt:lpstr>Ввыявление генетических или онкологических заболеваний,  обнаружение возбудителей инфекционных заболеваний, токсических веществ. </vt:lpstr>
      <vt:lpstr>Устройство  в несколько миллиметров может быть  помещено на поверхности кожи  или внутри организма</vt:lpstr>
      <vt:lpstr>Система, предназначенная для экспресс- выявления штамма возбудителя; на одном чипе размещается  около сотни флуоресцентных датчиков. </vt:lpstr>
      <vt:lpstr>Слайд 29</vt:lpstr>
      <vt:lpstr>Решается проблема проникновения молекулы ДНК (или РНК) через нанопору в мембране   в "распрямленном" виде</vt:lpstr>
      <vt:lpstr>  Создания  датчиков, постоянно отслеживающих уровень  радиации космонавта и появление любых признаков  болезни или инфекции в его организме. </vt:lpstr>
      <vt:lpstr>Наносенсоры, позволяющие проводить целый спектр различных анализов, пользуясь лишь  одной каплей крови. </vt:lpstr>
      <vt:lpstr> Нанороботы способны к самоудалению из организма человека  путем естественных каналов или  медиками</vt:lpstr>
      <vt:lpstr> Создание роботов на основе алмазоидных материалов. Внешняя оболочка роботов будет химически инертной. </vt:lpstr>
      <vt:lpstr>Людям, страдающим болезнью Паркинсона, внедряют в мозг электроды, которые подключены к стимулятору в брюшной полости.</vt:lpstr>
      <vt:lpstr>Создан материал, названный графен.  Предполагается,  что этот материал может служить подложкой для создания алмазных механосинтетических устройств</vt:lpstr>
      <vt:lpstr> Антенна-осциллятор размерами  1 мкм. Устройство насчитывает  5 миллиардов атомов и позволит передавать с ее помощью  большие объемы информации. </vt:lpstr>
      <vt:lpstr> Новый материала для электродов литий-ионных  аккумуляторов. Аккумуляторы с особыми электродами  имеют время зарядки 10-15 минут. В 2006г. фирма начала производство аккумуляторов на своём заводе в Индиане. </vt:lpstr>
      <vt:lpstr>Двигатель внутреннего сгорания из двух молекул (2006 г.).  Японскими  учеными удалось синтезировать новый тип наномотора, который приводится в движение светом </vt:lpstr>
      <vt:lpstr>Создан самый быстрый полевой нанотранзистор (2006 г.). Это уни-кальное устройство, созданное учеными из Гарварда, состоит из  германиево-кремниевого ядра и кремниевых нанострун. </vt:lpstr>
      <vt:lpstr> В 2006г. появился новый класс полупроводниковых устройств, в  которые можно интегрировать наномагниты методом точного  размещения атомов металла на материал</vt:lpstr>
      <vt:lpstr> Нанотехнология в текстильной промышленности- полимерные материалы для изготовления обычного волокна,  такие как полиэстер, полиамид и полипропилен на наноуровне</vt:lpstr>
      <vt:lpstr>   Покрытия для стекол, тканей, металлов, пластика, керамики -  расщепляют грязь, нейтрализуют различные запахи, убивают  микроорганизмы (для   Автопромышленности). </vt:lpstr>
      <vt:lpstr>Углеродные нанотрубки уже находят применение в конструкции совре-менных автомобилей- композиционный материал  (пластиковые бамперы и дверные панели ).</vt:lpstr>
      <vt:lpstr> Автомобили нуждаются  в компактных, легких и высокоемких  аккумуляторных батареях (кислотные не годятся,  в силу большой массы, экологической "небезупречности«).</vt:lpstr>
      <vt:lpstr> Автомобили станут дешевле, комфортнее, (улучшенная шумо- и виброизоляция),  эффективнее (повышение скорости) </vt:lpstr>
    </vt:vector>
  </TitlesOfParts>
  <Company>SPecialiST RePack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МБОУ Мужевская СОШ</dc:creator>
  <cp:lastModifiedBy>RePack by SPecialiST</cp:lastModifiedBy>
  <cp:revision>32</cp:revision>
  <dcterms:created xsi:type="dcterms:W3CDTF">2015-04-13T15:34:27Z</dcterms:created>
  <dcterms:modified xsi:type="dcterms:W3CDTF">2015-04-21T07:17:13Z</dcterms:modified>
</cp:coreProperties>
</file>